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6699"/>
    <a:srgbClr val="800080"/>
    <a:srgbClr val="660033"/>
    <a:srgbClr val="97372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1" d="100"/>
          <a:sy n="121" d="100"/>
        </p:scale>
        <p:origin x="13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188D6F-80F0-4830-B1AC-AD8E9F8BC3D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F409ABC-AE16-4B1D-9EEC-783C27CB5A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06BF94-7F85-4B3B-A4D3-3E1DEC28DED6}" type="datetimeFigureOut">
              <a:rPr lang="en-US" smtClean="0"/>
              <a:t>12/13/2020</a:t>
            </a:fld>
            <a:endParaRPr lang="en-US"/>
          </a:p>
        </p:txBody>
      </p:sp>
      <p:sp>
        <p:nvSpPr>
          <p:cNvPr id="4" name="Footer Placeholder 3">
            <a:extLst>
              <a:ext uri="{FF2B5EF4-FFF2-40B4-BE49-F238E27FC236}">
                <a16:creationId xmlns:a16="http://schemas.microsoft.com/office/drawing/2014/main" id="{5EB554FB-D109-4ACF-B047-38459EA1A3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FDF1B7AA-6937-4D9D-864E-7C157833FF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B99E2E-14D7-44B3-B216-41B26EC9481D}" type="slidenum">
              <a:rPr lang="en-US" smtClean="0"/>
              <a:t>‹#›</a:t>
            </a:fld>
            <a:endParaRPr lang="en-US"/>
          </a:p>
        </p:txBody>
      </p:sp>
      <p:sp>
        <p:nvSpPr>
          <p:cNvPr id="13" name="TextBox 12" descr="Box1">
            <a:extLst>
              <a:ext uri="{FF2B5EF4-FFF2-40B4-BE49-F238E27FC236}">
                <a16:creationId xmlns:a16="http://schemas.microsoft.com/office/drawing/2014/main" id="{6D07A0E7-D0F1-4A4C-95EF-78AFDF82858A}"/>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14" name="TextBox 13" descr="Box2">
            <a:extLst>
              <a:ext uri="{FF2B5EF4-FFF2-40B4-BE49-F238E27FC236}">
                <a16:creationId xmlns:a16="http://schemas.microsoft.com/office/drawing/2014/main" id="{A269BD5B-4EE7-4BE5-8A62-B40196376D16}"/>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15" name="TextBox 14" descr="Box3">
            <a:extLst>
              <a:ext uri="{FF2B5EF4-FFF2-40B4-BE49-F238E27FC236}">
                <a16:creationId xmlns:a16="http://schemas.microsoft.com/office/drawing/2014/main" id="{0EAC682A-5EED-4584-9405-F945D2E7B603}"/>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16" name="TextBox 15" descr="Box4">
            <a:extLst>
              <a:ext uri="{FF2B5EF4-FFF2-40B4-BE49-F238E27FC236}">
                <a16:creationId xmlns:a16="http://schemas.microsoft.com/office/drawing/2014/main" id="{C138816C-3194-4131-9692-652EBEF32672}"/>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7" name="TextBox 16" descr="Box5">
            <a:extLst>
              <a:ext uri="{FF2B5EF4-FFF2-40B4-BE49-F238E27FC236}">
                <a16:creationId xmlns:a16="http://schemas.microsoft.com/office/drawing/2014/main" id="{F2E8B8A0-AC57-4FEB-BF5C-E56361D00582}"/>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8" name="TextBox 17" descr="Box6">
            <a:extLst>
              <a:ext uri="{FF2B5EF4-FFF2-40B4-BE49-F238E27FC236}">
                <a16:creationId xmlns:a16="http://schemas.microsoft.com/office/drawing/2014/main" id="{137A0E1A-A814-4413-891F-28420C2ABDFB}"/>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9" name="TextBox 18" descr="Box7">
            <a:extLst>
              <a:ext uri="{FF2B5EF4-FFF2-40B4-BE49-F238E27FC236}">
                <a16:creationId xmlns:a16="http://schemas.microsoft.com/office/drawing/2014/main" id="{A9D2A9B7-CCF9-42CD-84E5-99D2B078A790}"/>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694545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E42B7-EC81-4C99-BE96-7FC40B28A933}" type="datetimeFigureOut">
              <a:rPr lang="en-US" smtClean="0"/>
              <a:t>12/13/2020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B1C05-63E8-4EC9-A8B2-E3A8128C2F0D}" type="slidenum">
              <a:rPr lang="en-US" smtClean="0"/>
              <a:t>‹#›</a:t>
            </a:fld>
            <a:endParaRPr lang="en-US"/>
          </a:p>
        </p:txBody>
      </p:sp>
    </p:spTree>
    <p:extLst>
      <p:ext uri="{BB962C8B-B14F-4D97-AF65-F5344CB8AC3E}">
        <p14:creationId xmlns:p14="http://schemas.microsoft.com/office/powerpoint/2010/main" val="315688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1</a:t>
            </a:fld>
            <a:endParaRPr lang="en-US"/>
          </a:p>
        </p:txBody>
      </p:sp>
    </p:spTree>
    <p:extLst>
      <p:ext uri="{BB962C8B-B14F-4D97-AF65-F5344CB8AC3E}">
        <p14:creationId xmlns:p14="http://schemas.microsoft.com/office/powerpoint/2010/main" val="546610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10</a:t>
            </a:fld>
            <a:endParaRPr lang="en-US"/>
          </a:p>
        </p:txBody>
      </p:sp>
    </p:spTree>
    <p:extLst>
      <p:ext uri="{BB962C8B-B14F-4D97-AF65-F5344CB8AC3E}">
        <p14:creationId xmlns:p14="http://schemas.microsoft.com/office/powerpoint/2010/main" val="3990018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11</a:t>
            </a:fld>
            <a:endParaRPr lang="en-US"/>
          </a:p>
        </p:txBody>
      </p:sp>
    </p:spTree>
    <p:extLst>
      <p:ext uri="{BB962C8B-B14F-4D97-AF65-F5344CB8AC3E}">
        <p14:creationId xmlns:p14="http://schemas.microsoft.com/office/powerpoint/2010/main" val="1909720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2</a:t>
            </a:fld>
            <a:endParaRPr lang="en-US"/>
          </a:p>
        </p:txBody>
      </p:sp>
    </p:spTree>
    <p:extLst>
      <p:ext uri="{BB962C8B-B14F-4D97-AF65-F5344CB8AC3E}">
        <p14:creationId xmlns:p14="http://schemas.microsoft.com/office/powerpoint/2010/main" val="3006129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3</a:t>
            </a:fld>
            <a:endParaRPr lang="en-US"/>
          </a:p>
        </p:txBody>
      </p:sp>
    </p:spTree>
    <p:extLst>
      <p:ext uri="{BB962C8B-B14F-4D97-AF65-F5344CB8AC3E}">
        <p14:creationId xmlns:p14="http://schemas.microsoft.com/office/powerpoint/2010/main" val="3727265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4</a:t>
            </a:fld>
            <a:endParaRPr lang="en-US"/>
          </a:p>
        </p:txBody>
      </p:sp>
    </p:spTree>
    <p:extLst>
      <p:ext uri="{BB962C8B-B14F-4D97-AF65-F5344CB8AC3E}">
        <p14:creationId xmlns:p14="http://schemas.microsoft.com/office/powerpoint/2010/main" val="191300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5</a:t>
            </a:fld>
            <a:endParaRPr lang="en-US"/>
          </a:p>
        </p:txBody>
      </p:sp>
    </p:spTree>
    <p:extLst>
      <p:ext uri="{BB962C8B-B14F-4D97-AF65-F5344CB8AC3E}">
        <p14:creationId xmlns:p14="http://schemas.microsoft.com/office/powerpoint/2010/main" val="2074943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6</a:t>
            </a:fld>
            <a:endParaRPr lang="en-US"/>
          </a:p>
        </p:txBody>
      </p:sp>
    </p:spTree>
    <p:extLst>
      <p:ext uri="{BB962C8B-B14F-4D97-AF65-F5344CB8AC3E}">
        <p14:creationId xmlns:p14="http://schemas.microsoft.com/office/powerpoint/2010/main" val="491489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7</a:t>
            </a:fld>
            <a:endParaRPr lang="en-US"/>
          </a:p>
        </p:txBody>
      </p:sp>
    </p:spTree>
    <p:extLst>
      <p:ext uri="{BB962C8B-B14F-4D97-AF65-F5344CB8AC3E}">
        <p14:creationId xmlns:p14="http://schemas.microsoft.com/office/powerpoint/2010/main" val="318111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8</a:t>
            </a:fld>
            <a:endParaRPr lang="en-US"/>
          </a:p>
        </p:txBody>
      </p:sp>
    </p:spTree>
    <p:extLst>
      <p:ext uri="{BB962C8B-B14F-4D97-AF65-F5344CB8AC3E}">
        <p14:creationId xmlns:p14="http://schemas.microsoft.com/office/powerpoint/2010/main" val="262403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B1C05-63E8-4EC9-A8B2-E3A8128C2F0D}" type="slidenum">
              <a:rPr lang="en-US" smtClean="0"/>
              <a:t>9</a:t>
            </a:fld>
            <a:endParaRPr lang="en-US"/>
          </a:p>
        </p:txBody>
      </p:sp>
    </p:spTree>
    <p:extLst>
      <p:ext uri="{BB962C8B-B14F-4D97-AF65-F5344CB8AC3E}">
        <p14:creationId xmlns:p14="http://schemas.microsoft.com/office/powerpoint/2010/main" val="2801423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D44B40-7B5C-401C-B8CE-7F877045C5F9}"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72676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4B40-7B5C-401C-B8CE-7F877045C5F9}"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27766153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4B40-7B5C-401C-B8CE-7F877045C5F9}"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1627829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4B40-7B5C-401C-B8CE-7F877045C5F9}"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1620292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D44B40-7B5C-401C-B8CE-7F877045C5F9}"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2236337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44B40-7B5C-401C-B8CE-7F877045C5F9}"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18234203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D44B40-7B5C-401C-B8CE-7F877045C5F9}"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28316152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D44B40-7B5C-401C-B8CE-7F877045C5F9}"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29174906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44B40-7B5C-401C-B8CE-7F877045C5F9}"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10313005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D44B40-7B5C-401C-B8CE-7F877045C5F9}"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1321699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D44B40-7B5C-401C-B8CE-7F877045C5F9}"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4F0F-9ED5-4E30-8126-E3527B0BBFE0}" type="slidenum">
              <a:rPr lang="en-US" smtClean="0"/>
              <a:t>‹#›</a:t>
            </a:fld>
            <a:endParaRPr lang="en-US"/>
          </a:p>
        </p:txBody>
      </p:sp>
    </p:spTree>
    <p:extLst>
      <p:ext uri="{BB962C8B-B14F-4D97-AF65-F5344CB8AC3E}">
        <p14:creationId xmlns:p14="http://schemas.microsoft.com/office/powerpoint/2010/main" val="732152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44B40-7B5C-401C-B8CE-7F877045C5F9}" type="datetimeFigureOut">
              <a:rPr lang="en-US" smtClean="0"/>
              <a:t>12/13/2020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74F0F-9ED5-4E30-8126-E3527B0BBFE0}" type="slidenum">
              <a:rPr lang="en-US" smtClean="0"/>
              <a:t>‹#›</a:t>
            </a:fld>
            <a:endParaRPr lang="en-US"/>
          </a:p>
        </p:txBody>
      </p:sp>
    </p:spTree>
    <p:extLst>
      <p:ext uri="{BB962C8B-B14F-4D97-AF65-F5344CB8AC3E}">
        <p14:creationId xmlns:p14="http://schemas.microsoft.com/office/powerpoint/2010/main" val="40304860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5C2729-1AA5-4E3E-A3BC-44135FB979D4}"/>
              </a:ext>
            </a:extLst>
          </p:cNvPr>
          <p:cNvPicPr>
            <a:picLocks noChangeAspect="1"/>
          </p:cNvPicPr>
          <p:nvPr/>
        </p:nvPicPr>
        <p:blipFill rotWithShape="1">
          <a:blip r:embed="rId3">
            <a:extLst>
              <a:ext uri="{28A0092B-C50C-407E-A947-70E740481C1C}">
                <a14:useLocalDpi xmlns:a14="http://schemas.microsoft.com/office/drawing/2010/main" val="0"/>
              </a:ext>
            </a:extLst>
          </a:blip>
          <a:srcRect t="14420" b="5793"/>
          <a:stretch/>
        </p:blipFill>
        <p:spPr>
          <a:xfrm>
            <a:off x="20" y="71290"/>
            <a:ext cx="12191980" cy="6857990"/>
          </a:xfrm>
          <a:prstGeom prst="rect">
            <a:avLst/>
          </a:prstGeom>
          <a:ln>
            <a:noFill/>
          </a:ln>
          <a:effectLst>
            <a:softEdge rad="112500"/>
          </a:effectLst>
        </p:spPr>
      </p:pic>
      <p:sp>
        <p:nvSpPr>
          <p:cNvPr id="10" name="Rectangle 9">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6E1ABEC-A3EA-450E-A474-E80B22006DF5}"/>
              </a:ext>
            </a:extLst>
          </p:cNvPr>
          <p:cNvSpPr/>
          <p:nvPr/>
        </p:nvSpPr>
        <p:spPr>
          <a:xfrm>
            <a:off x="7845083" y="5821424"/>
            <a:ext cx="4206240" cy="740203"/>
          </a:xfrm>
          <a:prstGeom prst="rect">
            <a:avLst/>
          </a:prstGeom>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Romans 8:29-30</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E10105A-C8D1-46F3-996E-19BA04CBB0B1}"/>
              </a:ext>
            </a:extLst>
          </p:cNvPr>
          <p:cNvSpPr/>
          <p:nvPr/>
        </p:nvSpPr>
        <p:spPr>
          <a:xfrm>
            <a:off x="2398943" y="536552"/>
            <a:ext cx="1992348" cy="5015989"/>
          </a:xfrm>
          <a:prstGeom prst="rect">
            <a:avLst/>
          </a:prstGeom>
        </p:spPr>
        <p:txBody>
          <a:bodyPr wrap="square">
            <a:spAutoFit/>
          </a:bodyPr>
          <a:lstStyle/>
          <a:p>
            <a:pPr algn="ctr">
              <a:lnSpc>
                <a:spcPct val="107000"/>
              </a:lnSpc>
            </a:pPr>
            <a:r>
              <a:rPr lang="en-US" sz="6000" b="1" dirty="0">
                <a:effectLst>
                  <a:glow rad="139700">
                    <a:schemeClr val="accent4">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God’s Good is God’s Best</a:t>
            </a:r>
          </a:p>
        </p:txBody>
      </p:sp>
      <p:sp>
        <p:nvSpPr>
          <p:cNvPr id="8" name="Rectangle 7">
            <a:extLst>
              <a:ext uri="{FF2B5EF4-FFF2-40B4-BE49-F238E27FC236}">
                <a16:creationId xmlns:a16="http://schemas.microsoft.com/office/drawing/2014/main" id="{F8F7EEE9-FF23-43DF-BDA8-4FD6EF2FE6D3}"/>
              </a:ext>
            </a:extLst>
          </p:cNvPr>
          <p:cNvSpPr/>
          <p:nvPr/>
        </p:nvSpPr>
        <p:spPr>
          <a:xfrm>
            <a:off x="254674" y="5853741"/>
            <a:ext cx="6280887" cy="707886"/>
          </a:xfrm>
          <a:prstGeom prst="rect">
            <a:avLst/>
          </a:prstGeom>
          <a:effectLst>
            <a:outerShdw blurRad="50800" dist="50800" dir="5400000" algn="ctr" rotWithShape="0">
              <a:schemeClr val="bg1"/>
            </a:outerShdw>
          </a:effectLst>
        </p:spPr>
        <p:txBody>
          <a:bodyPr wrap="none">
            <a:spAutoFit/>
          </a:bodyPr>
          <a:lstStyle/>
          <a:p>
            <a:r>
              <a:rPr lang="en-US" sz="4000" b="1" dirty="0">
                <a:effectLst>
                  <a:glow rad="101600">
                    <a:schemeClr val="accent3">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What God wants in your life</a:t>
            </a:r>
            <a:endParaRPr lang="en-US" sz="4000" b="1" dirty="0">
              <a:effectLst>
                <a:glow rad="101600">
                  <a:schemeClr val="accent3">
                    <a:satMod val="175000"/>
                    <a:alpha val="40000"/>
                  </a:schemeClr>
                </a:glow>
              </a:effectLst>
              <a:latin typeface="Tempus Sans ITC" panose="04020404030D07020202" pitchFamily="82" charset="0"/>
            </a:endParaRPr>
          </a:p>
        </p:txBody>
      </p:sp>
    </p:spTree>
    <p:extLst>
      <p:ext uri="{BB962C8B-B14F-4D97-AF65-F5344CB8AC3E}">
        <p14:creationId xmlns:p14="http://schemas.microsoft.com/office/powerpoint/2010/main" val="292983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2B639E-719F-48A8-A082-BC753498BC07}"/>
              </a:ext>
            </a:extLst>
          </p:cNvPr>
          <p:cNvSpPr/>
          <p:nvPr/>
        </p:nvSpPr>
        <p:spPr>
          <a:xfrm>
            <a:off x="0" y="980381"/>
            <a:ext cx="12192000" cy="4897238"/>
          </a:xfrm>
          <a:prstGeom prst="rect">
            <a:avLst/>
          </a:prstGeom>
          <a:solidFill>
            <a:srgbClr val="000066">
              <a:alpha val="60000"/>
            </a:srgbClr>
          </a:solidFill>
          <a:effectLst>
            <a:softEdge rad="63500"/>
          </a:effectLst>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These ones whom God previously determined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to live in such a way, he invited and summoned them into this relationship.  Those “called ones” he thus credited them with the status of “just-as-if-they-had-never-sinned” and these “saved ones” he deemed “glorious,” highly esteemed and of great value.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v.30</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3058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469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1C95FF-E454-4E07-8F8F-433EA9B9660E}"/>
              </a:ext>
            </a:extLst>
          </p:cNvPr>
          <p:cNvPicPr>
            <a:picLocks noChangeAspect="1"/>
          </p:cNvPicPr>
          <p:nvPr/>
        </p:nvPicPr>
        <p:blipFill rotWithShape="1">
          <a:blip r:embed="rId3">
            <a:extLst>
              <a:ext uri="{28A0092B-C50C-407E-A947-70E740481C1C}">
                <a14:useLocalDpi xmlns:a14="http://schemas.microsoft.com/office/drawing/2010/main" val="0"/>
              </a:ext>
            </a:extLst>
          </a:blip>
          <a:srcRect t="14420" b="5793"/>
          <a:stretch/>
        </p:blipFill>
        <p:spPr>
          <a:xfrm>
            <a:off x="0" y="10"/>
            <a:ext cx="12191980" cy="6857990"/>
          </a:xfrm>
          <a:prstGeom prst="rect">
            <a:avLst/>
          </a:prstGeom>
          <a:ln>
            <a:noFill/>
          </a:ln>
          <a:effectLst>
            <a:softEdge rad="112500"/>
          </a:effectLst>
        </p:spPr>
      </p:pic>
      <p:sp>
        <p:nvSpPr>
          <p:cNvPr id="3" name="Rectangle 2">
            <a:extLst>
              <a:ext uri="{FF2B5EF4-FFF2-40B4-BE49-F238E27FC236}">
                <a16:creationId xmlns:a16="http://schemas.microsoft.com/office/drawing/2014/main" id="{13E52F8F-D97B-406B-8EEF-B71DABBF13C6}"/>
              </a:ext>
            </a:extLst>
          </p:cNvPr>
          <p:cNvSpPr/>
          <p:nvPr/>
        </p:nvSpPr>
        <p:spPr>
          <a:xfrm>
            <a:off x="7845083" y="5821414"/>
            <a:ext cx="4206240" cy="740203"/>
          </a:xfrm>
          <a:prstGeom prst="rect">
            <a:avLst/>
          </a:prstGeom>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Romans 8:29-30</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FEA4768-6D7A-4852-B446-4E86C269AC99}"/>
              </a:ext>
            </a:extLst>
          </p:cNvPr>
          <p:cNvSpPr/>
          <p:nvPr/>
        </p:nvSpPr>
        <p:spPr>
          <a:xfrm>
            <a:off x="20" y="1647654"/>
            <a:ext cx="12191980" cy="3374770"/>
          </a:xfrm>
          <a:prstGeom prst="rect">
            <a:avLst/>
          </a:prstGeom>
          <a:solidFill>
            <a:srgbClr val="973721">
              <a:alpha val="54902"/>
            </a:srgbClr>
          </a:solidFill>
          <a:effectLst>
            <a:outerShdw blurRad="50800" dist="50800" dir="5400000" algn="ctr" rotWithShape="0">
              <a:schemeClr val="bg1"/>
            </a:outerShdw>
            <a:softEdge rad="127000"/>
          </a:effectLst>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those God foreknew he also predestined to be conformed to the likeness of his Son, that he might be the firstborn among many brothers. And those he predestined, he also called; those he called, he also justified; those he justified, he also glorified.</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3798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3CB43B0-49DA-4D2C-BECE-633435F8E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0835" y="1999721"/>
            <a:ext cx="6282408" cy="4705179"/>
          </a:xfrm>
          <a:prstGeom prst="rect">
            <a:avLst/>
          </a:prstGeom>
          <a:ln>
            <a:noFill/>
          </a:ln>
          <a:effectLst>
            <a:softEdge rad="112500"/>
          </a:effectLst>
        </p:spPr>
      </p:pic>
      <p:pic>
        <p:nvPicPr>
          <p:cNvPr id="10" name="Picture 9">
            <a:extLst>
              <a:ext uri="{FF2B5EF4-FFF2-40B4-BE49-F238E27FC236}">
                <a16:creationId xmlns:a16="http://schemas.microsoft.com/office/drawing/2014/main" id="{6DB910B6-824C-4F24-A793-70350C8575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57" y="1999722"/>
            <a:ext cx="6282408" cy="4705179"/>
          </a:xfrm>
          <a:prstGeom prst="rect">
            <a:avLst/>
          </a:prstGeom>
          <a:ln>
            <a:noFill/>
          </a:ln>
          <a:effectLst>
            <a:softEdge rad="112500"/>
          </a:effectLst>
        </p:spPr>
      </p:pic>
      <p:sp>
        <p:nvSpPr>
          <p:cNvPr id="2" name="Rectangle 1">
            <a:extLst>
              <a:ext uri="{FF2B5EF4-FFF2-40B4-BE49-F238E27FC236}">
                <a16:creationId xmlns:a16="http://schemas.microsoft.com/office/drawing/2014/main" id="{5A275DD4-62E6-47E6-A8E0-4E19C4F2FF62}"/>
              </a:ext>
            </a:extLst>
          </p:cNvPr>
          <p:cNvSpPr/>
          <p:nvPr/>
        </p:nvSpPr>
        <p:spPr>
          <a:xfrm>
            <a:off x="2882314" y="134203"/>
            <a:ext cx="6427372" cy="1398844"/>
          </a:xfrm>
          <a:prstGeom prst="rect">
            <a:avLst/>
          </a:prstGeom>
        </p:spPr>
        <p:txBody>
          <a:bodyPr wrap="square">
            <a:spAutoFit/>
          </a:bodyPr>
          <a:lstStyle/>
          <a:p>
            <a:pPr marR="0" lvl="0" algn="ctr">
              <a:lnSpc>
                <a:spcPct val="107000"/>
              </a:lnSpc>
              <a:spcBef>
                <a:spcPts val="0"/>
              </a:spcBef>
              <a:spcAft>
                <a:spcPts val="0"/>
              </a:spcAft>
            </a:pPr>
            <a:r>
              <a:rPr lang="en-US" sz="4000" b="1" dirty="0">
                <a:solidFill>
                  <a:srgbClr val="FFC000"/>
                </a:solidFill>
                <a:latin typeface="Tempus Sans ITC" panose="04020404030D07020202" pitchFamily="82" charset="0"/>
                <a:ea typeface="Calibri" panose="020F0502020204030204" pitchFamily="34" charset="0"/>
                <a:cs typeface="Times New Roman" panose="02020603050405020304" pitchFamily="18" charset="0"/>
              </a:rPr>
              <a:t>Two Traditional Understandings </a:t>
            </a:r>
            <a:endParaRPr lang="en-US" sz="40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90B81F3-FF05-42FE-91B0-9363916C1BF3}"/>
              </a:ext>
            </a:extLst>
          </p:cNvPr>
          <p:cNvSpPr/>
          <p:nvPr/>
        </p:nvSpPr>
        <p:spPr>
          <a:xfrm>
            <a:off x="0" y="2006383"/>
            <a:ext cx="6096000" cy="58477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latin typeface="Tahoma" panose="020B0604030504040204" pitchFamily="34" charset="0"/>
                <a:ea typeface="Tahoma" panose="020B0604030504040204" pitchFamily="34" charset="0"/>
                <a:cs typeface="Tahoma" panose="020B0604030504040204" pitchFamily="34" charset="0"/>
              </a:rPr>
              <a:t>Calvinistic </a:t>
            </a:r>
          </a:p>
        </p:txBody>
      </p:sp>
      <p:sp>
        <p:nvSpPr>
          <p:cNvPr id="4" name="Rectangle 3">
            <a:extLst>
              <a:ext uri="{FF2B5EF4-FFF2-40B4-BE49-F238E27FC236}">
                <a16:creationId xmlns:a16="http://schemas.microsoft.com/office/drawing/2014/main" id="{D32852FA-E501-449F-A7F3-9E2C94374F26}"/>
              </a:ext>
            </a:extLst>
          </p:cNvPr>
          <p:cNvSpPr/>
          <p:nvPr/>
        </p:nvSpPr>
        <p:spPr>
          <a:xfrm>
            <a:off x="772938" y="2763895"/>
            <a:ext cx="4685327" cy="1077218"/>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effectLst>
                  <a:glow rad="101600">
                    <a:schemeClr val="accent5">
                      <a:satMod val="175000"/>
                      <a:alpha val="40000"/>
                    </a:schemeClr>
                  </a:glow>
                </a:effectLst>
                <a:latin typeface="Papyrus" panose="03070502060502030205" pitchFamily="66" charset="0"/>
                <a:ea typeface="Calibri" panose="020F0502020204030204" pitchFamily="34" charset="0"/>
              </a:rPr>
              <a:t>God “foreordained” everyone’s eternal destiny</a:t>
            </a:r>
            <a:endParaRPr lang="en-US" sz="3200" b="1" dirty="0">
              <a:effectLst>
                <a:glow rad="101600">
                  <a:schemeClr val="accent5">
                    <a:satMod val="175000"/>
                    <a:alpha val="40000"/>
                  </a:schemeClr>
                </a:glow>
              </a:effectLst>
              <a:latin typeface="Papyrus" panose="03070502060502030205" pitchFamily="66" charset="0"/>
            </a:endParaRPr>
          </a:p>
        </p:txBody>
      </p:sp>
      <p:sp>
        <p:nvSpPr>
          <p:cNvPr id="5" name="Rectangle 4">
            <a:extLst>
              <a:ext uri="{FF2B5EF4-FFF2-40B4-BE49-F238E27FC236}">
                <a16:creationId xmlns:a16="http://schemas.microsoft.com/office/drawing/2014/main" id="{EE525B05-A63D-47DD-A4D4-1BF222FEF79C}"/>
              </a:ext>
            </a:extLst>
          </p:cNvPr>
          <p:cNvSpPr/>
          <p:nvPr/>
        </p:nvSpPr>
        <p:spPr>
          <a:xfrm>
            <a:off x="555281" y="4130126"/>
            <a:ext cx="5120639" cy="1146211"/>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 God  “predestined” that a select group would be saved.</a:t>
            </a:r>
          </a:p>
        </p:txBody>
      </p:sp>
      <p:sp>
        <p:nvSpPr>
          <p:cNvPr id="6" name="Rectangle 5">
            <a:extLst>
              <a:ext uri="{FF2B5EF4-FFF2-40B4-BE49-F238E27FC236}">
                <a16:creationId xmlns:a16="http://schemas.microsoft.com/office/drawing/2014/main" id="{A3305D81-C982-4412-97D5-A29D84FF4C74}"/>
              </a:ext>
            </a:extLst>
          </p:cNvPr>
          <p:cNvSpPr/>
          <p:nvPr/>
        </p:nvSpPr>
        <p:spPr>
          <a:xfrm>
            <a:off x="784864" y="5597186"/>
            <a:ext cx="4712677" cy="58477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r>
              <a:rPr lang="en-US" sz="3200" b="1" dirty="0">
                <a:effectLst>
                  <a:glow rad="101600">
                    <a:schemeClr val="accent5">
                      <a:satMod val="175000"/>
                      <a:alpha val="40000"/>
                    </a:schemeClr>
                  </a:glow>
                </a:effectLst>
                <a:latin typeface="Papyrus" panose="03070502060502030205" pitchFamily="66" charset="0"/>
                <a:ea typeface="Calibri" panose="020F0502020204030204" pitchFamily="34" charset="0"/>
              </a:rPr>
              <a:t>Everyone is a born sinner </a:t>
            </a:r>
            <a:endParaRPr lang="en-US" sz="3200" b="1" dirty="0">
              <a:effectLst>
                <a:glow rad="101600">
                  <a:schemeClr val="accent5">
                    <a:satMod val="175000"/>
                    <a:alpha val="40000"/>
                  </a:schemeClr>
                </a:glow>
              </a:effectLst>
              <a:latin typeface="Papyrus" panose="03070502060502030205" pitchFamily="66" charset="0"/>
            </a:endParaRPr>
          </a:p>
        </p:txBody>
      </p:sp>
      <p:sp>
        <p:nvSpPr>
          <p:cNvPr id="7" name="Rectangle 6">
            <a:extLst>
              <a:ext uri="{FF2B5EF4-FFF2-40B4-BE49-F238E27FC236}">
                <a16:creationId xmlns:a16="http://schemas.microsoft.com/office/drawing/2014/main" id="{1F4C96EA-0E4A-4106-AFD9-F15350B9A7B5}"/>
              </a:ext>
            </a:extLst>
          </p:cNvPr>
          <p:cNvSpPr/>
          <p:nvPr/>
        </p:nvSpPr>
        <p:spPr>
          <a:xfrm>
            <a:off x="6114757" y="2027852"/>
            <a:ext cx="6077243" cy="58477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latin typeface="Tahoma" panose="020B0604030504040204" pitchFamily="34" charset="0"/>
                <a:ea typeface="Tahoma" panose="020B0604030504040204" pitchFamily="34" charset="0"/>
                <a:cs typeface="Tahoma" panose="020B0604030504040204" pitchFamily="34" charset="0"/>
              </a:rPr>
              <a:t>Arminius</a:t>
            </a:r>
          </a:p>
        </p:txBody>
      </p:sp>
      <p:sp>
        <p:nvSpPr>
          <p:cNvPr id="8" name="Rectangle 7">
            <a:extLst>
              <a:ext uri="{FF2B5EF4-FFF2-40B4-BE49-F238E27FC236}">
                <a16:creationId xmlns:a16="http://schemas.microsoft.com/office/drawing/2014/main" id="{A2673200-E8BF-45A5-9E0B-E9B86E8B36A8}"/>
              </a:ext>
            </a:extLst>
          </p:cNvPr>
          <p:cNvSpPr/>
          <p:nvPr/>
        </p:nvSpPr>
        <p:spPr>
          <a:xfrm>
            <a:off x="6733735" y="2773995"/>
            <a:ext cx="4445389" cy="58477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effectLst>
                  <a:glow rad="101600">
                    <a:schemeClr val="accent5">
                      <a:satMod val="175000"/>
                      <a:alpha val="40000"/>
                    </a:schemeClr>
                  </a:glow>
                </a:effectLst>
                <a:latin typeface="Papyrus" panose="03070502060502030205" pitchFamily="66" charset="0"/>
                <a:ea typeface="Calibri" panose="020F0502020204030204" pitchFamily="34" charset="0"/>
              </a:rPr>
              <a:t>Everyone is a sinner </a:t>
            </a:r>
            <a:endParaRPr lang="en-US" sz="3200" b="1" dirty="0">
              <a:effectLst>
                <a:glow rad="101600">
                  <a:schemeClr val="accent5">
                    <a:satMod val="175000"/>
                    <a:alpha val="40000"/>
                  </a:schemeClr>
                </a:glow>
              </a:effectLst>
              <a:latin typeface="Papyrus" panose="03070502060502030205" pitchFamily="66" charset="0"/>
            </a:endParaRPr>
          </a:p>
        </p:txBody>
      </p:sp>
      <p:pic>
        <p:nvPicPr>
          <p:cNvPr id="13" name="Picture 12">
            <a:extLst>
              <a:ext uri="{FF2B5EF4-FFF2-40B4-BE49-F238E27FC236}">
                <a16:creationId xmlns:a16="http://schemas.microsoft.com/office/drawing/2014/main" id="{88CC3141-6D92-46F1-9905-CA5C704B04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56" y="0"/>
            <a:ext cx="2901070" cy="1631852"/>
          </a:xfrm>
          <a:prstGeom prst="rect">
            <a:avLst/>
          </a:prstGeom>
          <a:ln>
            <a:noFill/>
          </a:ln>
          <a:effectLst>
            <a:softEdge rad="112500"/>
          </a:effectLst>
        </p:spPr>
      </p:pic>
      <p:pic>
        <p:nvPicPr>
          <p:cNvPr id="14" name="Picture 13">
            <a:extLst>
              <a:ext uri="{FF2B5EF4-FFF2-40B4-BE49-F238E27FC236}">
                <a16:creationId xmlns:a16="http://schemas.microsoft.com/office/drawing/2014/main" id="{B56A76F8-4EAF-47BB-8010-7F4353724B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09686" y="0"/>
            <a:ext cx="2901070" cy="1631852"/>
          </a:xfrm>
          <a:prstGeom prst="rect">
            <a:avLst/>
          </a:prstGeom>
          <a:ln>
            <a:noFill/>
          </a:ln>
          <a:effectLst>
            <a:softEdge rad="112500"/>
          </a:effectLst>
        </p:spPr>
      </p:pic>
      <p:sp>
        <p:nvSpPr>
          <p:cNvPr id="15" name="Rectangle 14">
            <a:extLst>
              <a:ext uri="{FF2B5EF4-FFF2-40B4-BE49-F238E27FC236}">
                <a16:creationId xmlns:a16="http://schemas.microsoft.com/office/drawing/2014/main" id="{6BA7F77D-4168-470D-8EEF-EF0633FB6C54}"/>
              </a:ext>
            </a:extLst>
          </p:cNvPr>
          <p:cNvSpPr/>
          <p:nvPr/>
        </p:nvSpPr>
        <p:spPr>
          <a:xfrm>
            <a:off x="6694459" y="3700404"/>
            <a:ext cx="4596608" cy="1146211"/>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 God  draws them </a:t>
            </a:r>
          </a:p>
          <a:p>
            <a:pPr marR="0" lvl="0" algn="ctr">
              <a:lnSpc>
                <a:spcPct val="107000"/>
              </a:lnSpc>
              <a:spcBef>
                <a:spcPts val="0"/>
              </a:spcBef>
              <a:spcAft>
                <a:spcPts val="0"/>
              </a:spcAft>
            </a:pPr>
            <a:r>
              <a:rPr lang="en-US" sz="3200" b="1" dirty="0">
                <a:effectLst>
                  <a:glow rad="139700">
                    <a:schemeClr val="accent4">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to himself</a:t>
            </a:r>
          </a:p>
        </p:txBody>
      </p:sp>
      <p:sp>
        <p:nvSpPr>
          <p:cNvPr id="16" name="Rectangle 15">
            <a:extLst>
              <a:ext uri="{FF2B5EF4-FFF2-40B4-BE49-F238E27FC236}">
                <a16:creationId xmlns:a16="http://schemas.microsoft.com/office/drawing/2014/main" id="{86E8B763-D245-454B-8177-5EBA45C926FD}"/>
              </a:ext>
            </a:extLst>
          </p:cNvPr>
          <p:cNvSpPr/>
          <p:nvPr/>
        </p:nvSpPr>
        <p:spPr>
          <a:xfrm>
            <a:off x="6835321" y="5257017"/>
            <a:ext cx="4712677" cy="58477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effectLst>
                  <a:glow rad="101600">
                    <a:schemeClr val="accent5">
                      <a:satMod val="175000"/>
                      <a:alpha val="40000"/>
                    </a:schemeClr>
                  </a:glow>
                </a:effectLst>
                <a:latin typeface="Papyrus" panose="03070502060502030205" pitchFamily="66" charset="0"/>
                <a:ea typeface="Calibri" panose="020F0502020204030204" pitchFamily="34" charset="0"/>
              </a:rPr>
              <a:t>People must choose</a:t>
            </a:r>
            <a:endParaRPr lang="en-US" sz="3200" b="1" dirty="0">
              <a:effectLst>
                <a:glow rad="101600">
                  <a:schemeClr val="accent5">
                    <a:satMod val="175000"/>
                    <a:alpha val="40000"/>
                  </a:schemeClr>
                </a:glow>
              </a:effectLst>
              <a:latin typeface="Papyrus" panose="03070502060502030205" pitchFamily="66" charset="0"/>
            </a:endParaRPr>
          </a:p>
        </p:txBody>
      </p:sp>
    </p:spTree>
    <p:extLst>
      <p:ext uri="{BB962C8B-B14F-4D97-AF65-F5344CB8AC3E}">
        <p14:creationId xmlns:p14="http://schemas.microsoft.com/office/powerpoint/2010/main" val="3017551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8B2B1708-8CE4-4A20-94F5-55118AE2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EC2D6DD8-FAD6-401D-9DE6-71DD04C980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1BAD33E9-3181-4B0F-B82D-384777D81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CF64871D-491F-4731-8BF2-391FF2F067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pic>
        <p:nvPicPr>
          <p:cNvPr id="3" name="Picture 2" descr="A picture containing grass, spectacles, sunglasses, accessory&#10;&#10;Description automatically generated">
            <a:extLst>
              <a:ext uri="{FF2B5EF4-FFF2-40B4-BE49-F238E27FC236}">
                <a16:creationId xmlns:a16="http://schemas.microsoft.com/office/drawing/2014/main" id="{07EB85CA-943A-4481-985B-C5F4E91063E9}"/>
              </a:ext>
            </a:extLst>
          </p:cNvPr>
          <p:cNvPicPr>
            <a:picLocks noChangeAspect="1"/>
          </p:cNvPicPr>
          <p:nvPr/>
        </p:nvPicPr>
        <p:blipFill rotWithShape="1">
          <a:blip r:embed="rId3">
            <a:extLst>
              <a:ext uri="{28A0092B-C50C-407E-A947-70E740481C1C}">
                <a14:useLocalDpi xmlns:a14="http://schemas.microsoft.com/office/drawing/2010/main" val="0"/>
              </a:ext>
            </a:extLst>
          </a:blip>
          <a:srcRect l="6230" r="7029" b="-1"/>
          <a:stretch/>
        </p:blipFill>
        <p:spPr>
          <a:xfrm>
            <a:off x="4309256" y="1478837"/>
            <a:ext cx="7604316" cy="3966976"/>
          </a:xfrm>
          <a:prstGeom prst="rect">
            <a:avLst/>
          </a:prstGeom>
          <a:ln>
            <a:noFill/>
          </a:ln>
          <a:effectLst>
            <a:softEdge rad="112500"/>
          </a:effectLst>
        </p:spPr>
      </p:pic>
      <p:sp>
        <p:nvSpPr>
          <p:cNvPr id="4" name="Rectangle 3">
            <a:extLst>
              <a:ext uri="{FF2B5EF4-FFF2-40B4-BE49-F238E27FC236}">
                <a16:creationId xmlns:a16="http://schemas.microsoft.com/office/drawing/2014/main" id="{D3B15430-CECE-4602-A5DE-99DD0562C5DA}"/>
              </a:ext>
            </a:extLst>
          </p:cNvPr>
          <p:cNvSpPr/>
          <p:nvPr/>
        </p:nvSpPr>
        <p:spPr>
          <a:xfrm>
            <a:off x="154745" y="135782"/>
            <a:ext cx="4053247" cy="1861022"/>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Based on context:  “for”  a linking word tying it to v. 28</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id="{68F5A1D9-7FEC-46C2-B5D2-FB6FCAF0ADEC}"/>
              </a:ext>
            </a:extLst>
          </p:cNvPr>
          <p:cNvSpPr/>
          <p:nvPr/>
        </p:nvSpPr>
        <p:spPr>
          <a:xfrm rot="20573605">
            <a:off x="4352497" y="1686409"/>
            <a:ext cx="2754286" cy="98148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54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3</a:t>
            </a:r>
            <a:r>
              <a:rPr lang="en-US" sz="5400" baseline="300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rd</a:t>
            </a:r>
            <a:r>
              <a:rPr lang="en-US" sz="54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 Option</a:t>
            </a:r>
          </a:p>
        </p:txBody>
      </p:sp>
      <p:sp>
        <p:nvSpPr>
          <p:cNvPr id="25" name="Rectangle 24">
            <a:extLst>
              <a:ext uri="{FF2B5EF4-FFF2-40B4-BE49-F238E27FC236}">
                <a16:creationId xmlns:a16="http://schemas.microsoft.com/office/drawing/2014/main" id="{676AB418-8A0D-41FA-A967-98C602D0B9E0}"/>
              </a:ext>
            </a:extLst>
          </p:cNvPr>
          <p:cNvSpPr/>
          <p:nvPr/>
        </p:nvSpPr>
        <p:spPr>
          <a:xfrm>
            <a:off x="154745" y="2534534"/>
            <a:ext cx="4053247" cy="1861022"/>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An understanding of these verses should be encouraging</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0111E63D-B3F2-4331-8346-68A0483B70B7}"/>
              </a:ext>
            </a:extLst>
          </p:cNvPr>
          <p:cNvSpPr/>
          <p:nvPr/>
        </p:nvSpPr>
        <p:spPr>
          <a:xfrm>
            <a:off x="154745" y="4767690"/>
            <a:ext cx="4053247" cy="1861022"/>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Diverting into  ‘theology’ doesn’t make sense</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1844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grass, spectacles, sunglasses, accessory&#10;&#10;Description automatically generated">
            <a:extLst>
              <a:ext uri="{FF2B5EF4-FFF2-40B4-BE49-F238E27FC236}">
                <a16:creationId xmlns:a16="http://schemas.microsoft.com/office/drawing/2014/main" id="{7229649C-644A-4CF1-8992-0EA7F623B13A}"/>
              </a:ext>
            </a:extLst>
          </p:cNvPr>
          <p:cNvPicPr>
            <a:picLocks noChangeAspect="1"/>
          </p:cNvPicPr>
          <p:nvPr/>
        </p:nvPicPr>
        <p:blipFill rotWithShape="1">
          <a:blip r:embed="rId3">
            <a:extLst>
              <a:ext uri="{28A0092B-C50C-407E-A947-70E740481C1C}">
                <a14:useLocalDpi xmlns:a14="http://schemas.microsoft.com/office/drawing/2010/main" val="0"/>
              </a:ext>
            </a:extLst>
          </a:blip>
          <a:srcRect l="6230" r="7029" b="-1"/>
          <a:stretch/>
        </p:blipFill>
        <p:spPr>
          <a:xfrm>
            <a:off x="4010908" y="2101421"/>
            <a:ext cx="4978348" cy="2597076"/>
          </a:xfrm>
          <a:prstGeom prst="rect">
            <a:avLst/>
          </a:prstGeom>
          <a:ln>
            <a:noFill/>
          </a:ln>
          <a:effectLst>
            <a:softEdge rad="112500"/>
          </a:effectLst>
        </p:spPr>
      </p:pic>
      <p:sp>
        <p:nvSpPr>
          <p:cNvPr id="3" name="Rectangle 2">
            <a:extLst>
              <a:ext uri="{FF2B5EF4-FFF2-40B4-BE49-F238E27FC236}">
                <a16:creationId xmlns:a16="http://schemas.microsoft.com/office/drawing/2014/main" id="{917C13A7-E3BF-407C-8376-44816A5C4FC2}"/>
              </a:ext>
            </a:extLst>
          </p:cNvPr>
          <p:cNvSpPr/>
          <p:nvPr/>
        </p:nvSpPr>
        <p:spPr>
          <a:xfrm>
            <a:off x="154746" y="135782"/>
            <a:ext cx="3559126" cy="675441"/>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“Foreknew”</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0D98400-B1A1-4801-95B2-974D5D606DEC}"/>
              </a:ext>
            </a:extLst>
          </p:cNvPr>
          <p:cNvSpPr/>
          <p:nvPr/>
        </p:nvSpPr>
        <p:spPr>
          <a:xfrm rot="20573605">
            <a:off x="4113073" y="2220526"/>
            <a:ext cx="1803159" cy="1541319"/>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4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3</a:t>
            </a:r>
            <a:r>
              <a:rPr lang="en-US" sz="4400" baseline="300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rd</a:t>
            </a:r>
            <a:r>
              <a:rPr lang="en-US" sz="4400" dirty="0">
                <a:effectLst>
                  <a:glow rad="139700">
                    <a:schemeClr val="accent3">
                      <a:satMod val="175000"/>
                      <a:alpha val="40000"/>
                    </a:schemeClr>
                  </a:glow>
                </a:effectLst>
                <a:latin typeface="Rage Italic" panose="03070502040507070304" pitchFamily="66" charset="0"/>
                <a:ea typeface="Calibri" panose="020F0502020204030204" pitchFamily="34" charset="0"/>
                <a:cs typeface="Times New Roman" panose="02020603050405020304" pitchFamily="18" charset="0"/>
              </a:rPr>
              <a:t> Option</a:t>
            </a:r>
          </a:p>
        </p:txBody>
      </p:sp>
      <p:sp>
        <p:nvSpPr>
          <p:cNvPr id="5" name="Rectangle 4">
            <a:extLst>
              <a:ext uri="{FF2B5EF4-FFF2-40B4-BE49-F238E27FC236}">
                <a16:creationId xmlns:a16="http://schemas.microsoft.com/office/drawing/2014/main" id="{C61DD3B9-C034-4364-96F7-430CD658E454}"/>
              </a:ext>
            </a:extLst>
          </p:cNvPr>
          <p:cNvSpPr/>
          <p:nvPr/>
        </p:nvSpPr>
        <p:spPr>
          <a:xfrm>
            <a:off x="154746" y="1228059"/>
            <a:ext cx="3559126" cy="675441"/>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“Predestined”</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E7B72396-E3C5-4401-B605-95CFEFBFBA18}"/>
              </a:ext>
            </a:extLst>
          </p:cNvPr>
          <p:cNvSpPr/>
          <p:nvPr/>
        </p:nvSpPr>
        <p:spPr>
          <a:xfrm>
            <a:off x="154745" y="2342572"/>
            <a:ext cx="3559126" cy="675441"/>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“Called”</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A685767-51F2-4F2B-BB92-AE0761E878DE}"/>
              </a:ext>
            </a:extLst>
          </p:cNvPr>
          <p:cNvSpPr/>
          <p:nvPr/>
        </p:nvSpPr>
        <p:spPr>
          <a:xfrm>
            <a:off x="3713873" y="200543"/>
            <a:ext cx="6527408" cy="61068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Known before: Acts 26:5; 2 </a:t>
            </a:r>
            <a:r>
              <a:rPr lang="en-US" sz="3200" b="1" dirty="0">
                <a:solidFill>
                  <a:srgbClr val="FFC000"/>
                </a:solidFill>
                <a:latin typeface="Tempus Sans ITC" panose="04020404030D07020202" pitchFamily="82" charset="0"/>
                <a:ea typeface="Calibri" panose="020F0502020204030204" pitchFamily="34" charset="0"/>
                <a:cs typeface="Times New Roman" panose="02020603050405020304" pitchFamily="18" charset="0"/>
              </a:rPr>
              <a:t>Pet. 3:17</a:t>
            </a:r>
            <a:endParaRPr lang="en-US" sz="32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F4F68163-6F87-4CFE-909E-D3540B6349E5}"/>
              </a:ext>
            </a:extLst>
          </p:cNvPr>
          <p:cNvSpPr/>
          <p:nvPr/>
        </p:nvSpPr>
        <p:spPr>
          <a:xfrm>
            <a:off x="3713873" y="1312464"/>
            <a:ext cx="5697414" cy="61068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solidFill>
                  <a:srgbClr val="FFC000"/>
                </a:solidFill>
                <a:latin typeface="Tempus Sans ITC" panose="04020404030D07020202" pitchFamily="82" charset="0"/>
                <a:ea typeface="Calibri" panose="020F0502020204030204" pitchFamily="34" charset="0"/>
                <a:cs typeface="Times New Roman" panose="02020603050405020304" pitchFamily="18" charset="0"/>
              </a:rPr>
              <a:t>Pre-determined a certain thing</a:t>
            </a:r>
            <a:endParaRPr lang="en-US" sz="32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2BFC95E3-4918-4FE8-9BFF-2BF0FFB63B82}"/>
              </a:ext>
            </a:extLst>
          </p:cNvPr>
          <p:cNvSpPr/>
          <p:nvPr/>
        </p:nvSpPr>
        <p:spPr>
          <a:xfrm>
            <a:off x="154745" y="3808091"/>
            <a:ext cx="3559126" cy="675441"/>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“Justified”</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BA58226B-631F-4B41-BF46-84BF5EBE63E8}"/>
              </a:ext>
            </a:extLst>
          </p:cNvPr>
          <p:cNvSpPr/>
          <p:nvPr/>
        </p:nvSpPr>
        <p:spPr>
          <a:xfrm>
            <a:off x="154745" y="5558914"/>
            <a:ext cx="3559126" cy="675441"/>
          </a:xfrm>
          <a:prstGeom prst="rect">
            <a:avLst/>
          </a:prstGeom>
          <a:ln w="28575">
            <a:noFill/>
            <a:prstDash val="solid"/>
          </a:ln>
          <a:effectLst>
            <a:outerShdw blurRad="50800" dist="50800" dir="5400000" algn="ctr" rotWithShape="0">
              <a:schemeClr val="bg1"/>
            </a:outerShdw>
          </a:effectLst>
          <a:extLst>
            <a:ext uri="{91240B29-F687-4F45-9708-019B960494DF}">
              <a14:hiddenLine xmlns:a14="http://schemas.microsoft.com/office/drawing/2010/main" w="28575">
                <a:solidFill>
                  <a:srgbClr val="FFFF00"/>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“Glorified”</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FC8166A4-98D9-4B34-A99C-DAEDA127E479}"/>
              </a:ext>
            </a:extLst>
          </p:cNvPr>
          <p:cNvSpPr/>
          <p:nvPr/>
        </p:nvSpPr>
        <p:spPr>
          <a:xfrm>
            <a:off x="154745" y="3063287"/>
            <a:ext cx="3559126" cy="61068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Summon, invite</a:t>
            </a:r>
            <a:endParaRPr lang="en-US" sz="32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90D55F4F-1E1D-46FE-9506-AA76ABC02F28}"/>
              </a:ext>
            </a:extLst>
          </p:cNvPr>
          <p:cNvSpPr/>
          <p:nvPr/>
        </p:nvSpPr>
        <p:spPr>
          <a:xfrm>
            <a:off x="154745" y="4496544"/>
            <a:ext cx="3559126" cy="100687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28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Just as if you had never sinned</a:t>
            </a:r>
            <a:endParaRPr lang="en-US" sz="28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935A506C-F7E9-4CF9-949D-7A44430658C4}"/>
              </a:ext>
            </a:extLst>
          </p:cNvPr>
          <p:cNvSpPr/>
          <p:nvPr/>
        </p:nvSpPr>
        <p:spPr>
          <a:xfrm>
            <a:off x="154744" y="6234355"/>
            <a:ext cx="3559126" cy="61068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Honor, value</a:t>
            </a:r>
            <a:endParaRPr lang="en-US" sz="3200"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3C67AE1B-DD45-4D87-B067-3D67F07AD825}"/>
              </a:ext>
            </a:extLst>
          </p:cNvPr>
          <p:cNvSpPr/>
          <p:nvPr/>
        </p:nvSpPr>
        <p:spPr>
          <a:xfrm>
            <a:off x="4010908" y="4876774"/>
            <a:ext cx="8181091" cy="166455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Key: Past Tense</a:t>
            </a:r>
          </a:p>
          <a:p>
            <a:pPr marR="0" lvl="0" algn="ctr">
              <a:lnSpc>
                <a:spcPct val="107000"/>
              </a:lnSpc>
              <a:spcBef>
                <a:spcPts val="0"/>
              </a:spcBef>
              <a:spcAft>
                <a:spcPts val="0"/>
              </a:spcAft>
            </a:pPr>
            <a:r>
              <a:rPr lang="en-US" sz="32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Talking about the godly </a:t>
            </a:r>
          </a:p>
          <a:p>
            <a:pPr marR="0" lvl="0" algn="ctr">
              <a:lnSpc>
                <a:spcPct val="107000"/>
              </a:lnSpc>
              <a:spcBef>
                <a:spcPts val="0"/>
              </a:spcBef>
              <a:spcAft>
                <a:spcPts val="0"/>
              </a:spcAft>
            </a:pPr>
            <a:r>
              <a:rPr lang="en-US" sz="32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recorded in Old Testament</a:t>
            </a:r>
            <a:endParaRPr lang="en-US" sz="32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9484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563411-AFC3-410E-8095-8ED43E4F2D51}"/>
              </a:ext>
            </a:extLst>
          </p:cNvPr>
          <p:cNvPicPr>
            <a:picLocks noChangeAspect="1"/>
          </p:cNvPicPr>
          <p:nvPr/>
        </p:nvPicPr>
        <p:blipFill rotWithShape="1">
          <a:blip r:embed="rId3">
            <a:extLst>
              <a:ext uri="{28A0092B-C50C-407E-A947-70E740481C1C}">
                <a14:useLocalDpi xmlns:a14="http://schemas.microsoft.com/office/drawing/2010/main" val="0"/>
              </a:ext>
            </a:extLst>
          </a:blip>
          <a:srcRect t="14420" b="5793"/>
          <a:stretch/>
        </p:blipFill>
        <p:spPr>
          <a:xfrm>
            <a:off x="0" y="-76824"/>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4" name="Rectangle 3">
            <a:extLst>
              <a:ext uri="{FF2B5EF4-FFF2-40B4-BE49-F238E27FC236}">
                <a16:creationId xmlns:a16="http://schemas.microsoft.com/office/drawing/2014/main" id="{D7483493-C8D0-4CF3-BFB9-71CE959D3807}"/>
              </a:ext>
            </a:extLst>
          </p:cNvPr>
          <p:cNvSpPr/>
          <p:nvPr/>
        </p:nvSpPr>
        <p:spPr>
          <a:xfrm>
            <a:off x="8022001" y="3562349"/>
            <a:ext cx="3852041" cy="1503637"/>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r>
              <a:rPr lang="en-US" sz="4000" b="1" dirty="0">
                <a:effectLst>
                  <a:glow rad="139700">
                    <a:schemeClr val="accent4">
                      <a:satMod val="175000"/>
                      <a:alpha val="40000"/>
                    </a:schemeClr>
                  </a:glow>
                  <a:outerShdw blurRad="50800" dist="50800" dir="5400000" algn="ctr" rotWithShape="0">
                    <a:schemeClr val="bg1"/>
                  </a:outerShdw>
                </a:effectLst>
                <a:latin typeface="Ink Free" panose="03080402000500000000" pitchFamily="66" charset="0"/>
                <a:ea typeface="+mj-ea"/>
                <a:cs typeface="+mj-cs"/>
              </a:rPr>
              <a:t>God’s Good is God’s Best</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B643B0C-BEA9-492D-A0FB-6034BD0F66CC}"/>
              </a:ext>
            </a:extLst>
          </p:cNvPr>
          <p:cNvSpPr/>
          <p:nvPr/>
        </p:nvSpPr>
        <p:spPr>
          <a:xfrm>
            <a:off x="1346995" y="112542"/>
            <a:ext cx="9597664" cy="740203"/>
          </a:xfrm>
          <a:prstGeom prst="rect">
            <a:avLst/>
          </a:prstGeom>
          <a:effectLst>
            <a:outerShdw blurRad="50800" dist="50800" dir="5400000" algn="ctr" rotWithShape="0">
              <a:schemeClr val="bg1"/>
            </a:outerShdw>
          </a:effectLst>
        </p:spPr>
        <p:txBody>
          <a:bodyPr wrap="square">
            <a:spAutoFit/>
          </a:bodyPr>
          <a:lstStyle/>
          <a:p>
            <a:pPr algn="ctr">
              <a:lnSpc>
                <a:spcPct val="107000"/>
              </a:lnSpc>
              <a:spcAft>
                <a:spcPts val="6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“Conformed to the likeness of his Son”</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8DBC975-435F-40D2-BA48-92B6DE081EFB}"/>
              </a:ext>
            </a:extLst>
          </p:cNvPr>
          <p:cNvSpPr/>
          <p:nvPr/>
        </p:nvSpPr>
        <p:spPr>
          <a:xfrm>
            <a:off x="0" y="5871242"/>
            <a:ext cx="12191980" cy="677108"/>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spcAft>
                <a:spcPts val="600"/>
              </a:spcAft>
            </a:pPr>
            <a:r>
              <a:rPr lang="en-US" sz="3800" b="1" dirty="0">
                <a:effectLst>
                  <a:glow rad="101600">
                    <a:schemeClr val="accent3">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Conformity is learning to “mirror” the character of Christ</a:t>
            </a:r>
            <a:endParaRPr lang="en-US" sz="3800" b="1" dirty="0">
              <a:effectLst>
                <a:glow rad="101600">
                  <a:schemeClr val="accent3">
                    <a:satMod val="175000"/>
                    <a:alpha val="40000"/>
                  </a:schemeClr>
                </a:glow>
              </a:effectLst>
              <a:latin typeface="Tempus Sans ITC" panose="04020404030D07020202" pitchFamily="82" charset="0"/>
            </a:endParaRPr>
          </a:p>
        </p:txBody>
      </p:sp>
      <p:sp>
        <p:nvSpPr>
          <p:cNvPr id="8" name="Rectangle 7">
            <a:extLst>
              <a:ext uri="{FF2B5EF4-FFF2-40B4-BE49-F238E27FC236}">
                <a16:creationId xmlns:a16="http://schemas.microsoft.com/office/drawing/2014/main" id="{8075611D-9AD5-46FF-B294-AAD8FB689D90}"/>
              </a:ext>
            </a:extLst>
          </p:cNvPr>
          <p:cNvSpPr/>
          <p:nvPr/>
        </p:nvSpPr>
        <p:spPr>
          <a:xfrm>
            <a:off x="0" y="960605"/>
            <a:ext cx="12192000" cy="2474524"/>
          </a:xfrm>
          <a:prstGeom prst="rect">
            <a:avLst/>
          </a:prstGeom>
          <a:solidFill>
            <a:srgbClr val="FF6600">
              <a:alpha val="60000"/>
            </a:srgbClr>
          </a:solidFill>
          <a:ln>
            <a:noFill/>
            <a:prstDash val="solid"/>
          </a:ln>
          <a:effectLst>
            <a:outerShdw blurRad="50800" dist="50800" dir="5400000" algn="ctr" rotWithShape="0">
              <a:schemeClr val="bg1"/>
            </a:outerShdw>
            <a:softEdge rad="63500"/>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spcAft>
                <a:spcPts val="600"/>
              </a:spcAft>
            </a:pPr>
            <a:r>
              <a:rPr lang="en-US" sz="3500" b="1" dirty="0">
                <a:effectLst/>
                <a:latin typeface="Papyrus" panose="03070502060502030205" pitchFamily="66" charset="0"/>
                <a:ea typeface="Calibri" panose="020F0502020204030204" pitchFamily="34" charset="0"/>
                <a:cs typeface="Times New Roman" panose="02020603050405020304" pitchFamily="18" charset="0"/>
              </a:rPr>
              <a:t>These were all commended for their faith, yet none of them received what had been promised. God had planned </a:t>
            </a:r>
          </a:p>
          <a:p>
            <a:pPr algn="ctr">
              <a:lnSpc>
                <a:spcPct val="107000"/>
              </a:lnSpc>
              <a:spcAft>
                <a:spcPts val="600"/>
              </a:spcAft>
            </a:pPr>
            <a:r>
              <a:rPr lang="en-US" sz="3500" b="1" dirty="0">
                <a:effectLst/>
                <a:latin typeface="Papyrus" panose="03070502060502030205" pitchFamily="66" charset="0"/>
                <a:ea typeface="Calibri" panose="020F0502020204030204" pitchFamily="34" charset="0"/>
                <a:cs typeface="Times New Roman" panose="02020603050405020304" pitchFamily="18" charset="0"/>
              </a:rPr>
              <a:t>something better for us so that only together with us would they be made </a:t>
            </a:r>
            <a:r>
              <a:rPr lang="en-US" sz="35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perfect</a:t>
            </a:r>
            <a:r>
              <a:rPr lang="en-US" sz="3500" b="1" dirty="0">
                <a:effectLst/>
                <a:latin typeface="Papyrus" panose="03070502060502030205" pitchFamily="66" charset="0"/>
                <a:ea typeface="Calibri" panose="020F0502020204030204" pitchFamily="34" charset="0"/>
                <a:cs typeface="Times New Roman" panose="02020603050405020304" pitchFamily="18" charset="0"/>
              </a:rPr>
              <a:t> ~ Heb. 11:39,40</a:t>
            </a:r>
          </a:p>
        </p:txBody>
      </p:sp>
      <p:sp>
        <p:nvSpPr>
          <p:cNvPr id="9" name="Rectangle 8">
            <a:extLst>
              <a:ext uri="{FF2B5EF4-FFF2-40B4-BE49-F238E27FC236}">
                <a16:creationId xmlns:a16="http://schemas.microsoft.com/office/drawing/2014/main" id="{5119A4B6-93A6-4E4C-9451-7803890ED5BF}"/>
              </a:ext>
            </a:extLst>
          </p:cNvPr>
          <p:cNvSpPr/>
          <p:nvPr/>
        </p:nvSpPr>
        <p:spPr>
          <a:xfrm>
            <a:off x="-20" y="3718881"/>
            <a:ext cx="7488641" cy="1821268"/>
          </a:xfrm>
          <a:prstGeom prst="rect">
            <a:avLst/>
          </a:prstGeom>
          <a:solidFill>
            <a:srgbClr val="973721">
              <a:alpha val="60000"/>
            </a:srgbClr>
          </a:solidFill>
          <a:ln>
            <a:noFill/>
            <a:prstDash val="solid"/>
          </a:ln>
          <a:effectLst>
            <a:outerShdw blurRad="50800" dist="50800" dir="5400000" algn="ctr" rotWithShape="0">
              <a:schemeClr val="bg1"/>
            </a:outerShdw>
            <a:softEdge rad="63500"/>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spcAft>
                <a:spcPts val="600"/>
              </a:spcAft>
            </a:pPr>
            <a:r>
              <a:rPr lang="en-US" sz="3500" b="1" dirty="0">
                <a:effectLst/>
                <a:latin typeface="Papyrus" panose="03070502060502030205" pitchFamily="66" charset="0"/>
                <a:ea typeface="Calibri" panose="020F0502020204030204" pitchFamily="34" charset="0"/>
                <a:cs typeface="Times New Roman" panose="02020603050405020304" pitchFamily="18" charset="0"/>
              </a:rPr>
              <a:t>Let us fix our eyes on Jesus, the author and </a:t>
            </a:r>
            <a:r>
              <a:rPr lang="en-US" sz="35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perfecter</a:t>
            </a:r>
            <a:r>
              <a:rPr lang="en-US" sz="3500" b="1" dirty="0">
                <a:effectLst/>
                <a:latin typeface="Papyrus" panose="03070502060502030205" pitchFamily="66" charset="0"/>
                <a:ea typeface="Calibri" panose="020F0502020204030204" pitchFamily="34" charset="0"/>
                <a:cs typeface="Times New Roman" panose="02020603050405020304" pitchFamily="18" charset="0"/>
              </a:rPr>
              <a:t> of our faith~ Heb. 12:2</a:t>
            </a:r>
          </a:p>
        </p:txBody>
      </p:sp>
    </p:spTree>
    <p:extLst>
      <p:ext uri="{BB962C8B-B14F-4D97-AF65-F5344CB8AC3E}">
        <p14:creationId xmlns:p14="http://schemas.microsoft.com/office/powerpoint/2010/main" val="2704296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1BA232-1994-4831-9713-1CA4F24DAF4E}"/>
              </a:ext>
            </a:extLst>
          </p:cNvPr>
          <p:cNvSpPr txBox="1"/>
          <p:nvPr/>
        </p:nvSpPr>
        <p:spPr>
          <a:xfrm>
            <a:off x="1" y="410157"/>
            <a:ext cx="12191999" cy="6247864"/>
          </a:xfrm>
          <a:prstGeom prst="rect">
            <a:avLst/>
          </a:prstGeom>
          <a:noFill/>
        </p:spPr>
        <p:txBody>
          <a:bodyPr wrap="square">
            <a:spAutoFit/>
          </a:bodyPr>
          <a:lstStyle/>
          <a:p>
            <a:pPr algn="ctr"/>
            <a:r>
              <a:rPr lang="en-US" sz="4000" b="1" i="0" dirty="0">
                <a:effectLst/>
                <a:latin typeface="Tempus Sans ITC" panose="04020404030D07020202" pitchFamily="82" charset="0"/>
              </a:rPr>
              <a:t>I urge, then, first of all, that petitions, prayers, </a:t>
            </a:r>
          </a:p>
          <a:p>
            <a:pPr algn="ctr"/>
            <a:r>
              <a:rPr lang="en-US" sz="4000" b="1" i="0" dirty="0">
                <a:effectLst/>
                <a:latin typeface="Tempus Sans ITC" panose="04020404030D07020202" pitchFamily="82" charset="0"/>
              </a:rPr>
              <a:t>intercession and thanksgiving be made for all people</a:t>
            </a:r>
            <a:r>
              <a:rPr lang="en-US" sz="4000" b="1" dirty="0">
                <a:latin typeface="Tempus Sans ITC" panose="04020404030D07020202" pitchFamily="82" charset="0"/>
              </a:rPr>
              <a:t> - </a:t>
            </a:r>
            <a:r>
              <a:rPr lang="en-US" sz="4000" b="1" i="0" dirty="0">
                <a:effectLst/>
                <a:latin typeface="Tempus Sans ITC" panose="04020404030D07020202" pitchFamily="82" charset="0"/>
              </a:rPr>
              <a:t>for kings and all those in authority, that we may live peaceful and quiet lives in all godliness and holiness. </a:t>
            </a:r>
          </a:p>
          <a:p>
            <a:pPr algn="ctr"/>
            <a:r>
              <a:rPr lang="en-US" sz="4000" b="1" i="0" dirty="0">
                <a:effectLst/>
                <a:latin typeface="Tempus Sans ITC" panose="04020404030D07020202" pitchFamily="82" charset="0"/>
              </a:rPr>
              <a:t>This is good, and pleases God our Savior, </a:t>
            </a:r>
          </a:p>
          <a:p>
            <a:pPr algn="ctr"/>
            <a:r>
              <a:rPr lang="en-US" sz="4000" b="1" i="0" dirty="0">
                <a:solidFill>
                  <a:srgbClr val="FFFF00"/>
                </a:solidFill>
                <a:effectLst/>
                <a:latin typeface="Tempus Sans ITC" panose="04020404030D07020202" pitchFamily="82" charset="0"/>
              </a:rPr>
              <a:t>who wants all people to be saved </a:t>
            </a:r>
            <a:r>
              <a:rPr lang="en-US" sz="4000" b="1" i="0" dirty="0">
                <a:effectLst/>
                <a:latin typeface="Tempus Sans ITC" panose="04020404030D07020202" pitchFamily="82" charset="0"/>
              </a:rPr>
              <a:t>and </a:t>
            </a:r>
            <a:r>
              <a:rPr lang="en-US" sz="4000" b="1" i="0" dirty="0">
                <a:solidFill>
                  <a:srgbClr val="FFFF00"/>
                </a:solidFill>
                <a:effectLst/>
                <a:latin typeface="Tempus Sans ITC" panose="04020404030D07020202" pitchFamily="82" charset="0"/>
              </a:rPr>
              <a:t>to come to a knowledge of the truth</a:t>
            </a:r>
            <a:r>
              <a:rPr lang="en-US" sz="4000" b="1" i="0" dirty="0">
                <a:effectLst/>
                <a:latin typeface="Tempus Sans ITC" panose="04020404030D07020202" pitchFamily="82" charset="0"/>
              </a:rPr>
              <a:t>. For there is one God and one mediator between God and mankind, </a:t>
            </a:r>
            <a:r>
              <a:rPr lang="en-US" sz="4000" b="1" i="0" dirty="0">
                <a:solidFill>
                  <a:srgbClr val="FFFF00"/>
                </a:solidFill>
                <a:effectLst/>
                <a:latin typeface="Tempus Sans ITC" panose="04020404030D07020202" pitchFamily="82" charset="0"/>
              </a:rPr>
              <a:t>the man Christ Jesus,</a:t>
            </a:r>
            <a:r>
              <a:rPr lang="en-US" sz="4000" b="1" i="0" baseline="30000" dirty="0">
                <a:effectLst/>
                <a:latin typeface="Tempus Sans ITC" panose="04020404030D07020202" pitchFamily="82" charset="0"/>
              </a:rPr>
              <a:t> </a:t>
            </a:r>
            <a:r>
              <a:rPr lang="en-US" sz="4000" b="1" i="0" dirty="0">
                <a:effectLst/>
                <a:latin typeface="Tempus Sans ITC" panose="04020404030D07020202" pitchFamily="82" charset="0"/>
              </a:rPr>
              <a:t>who gave himself as a ransom for all people.</a:t>
            </a:r>
          </a:p>
          <a:p>
            <a:pPr algn="ctr"/>
            <a:r>
              <a:rPr lang="en-US" sz="3200" b="1" dirty="0">
                <a:latin typeface="Tempus Sans ITC" panose="04020404030D07020202" pitchFamily="82" charset="0"/>
              </a:rPr>
              <a:t>1 Timothy 2:1-6</a:t>
            </a:r>
          </a:p>
        </p:txBody>
      </p:sp>
    </p:spTree>
    <p:extLst>
      <p:ext uri="{BB962C8B-B14F-4D97-AF65-F5344CB8AC3E}">
        <p14:creationId xmlns:p14="http://schemas.microsoft.com/office/powerpoint/2010/main" val="41181444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24C60F-C38E-4E71-A699-A80C0E904182}"/>
              </a:ext>
            </a:extLst>
          </p:cNvPr>
          <p:cNvSpPr/>
          <p:nvPr/>
        </p:nvSpPr>
        <p:spPr>
          <a:xfrm>
            <a:off x="0" y="497172"/>
            <a:ext cx="12192000" cy="5863656"/>
          </a:xfrm>
          <a:prstGeom prst="rect">
            <a:avLst/>
          </a:prstGeom>
          <a:solidFill>
            <a:srgbClr val="660033">
              <a:alpha val="60000"/>
            </a:srgbClr>
          </a:solidFill>
          <a:effectLst>
            <a:softEdge rad="63500"/>
          </a:effectLst>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On top of all this we know that God blends together everything in our lives; all the ups and downs,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from the sublime to the horrid and like a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Master Chef his final product for us is “Good.”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This is for God-lovers, those who have heard God’s call and are day-by-day and step-by-step moving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resolutely toward his ultimate purpose.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v. 28</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4787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D03587-2E74-451A-8310-B295844972F0}"/>
              </a:ext>
            </a:extLst>
          </p:cNvPr>
          <p:cNvSpPr/>
          <p:nvPr/>
        </p:nvSpPr>
        <p:spPr>
          <a:xfrm>
            <a:off x="0" y="1213228"/>
            <a:ext cx="12192000" cy="3785652"/>
          </a:xfrm>
          <a:prstGeom prst="rect">
            <a:avLst/>
          </a:prstGeom>
          <a:solidFill>
            <a:srgbClr val="800080">
              <a:alpha val="60000"/>
            </a:srgbClr>
          </a:solidFill>
          <a:effectLst>
            <a:softEdge rad="63500"/>
          </a:effectLst>
        </p:spPr>
        <p:txBody>
          <a:bodyPr wrap="square">
            <a:spAutoFit/>
          </a:bodyPr>
          <a:lstStyle/>
          <a:p>
            <a:pPr algn="ctr"/>
            <a:r>
              <a:rPr lang="en-US" sz="4000" b="1" dirty="0">
                <a:latin typeface="Tempus Sans ITC" panose="04020404030D07020202" pitchFamily="82" charset="0"/>
                <a:ea typeface="Calibri" panose="020F0502020204030204" pitchFamily="34" charset="0"/>
              </a:rPr>
              <a:t>Here’s proof: observe those God knew in times past.  </a:t>
            </a:r>
          </a:p>
          <a:p>
            <a:pPr algn="ctr"/>
            <a:r>
              <a:rPr lang="en-US" sz="4000" b="1" dirty="0">
                <a:latin typeface="Tempus Sans ITC" panose="04020404030D07020202" pitchFamily="82" charset="0"/>
                <a:ea typeface="Calibri" panose="020F0502020204030204" pitchFamily="34" charset="0"/>
              </a:rPr>
              <a:t>He determined that their behavior would change </a:t>
            </a:r>
          </a:p>
          <a:p>
            <a:pPr algn="ctr"/>
            <a:r>
              <a:rPr lang="en-US" sz="4000" b="1" dirty="0">
                <a:latin typeface="Tempus Sans ITC" panose="04020404030D07020202" pitchFamily="82" charset="0"/>
                <a:ea typeface="Calibri" panose="020F0502020204030204" pitchFamily="34" charset="0"/>
              </a:rPr>
              <a:t>into a mirror-like resemblance of his Son. His Son would thus lead a numberless family of brothers and sisters who would follow in his wake</a:t>
            </a:r>
          </a:p>
          <a:p>
            <a:pPr algn="ctr"/>
            <a:r>
              <a:rPr lang="en-US" sz="4000" b="1" dirty="0">
                <a:latin typeface="Tempus Sans ITC" panose="04020404030D07020202" pitchFamily="82" charset="0"/>
                <a:ea typeface="Calibri" panose="020F0502020204030204" pitchFamily="34" charset="0"/>
              </a:rPr>
              <a:t>v. 29</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3343328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572</Words>
  <Application>Microsoft Office PowerPoint</Application>
  <PresentationFormat>Widescreen</PresentationFormat>
  <Paragraphs>68</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Calibri Light</vt:lpstr>
      <vt:lpstr>Ink Free</vt:lpstr>
      <vt:lpstr>Papyrus</vt:lpstr>
      <vt:lpstr>Rage Italic</vt:lpstr>
      <vt:lpstr>Tahoma</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8</cp:revision>
  <cp:lastPrinted>2020-12-13T14:32:13Z</cp:lastPrinted>
  <dcterms:created xsi:type="dcterms:W3CDTF">2020-12-12T18:13:29Z</dcterms:created>
  <dcterms:modified xsi:type="dcterms:W3CDTF">2020-12-13T14:32:53Z</dcterms:modified>
</cp:coreProperties>
</file>