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F2978F-EF4B-4469-A0A2-3AFDFCE180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C9D4724-BEAF-4CE3-BDF4-F8DCF1D1F6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E0AF7C-D7AD-421F-A21C-52FA571AB939}" type="datetimeFigureOut">
              <a:rPr lang="en-US" smtClean="0"/>
              <a:t>11/22/2020</a:t>
            </a:fld>
            <a:endParaRPr lang="en-US"/>
          </a:p>
        </p:txBody>
      </p:sp>
      <p:sp>
        <p:nvSpPr>
          <p:cNvPr id="4" name="Footer Placeholder 3">
            <a:extLst>
              <a:ext uri="{FF2B5EF4-FFF2-40B4-BE49-F238E27FC236}">
                <a16:creationId xmlns:a16="http://schemas.microsoft.com/office/drawing/2014/main" id="{6C22BEAA-81CB-47A3-97F3-40622946D2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0AA0FFB0-3159-40E7-AC78-CE4E8C9FBBA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4F1D19-E6C7-4A25-9316-D8E817B470AA}" type="slidenum">
              <a:rPr lang="en-US" smtClean="0"/>
              <a:t>‹#›</a:t>
            </a:fld>
            <a:endParaRPr lang="en-US"/>
          </a:p>
        </p:txBody>
      </p:sp>
      <p:sp>
        <p:nvSpPr>
          <p:cNvPr id="6" name="TextBox 5" descr="Box1">
            <a:extLst>
              <a:ext uri="{FF2B5EF4-FFF2-40B4-BE49-F238E27FC236}">
                <a16:creationId xmlns:a16="http://schemas.microsoft.com/office/drawing/2014/main" id="{D1EC3202-23F2-4406-BD4F-A50C5EF6627D}"/>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EEBEA980-C114-492E-B573-8127E74BD4AF}"/>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F98F294B-B8B3-4569-88F3-A447C2C3C78A}"/>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2413F269-6285-476D-B2F2-443C84B2E5A4}"/>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1C2B5B1D-E536-497C-90F6-B19B2ECB38C6}"/>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392E934D-DE2B-4906-97BF-90E9F4E260E9}"/>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CC0B1D4A-14BA-49AD-B420-566F07044ADA}"/>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0223428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020CAC-C39D-4213-B5EB-146AED96F7A1}" type="datetimeFigureOut">
              <a:rPr lang="en-US" smtClean="0"/>
              <a:t>11/22/2020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ED9009-23CB-4AC8-A431-8601A7728412}" type="slidenum">
              <a:rPr lang="en-US" smtClean="0"/>
              <a:t>‹#›</a:t>
            </a:fld>
            <a:endParaRPr lang="en-US"/>
          </a:p>
        </p:txBody>
      </p:sp>
    </p:spTree>
    <p:extLst>
      <p:ext uri="{BB962C8B-B14F-4D97-AF65-F5344CB8AC3E}">
        <p14:creationId xmlns:p14="http://schemas.microsoft.com/office/powerpoint/2010/main" val="135449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1</a:t>
            </a:fld>
            <a:endParaRPr lang="en-US"/>
          </a:p>
        </p:txBody>
      </p:sp>
    </p:spTree>
    <p:extLst>
      <p:ext uri="{BB962C8B-B14F-4D97-AF65-F5344CB8AC3E}">
        <p14:creationId xmlns:p14="http://schemas.microsoft.com/office/powerpoint/2010/main" val="64165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2</a:t>
            </a:fld>
            <a:endParaRPr lang="en-US"/>
          </a:p>
        </p:txBody>
      </p:sp>
    </p:spTree>
    <p:extLst>
      <p:ext uri="{BB962C8B-B14F-4D97-AF65-F5344CB8AC3E}">
        <p14:creationId xmlns:p14="http://schemas.microsoft.com/office/powerpoint/2010/main" val="1302111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3</a:t>
            </a:fld>
            <a:endParaRPr lang="en-US"/>
          </a:p>
        </p:txBody>
      </p:sp>
    </p:spTree>
    <p:extLst>
      <p:ext uri="{BB962C8B-B14F-4D97-AF65-F5344CB8AC3E}">
        <p14:creationId xmlns:p14="http://schemas.microsoft.com/office/powerpoint/2010/main" val="1591815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4</a:t>
            </a:fld>
            <a:endParaRPr lang="en-US"/>
          </a:p>
        </p:txBody>
      </p:sp>
    </p:spTree>
    <p:extLst>
      <p:ext uri="{BB962C8B-B14F-4D97-AF65-F5344CB8AC3E}">
        <p14:creationId xmlns:p14="http://schemas.microsoft.com/office/powerpoint/2010/main" val="197902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5</a:t>
            </a:fld>
            <a:endParaRPr lang="en-US"/>
          </a:p>
        </p:txBody>
      </p:sp>
    </p:spTree>
    <p:extLst>
      <p:ext uri="{BB962C8B-B14F-4D97-AF65-F5344CB8AC3E}">
        <p14:creationId xmlns:p14="http://schemas.microsoft.com/office/powerpoint/2010/main" val="81629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6</a:t>
            </a:fld>
            <a:endParaRPr lang="en-US"/>
          </a:p>
        </p:txBody>
      </p:sp>
    </p:spTree>
    <p:extLst>
      <p:ext uri="{BB962C8B-B14F-4D97-AF65-F5344CB8AC3E}">
        <p14:creationId xmlns:p14="http://schemas.microsoft.com/office/powerpoint/2010/main" val="348898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7</a:t>
            </a:fld>
            <a:endParaRPr lang="en-US"/>
          </a:p>
        </p:txBody>
      </p:sp>
    </p:spTree>
    <p:extLst>
      <p:ext uri="{BB962C8B-B14F-4D97-AF65-F5344CB8AC3E}">
        <p14:creationId xmlns:p14="http://schemas.microsoft.com/office/powerpoint/2010/main" val="2930578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8</a:t>
            </a:fld>
            <a:endParaRPr lang="en-US"/>
          </a:p>
        </p:txBody>
      </p:sp>
    </p:spTree>
    <p:extLst>
      <p:ext uri="{BB962C8B-B14F-4D97-AF65-F5344CB8AC3E}">
        <p14:creationId xmlns:p14="http://schemas.microsoft.com/office/powerpoint/2010/main" val="38579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5ED9009-23CB-4AC8-A431-8601A7728412}" type="slidenum">
              <a:rPr lang="en-US" smtClean="0"/>
              <a:t>9</a:t>
            </a:fld>
            <a:endParaRPr lang="en-US"/>
          </a:p>
        </p:txBody>
      </p:sp>
    </p:spTree>
    <p:extLst>
      <p:ext uri="{BB962C8B-B14F-4D97-AF65-F5344CB8AC3E}">
        <p14:creationId xmlns:p14="http://schemas.microsoft.com/office/powerpoint/2010/main" val="3695189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8EF891-9C32-4337-A802-1669FEC7CC4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253178549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EF891-9C32-4337-A802-1669FEC7CC4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250153067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EF891-9C32-4337-A802-1669FEC7CC4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285910082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EF891-9C32-4337-A802-1669FEC7CC4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51152119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EF891-9C32-4337-A802-1669FEC7CC4E}" type="datetimeFigureOut">
              <a:rPr lang="en-US" smtClean="0"/>
              <a:t>11/22/2020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147323804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8EF891-9C32-4337-A802-1669FEC7CC4E}"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174263512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8EF891-9C32-4337-A802-1669FEC7CC4E}" type="datetimeFigureOut">
              <a:rPr lang="en-US" smtClean="0"/>
              <a:t>11/22/2020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394790397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8EF891-9C32-4337-A802-1669FEC7CC4E}" type="datetimeFigureOut">
              <a:rPr lang="en-US" smtClean="0"/>
              <a:t>11/22/2020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267630861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EF891-9C32-4337-A802-1669FEC7CC4E}" type="datetimeFigureOut">
              <a:rPr lang="en-US" smtClean="0"/>
              <a:t>11/22/2020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404521614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8EF891-9C32-4337-A802-1669FEC7CC4E}"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76997635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8EF891-9C32-4337-A802-1669FEC7CC4E}" type="datetimeFigureOut">
              <a:rPr lang="en-US" smtClean="0"/>
              <a:t>11/22/2020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FDC37-940F-4EA5-9998-DF66E6165BB0}" type="slidenum">
              <a:rPr lang="en-US" smtClean="0"/>
              <a:t>‹#›</a:t>
            </a:fld>
            <a:endParaRPr lang="en-US"/>
          </a:p>
        </p:txBody>
      </p:sp>
    </p:spTree>
    <p:extLst>
      <p:ext uri="{BB962C8B-B14F-4D97-AF65-F5344CB8AC3E}">
        <p14:creationId xmlns:p14="http://schemas.microsoft.com/office/powerpoint/2010/main" val="25810606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EF891-9C32-4337-A802-1669FEC7CC4E}" type="datetimeFigureOut">
              <a:rPr lang="en-US" smtClean="0"/>
              <a:t>11/22/2020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FDC37-940F-4EA5-9998-DF66E6165BB0}" type="slidenum">
              <a:rPr lang="en-US" smtClean="0"/>
              <a:t>‹#›</a:t>
            </a:fld>
            <a:endParaRPr lang="en-US"/>
          </a:p>
        </p:txBody>
      </p:sp>
    </p:spTree>
    <p:extLst>
      <p:ext uri="{BB962C8B-B14F-4D97-AF65-F5344CB8AC3E}">
        <p14:creationId xmlns:p14="http://schemas.microsoft.com/office/powerpoint/2010/main" val="27367270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tatue of a person&#10;&#10;Description automatically generated">
            <a:extLst>
              <a:ext uri="{FF2B5EF4-FFF2-40B4-BE49-F238E27FC236}">
                <a16:creationId xmlns:a16="http://schemas.microsoft.com/office/drawing/2014/main" id="{51D815CC-A58A-443B-B6B1-0269513E2DC1}"/>
              </a:ext>
            </a:extLst>
          </p:cNvPr>
          <p:cNvPicPr>
            <a:picLocks noChangeAspect="1"/>
          </p:cNvPicPr>
          <p:nvPr/>
        </p:nvPicPr>
        <p:blipFill rotWithShape="1">
          <a:blip r:embed="rId3">
            <a:extLst>
              <a:ext uri="{28A0092B-C50C-407E-A947-70E740481C1C}">
                <a14:useLocalDpi xmlns:a14="http://schemas.microsoft.com/office/drawing/2010/main" val="0"/>
              </a:ext>
            </a:extLst>
          </a:blip>
          <a:srcRect t="15153" r="2" b="21206"/>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13" name="Freeform: Shape 12">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B628CE0-BE6D-4868-BE1C-0D95E94FD365}"/>
              </a:ext>
            </a:extLst>
          </p:cNvPr>
          <p:cNvSpPr txBox="1"/>
          <p:nvPr/>
        </p:nvSpPr>
        <p:spPr>
          <a:xfrm>
            <a:off x="477981" y="1122363"/>
            <a:ext cx="4023360" cy="3204134"/>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5400" b="1" dirty="0">
                <a:latin typeface="Ink Free" panose="03080402000500000000" pitchFamily="66" charset="0"/>
                <a:ea typeface="+mj-ea"/>
                <a:cs typeface="+mj-cs"/>
              </a:rPr>
              <a:t>Hopeful Groaning</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49EFDC5-7ED9-488C-9BFB-B6749356B2B7}"/>
              </a:ext>
            </a:extLst>
          </p:cNvPr>
          <p:cNvSpPr txBox="1"/>
          <p:nvPr/>
        </p:nvSpPr>
        <p:spPr>
          <a:xfrm>
            <a:off x="477981" y="4881489"/>
            <a:ext cx="3840801" cy="707886"/>
          </a:xfrm>
          <a:prstGeom prst="rect">
            <a:avLst/>
          </a:prstGeom>
          <a:noFill/>
        </p:spPr>
        <p:txBody>
          <a:bodyPr wrap="square" rtlCol="0">
            <a:spAutoFit/>
          </a:bodyPr>
          <a:lstStyle/>
          <a:p>
            <a:r>
              <a:rPr lang="en-US" sz="4000" b="1" dirty="0">
                <a:latin typeface="Tempus Sans ITC" panose="04020404030D07020202" pitchFamily="82" charset="0"/>
              </a:rPr>
              <a:t>Romans 8:22-25</a:t>
            </a:r>
          </a:p>
        </p:txBody>
      </p:sp>
    </p:spTree>
    <p:extLst>
      <p:ext uri="{BB962C8B-B14F-4D97-AF65-F5344CB8AC3E}">
        <p14:creationId xmlns:p14="http://schemas.microsoft.com/office/powerpoint/2010/main" val="50924029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689481-DD19-4939-9DB0-77F4C00F672F}"/>
              </a:ext>
            </a:extLst>
          </p:cNvPr>
          <p:cNvSpPr txBox="1"/>
          <p:nvPr/>
        </p:nvSpPr>
        <p:spPr>
          <a:xfrm>
            <a:off x="0" y="351693"/>
            <a:ext cx="12192000" cy="6247864"/>
          </a:xfrm>
          <a:prstGeom prst="rect">
            <a:avLst/>
          </a:prstGeom>
          <a:noFill/>
        </p:spPr>
        <p:txBody>
          <a:bodyPr wrap="square" rtlCol="0">
            <a:spAutoFit/>
          </a:bodyPr>
          <a:lstStyle/>
          <a:p>
            <a:pPr algn="ctr"/>
            <a:r>
              <a:rPr lang="en-US" sz="4000" b="1" dirty="0">
                <a:latin typeface="Ink Free" panose="03080402000500000000" pitchFamily="66" charset="0"/>
              </a:rPr>
              <a:t>We know that the whole creation has been groaning </a:t>
            </a:r>
          </a:p>
          <a:p>
            <a:pPr algn="ctr"/>
            <a:r>
              <a:rPr lang="en-US" sz="4000" b="1" dirty="0">
                <a:latin typeface="Ink Free" panose="03080402000500000000" pitchFamily="66" charset="0"/>
              </a:rPr>
              <a:t>as in the pains of childbirth right up to the present time. Not only so, but we ourselves, who have the </a:t>
            </a:r>
            <a:r>
              <a:rPr lang="en-US" sz="4000" b="1" dirty="0" err="1">
                <a:latin typeface="Ink Free" panose="03080402000500000000" pitchFamily="66" charset="0"/>
              </a:rPr>
              <a:t>firstfruits</a:t>
            </a:r>
            <a:r>
              <a:rPr lang="en-US" sz="4000" b="1" dirty="0">
                <a:latin typeface="Ink Free" panose="03080402000500000000" pitchFamily="66" charset="0"/>
              </a:rPr>
              <a:t> of the Spirit, groan inwardly as we wait eagerly for our adoption as sons, the redemption </a:t>
            </a:r>
          </a:p>
          <a:p>
            <a:pPr algn="ctr"/>
            <a:r>
              <a:rPr lang="en-US" sz="4000" b="1" dirty="0">
                <a:latin typeface="Ink Free" panose="03080402000500000000" pitchFamily="66" charset="0"/>
              </a:rPr>
              <a:t>of our bodies. For in this hope we were saved. </a:t>
            </a:r>
          </a:p>
          <a:p>
            <a:pPr algn="ctr"/>
            <a:r>
              <a:rPr lang="en-US" sz="4000" b="1" dirty="0">
                <a:latin typeface="Ink Free" panose="03080402000500000000" pitchFamily="66" charset="0"/>
              </a:rPr>
              <a:t>But hope that is seen is no hope at all. </a:t>
            </a:r>
          </a:p>
          <a:p>
            <a:pPr algn="ctr"/>
            <a:r>
              <a:rPr lang="en-US" sz="4000" b="1" dirty="0">
                <a:latin typeface="Ink Free" panose="03080402000500000000" pitchFamily="66" charset="0"/>
              </a:rPr>
              <a:t>Who hopes for what he already has? </a:t>
            </a:r>
          </a:p>
          <a:p>
            <a:pPr algn="ctr"/>
            <a:r>
              <a:rPr lang="en-US" sz="4000" b="1" dirty="0">
                <a:latin typeface="Ink Free" panose="03080402000500000000" pitchFamily="66" charset="0"/>
              </a:rPr>
              <a:t>But if we hope for what we do not </a:t>
            </a:r>
          </a:p>
          <a:p>
            <a:pPr algn="ctr"/>
            <a:r>
              <a:rPr lang="en-US" sz="4000" b="1" dirty="0">
                <a:latin typeface="Ink Free" panose="03080402000500000000" pitchFamily="66" charset="0"/>
              </a:rPr>
              <a:t>yet have, we wait for it patiently.</a:t>
            </a:r>
          </a:p>
        </p:txBody>
      </p:sp>
      <p:sp>
        <p:nvSpPr>
          <p:cNvPr id="3" name="TextBox 2">
            <a:extLst>
              <a:ext uri="{FF2B5EF4-FFF2-40B4-BE49-F238E27FC236}">
                <a16:creationId xmlns:a16="http://schemas.microsoft.com/office/drawing/2014/main" id="{A5AB3F07-5D77-4028-B8A7-813053847C9F}"/>
              </a:ext>
            </a:extLst>
          </p:cNvPr>
          <p:cNvSpPr txBox="1"/>
          <p:nvPr/>
        </p:nvSpPr>
        <p:spPr>
          <a:xfrm>
            <a:off x="267287" y="3221562"/>
            <a:ext cx="731226" cy="3439550"/>
          </a:xfrm>
          <a:prstGeom prst="rect">
            <a:avLst/>
          </a:prstGeom>
          <a:noFill/>
        </p:spPr>
        <p:txBody>
          <a:bodyPr vert="wordArtVert" wrap="square" rtlCol="0">
            <a:spAutoFit/>
          </a:bodyPr>
          <a:lstStyle/>
          <a:p>
            <a:r>
              <a:rPr lang="en-US" sz="2800" b="1" dirty="0">
                <a:solidFill>
                  <a:srgbClr val="FFFF00"/>
                </a:solidFill>
                <a:latin typeface="Tempus Sans ITC" panose="04020404030D07020202" pitchFamily="82" charset="0"/>
              </a:rPr>
              <a:t>Romans</a:t>
            </a:r>
          </a:p>
        </p:txBody>
      </p:sp>
      <p:sp>
        <p:nvSpPr>
          <p:cNvPr id="5" name="TextBox 4">
            <a:extLst>
              <a:ext uri="{FF2B5EF4-FFF2-40B4-BE49-F238E27FC236}">
                <a16:creationId xmlns:a16="http://schemas.microsoft.com/office/drawing/2014/main" id="{73DCE128-D74A-4EF1-8320-22E7D375ADB5}"/>
              </a:ext>
            </a:extLst>
          </p:cNvPr>
          <p:cNvSpPr txBox="1"/>
          <p:nvPr/>
        </p:nvSpPr>
        <p:spPr>
          <a:xfrm>
            <a:off x="864144" y="6137892"/>
            <a:ext cx="1428890" cy="523220"/>
          </a:xfrm>
          <a:prstGeom prst="rect">
            <a:avLst/>
          </a:prstGeom>
          <a:noFill/>
        </p:spPr>
        <p:txBody>
          <a:bodyPr vert="horz" wrap="square" rtlCol="0">
            <a:spAutoFit/>
          </a:bodyPr>
          <a:lstStyle/>
          <a:p>
            <a:r>
              <a:rPr lang="en-US" sz="2800" b="1" dirty="0">
                <a:solidFill>
                  <a:srgbClr val="FFFF00"/>
                </a:solidFill>
                <a:latin typeface="Tempus Sans ITC" panose="04020404030D07020202" pitchFamily="82" charset="0"/>
              </a:rPr>
              <a:t>8:22-25</a:t>
            </a:r>
          </a:p>
        </p:txBody>
      </p:sp>
      <p:sp>
        <p:nvSpPr>
          <p:cNvPr id="6" name="TextBox 5">
            <a:extLst>
              <a:ext uri="{FF2B5EF4-FFF2-40B4-BE49-F238E27FC236}">
                <a16:creationId xmlns:a16="http://schemas.microsoft.com/office/drawing/2014/main" id="{FA3376DD-6784-43C2-8489-155EC40C2220}"/>
              </a:ext>
            </a:extLst>
          </p:cNvPr>
          <p:cNvSpPr txBox="1"/>
          <p:nvPr/>
        </p:nvSpPr>
        <p:spPr>
          <a:xfrm>
            <a:off x="11258257" y="3221562"/>
            <a:ext cx="731226" cy="3439550"/>
          </a:xfrm>
          <a:prstGeom prst="rect">
            <a:avLst/>
          </a:prstGeom>
          <a:noFill/>
        </p:spPr>
        <p:txBody>
          <a:bodyPr vert="wordArtVert" wrap="square" rtlCol="0">
            <a:spAutoFit/>
          </a:bodyPr>
          <a:lstStyle/>
          <a:p>
            <a:r>
              <a:rPr lang="en-US" sz="2800" b="1" dirty="0">
                <a:solidFill>
                  <a:srgbClr val="FFFF00"/>
                </a:solidFill>
                <a:latin typeface="Tempus Sans ITC" panose="04020404030D07020202" pitchFamily="82" charset="0"/>
              </a:rPr>
              <a:t>Romans</a:t>
            </a:r>
          </a:p>
        </p:txBody>
      </p:sp>
      <p:sp>
        <p:nvSpPr>
          <p:cNvPr id="7" name="TextBox 6">
            <a:extLst>
              <a:ext uri="{FF2B5EF4-FFF2-40B4-BE49-F238E27FC236}">
                <a16:creationId xmlns:a16="http://schemas.microsoft.com/office/drawing/2014/main" id="{0E4429B5-D030-4003-A820-EC3FCBD1671E}"/>
              </a:ext>
            </a:extLst>
          </p:cNvPr>
          <p:cNvSpPr txBox="1"/>
          <p:nvPr/>
        </p:nvSpPr>
        <p:spPr>
          <a:xfrm>
            <a:off x="9963736" y="6150755"/>
            <a:ext cx="1428890" cy="523220"/>
          </a:xfrm>
          <a:prstGeom prst="rect">
            <a:avLst/>
          </a:prstGeom>
          <a:noFill/>
        </p:spPr>
        <p:txBody>
          <a:bodyPr vert="horz" wrap="square" rtlCol="0">
            <a:spAutoFit/>
          </a:bodyPr>
          <a:lstStyle/>
          <a:p>
            <a:r>
              <a:rPr lang="en-US" sz="2800" b="1" dirty="0">
                <a:solidFill>
                  <a:srgbClr val="FFFF00"/>
                </a:solidFill>
                <a:latin typeface="Tempus Sans ITC" panose="04020404030D07020202" pitchFamily="82" charset="0"/>
              </a:rPr>
              <a:t>8:22-25</a:t>
            </a:r>
          </a:p>
        </p:txBody>
      </p:sp>
    </p:spTree>
    <p:extLst>
      <p:ext uri="{BB962C8B-B14F-4D97-AF65-F5344CB8AC3E}">
        <p14:creationId xmlns:p14="http://schemas.microsoft.com/office/powerpoint/2010/main" val="183304184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treet sign on a pole&#10;&#10;Description automatically generated">
            <a:extLst>
              <a:ext uri="{FF2B5EF4-FFF2-40B4-BE49-F238E27FC236}">
                <a16:creationId xmlns:a16="http://schemas.microsoft.com/office/drawing/2014/main" id="{ED5DF1F9-EF8B-4DC8-B41C-6D65BB488A2C}"/>
              </a:ext>
            </a:extLst>
          </p:cNvPr>
          <p:cNvPicPr>
            <a:picLocks noChangeAspect="1"/>
          </p:cNvPicPr>
          <p:nvPr/>
        </p:nvPicPr>
        <p:blipFill rotWithShape="1">
          <a:blip r:embed="rId3">
            <a:extLst>
              <a:ext uri="{28A0092B-C50C-407E-A947-70E740481C1C}">
                <a14:useLocalDpi xmlns:a14="http://schemas.microsoft.com/office/drawing/2010/main" val="0"/>
              </a:ext>
            </a:extLst>
          </a:blip>
          <a:srcRect l="13583" r="14554" b="-1"/>
          <a:stretch/>
        </p:blipFill>
        <p:spPr>
          <a:xfrm>
            <a:off x="8686800" y="4675263"/>
            <a:ext cx="3505200" cy="2182737"/>
          </a:xfrm>
          <a:prstGeom prst="rect">
            <a:avLst/>
          </a:prstGeom>
          <a:ln>
            <a:noFill/>
          </a:ln>
          <a:effectLst>
            <a:softEdge rad="112500"/>
          </a:effectLst>
        </p:spPr>
      </p:pic>
      <p:sp>
        <p:nvSpPr>
          <p:cNvPr id="3" name="Rectangle 2">
            <a:extLst>
              <a:ext uri="{FF2B5EF4-FFF2-40B4-BE49-F238E27FC236}">
                <a16:creationId xmlns:a16="http://schemas.microsoft.com/office/drawing/2014/main" id="{99BB02DF-038D-4596-80C7-2F0E0A131F2E}"/>
              </a:ext>
            </a:extLst>
          </p:cNvPr>
          <p:cNvSpPr/>
          <p:nvPr/>
        </p:nvSpPr>
        <p:spPr>
          <a:xfrm>
            <a:off x="7015610" y="5164638"/>
            <a:ext cx="2699890" cy="1203986"/>
          </a:xfrm>
          <a:prstGeom prst="rect">
            <a:avLst/>
          </a:prstGeom>
        </p:spPr>
        <p:txBody>
          <a:bodyPr vert="horz" lIns="91440" tIns="45720" rIns="91440" bIns="45720" rtlCol="0" anchor="b">
            <a:noAutofit/>
          </a:bodyPr>
          <a:lstStyle/>
          <a:p>
            <a:pPr marR="0" lvl="0" defTabSz="914400">
              <a:lnSpc>
                <a:spcPct val="90000"/>
              </a:lnSpc>
              <a:spcBef>
                <a:spcPct val="0"/>
              </a:spcBef>
              <a:spcAft>
                <a:spcPts val="600"/>
              </a:spcAft>
            </a:pPr>
            <a:r>
              <a:rPr lang="en-US" sz="3600" b="1" dirty="0">
                <a:solidFill>
                  <a:srgbClr val="FFFFFF"/>
                </a:solidFill>
                <a:effectLst>
                  <a:outerShdw blurRad="50800" dist="50800" dir="5400000" algn="ctr" rotWithShape="0">
                    <a:schemeClr val="bg1"/>
                  </a:outerShdw>
                </a:effectLst>
                <a:latin typeface="+mj-lt"/>
                <a:ea typeface="+mj-ea"/>
                <a:cs typeface="+mj-cs"/>
              </a:rPr>
              <a:t>What kind of groaning </a:t>
            </a:r>
          </a:p>
          <a:p>
            <a:pPr marR="0" lvl="0" defTabSz="914400">
              <a:lnSpc>
                <a:spcPct val="90000"/>
              </a:lnSpc>
              <a:spcBef>
                <a:spcPct val="0"/>
              </a:spcBef>
              <a:spcAft>
                <a:spcPts val="600"/>
              </a:spcAft>
            </a:pPr>
            <a:r>
              <a:rPr lang="en-US" sz="3600" b="1" dirty="0">
                <a:solidFill>
                  <a:srgbClr val="FFFFFF"/>
                </a:solidFill>
                <a:effectLst>
                  <a:outerShdw blurRad="50800" dist="50800" dir="5400000" algn="ctr" rotWithShape="0">
                    <a:schemeClr val="bg1"/>
                  </a:outerShdw>
                </a:effectLst>
                <a:latin typeface="+mj-lt"/>
                <a:ea typeface="+mj-ea"/>
                <a:cs typeface="+mj-cs"/>
              </a:rPr>
              <a:t>is going</a:t>
            </a:r>
          </a:p>
          <a:p>
            <a:pPr marR="0" lvl="0" defTabSz="914400">
              <a:lnSpc>
                <a:spcPct val="90000"/>
              </a:lnSpc>
              <a:spcBef>
                <a:spcPct val="0"/>
              </a:spcBef>
              <a:spcAft>
                <a:spcPts val="600"/>
              </a:spcAft>
            </a:pPr>
            <a:r>
              <a:rPr lang="en-US" sz="3600" b="1" dirty="0">
                <a:solidFill>
                  <a:srgbClr val="FFFFFF"/>
                </a:solidFill>
                <a:effectLst>
                  <a:outerShdw blurRad="50800" dist="50800" dir="5400000" algn="ctr" rotWithShape="0">
                    <a:schemeClr val="bg1"/>
                  </a:outerShdw>
                </a:effectLst>
                <a:latin typeface="+mj-lt"/>
                <a:ea typeface="+mj-ea"/>
                <a:cs typeface="+mj-cs"/>
              </a:rPr>
              <a:t>on?</a:t>
            </a:r>
            <a:endParaRPr lang="en-US" sz="3600" dirty="0">
              <a:solidFill>
                <a:srgbClr val="FFFFFF"/>
              </a:solidFill>
              <a:effectLst>
                <a:outerShdw blurRad="50800" dist="50800" dir="5400000" algn="ctr" rotWithShape="0">
                  <a:schemeClr val="bg1"/>
                </a:outerShdw>
              </a:effectLst>
              <a:latin typeface="+mj-lt"/>
              <a:ea typeface="+mj-ea"/>
              <a:cs typeface="+mj-cs"/>
            </a:endParaRPr>
          </a:p>
        </p:txBody>
      </p:sp>
      <p:sp>
        <p:nvSpPr>
          <p:cNvPr id="4" name="TextBox 3">
            <a:extLst>
              <a:ext uri="{FF2B5EF4-FFF2-40B4-BE49-F238E27FC236}">
                <a16:creationId xmlns:a16="http://schemas.microsoft.com/office/drawing/2014/main" id="{C8888188-EC3E-4856-AB8C-B15C31AC20F5}"/>
              </a:ext>
            </a:extLst>
          </p:cNvPr>
          <p:cNvSpPr txBox="1"/>
          <p:nvPr/>
        </p:nvSpPr>
        <p:spPr>
          <a:xfrm>
            <a:off x="143445" y="151409"/>
            <a:ext cx="5624309" cy="1754326"/>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600" b="1" dirty="0">
                <a:latin typeface="Tempus Sans ITC" panose="04020404030D07020202" pitchFamily="82" charset="0"/>
              </a:rPr>
              <a:t>He looked up to heaven and with a </a:t>
            </a:r>
            <a:r>
              <a:rPr lang="en-US" sz="3600" b="1" dirty="0">
                <a:solidFill>
                  <a:srgbClr val="FFFF00"/>
                </a:solidFill>
                <a:latin typeface="Tempus Sans ITC" panose="04020404030D07020202" pitchFamily="82" charset="0"/>
              </a:rPr>
              <a:t>deep sigh </a:t>
            </a:r>
            <a:r>
              <a:rPr lang="en-US" sz="3600" b="1" dirty="0">
                <a:latin typeface="Tempus Sans ITC" panose="04020404030D07020202" pitchFamily="82" charset="0"/>
              </a:rPr>
              <a:t>said to him….Mark 7:34</a:t>
            </a:r>
          </a:p>
        </p:txBody>
      </p:sp>
      <p:cxnSp>
        <p:nvCxnSpPr>
          <p:cNvPr id="6" name="Connector: Elbow 5">
            <a:extLst>
              <a:ext uri="{FF2B5EF4-FFF2-40B4-BE49-F238E27FC236}">
                <a16:creationId xmlns:a16="http://schemas.microsoft.com/office/drawing/2014/main" id="{4BEF7E71-6892-4481-B92E-FFAD029476E1}"/>
              </a:ext>
            </a:extLst>
          </p:cNvPr>
          <p:cNvCxnSpPr>
            <a:cxnSpLocks/>
          </p:cNvCxnSpPr>
          <p:nvPr/>
        </p:nvCxnSpPr>
        <p:spPr>
          <a:xfrm rot="10800000" flipV="1">
            <a:off x="5596012" y="4096959"/>
            <a:ext cx="2563251" cy="2135358"/>
          </a:xfrm>
          <a:prstGeom prst="bentConnector3">
            <a:avLst>
              <a:gd name="adj1" fmla="val 50000"/>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7B39232-B02F-4809-8674-CE54CB3570AF}"/>
              </a:ext>
            </a:extLst>
          </p:cNvPr>
          <p:cNvSpPr txBox="1"/>
          <p:nvPr/>
        </p:nvSpPr>
        <p:spPr>
          <a:xfrm>
            <a:off x="143444" y="4287475"/>
            <a:ext cx="5624309" cy="1754326"/>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600" b="1" dirty="0">
                <a:latin typeface="Tempus Sans ITC" panose="04020404030D07020202" pitchFamily="82" charset="0"/>
              </a:rPr>
              <a:t>Obey them so that their world will be a joy, not a  </a:t>
            </a:r>
            <a:r>
              <a:rPr lang="en-US" sz="3600" b="1" dirty="0">
                <a:solidFill>
                  <a:srgbClr val="FFFF00"/>
                </a:solidFill>
                <a:latin typeface="Tempus Sans ITC" panose="04020404030D07020202" pitchFamily="82" charset="0"/>
              </a:rPr>
              <a:t>burden </a:t>
            </a:r>
            <a:r>
              <a:rPr lang="en-US" sz="3600" b="1" dirty="0">
                <a:latin typeface="Tempus Sans ITC" panose="04020404030D07020202" pitchFamily="82" charset="0"/>
              </a:rPr>
              <a:t>Heb. 13:17</a:t>
            </a:r>
          </a:p>
        </p:txBody>
      </p:sp>
      <p:sp>
        <p:nvSpPr>
          <p:cNvPr id="10" name="TextBox 9">
            <a:extLst>
              <a:ext uri="{FF2B5EF4-FFF2-40B4-BE49-F238E27FC236}">
                <a16:creationId xmlns:a16="http://schemas.microsoft.com/office/drawing/2014/main" id="{C73BB8A2-2BF9-400A-B85C-31B948F0C159}"/>
              </a:ext>
            </a:extLst>
          </p:cNvPr>
          <p:cNvSpPr txBox="1"/>
          <p:nvPr/>
        </p:nvSpPr>
        <p:spPr>
          <a:xfrm>
            <a:off x="143443" y="2401182"/>
            <a:ext cx="5624309" cy="1200329"/>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3600" b="1" dirty="0">
                <a:latin typeface="Tempus Sans ITC" panose="04020404030D07020202" pitchFamily="82" charset="0"/>
              </a:rPr>
              <a:t>Don’t </a:t>
            </a:r>
            <a:r>
              <a:rPr lang="en-US" sz="3600" b="1" dirty="0">
                <a:solidFill>
                  <a:srgbClr val="FFFF00"/>
                </a:solidFill>
                <a:latin typeface="Tempus Sans ITC" panose="04020404030D07020202" pitchFamily="82" charset="0"/>
              </a:rPr>
              <a:t>grumble </a:t>
            </a:r>
            <a:r>
              <a:rPr lang="en-US" sz="3600" b="1" dirty="0">
                <a:latin typeface="Tempus Sans ITC" panose="04020404030D07020202" pitchFamily="82" charset="0"/>
              </a:rPr>
              <a:t>with each other… James 5:9</a:t>
            </a:r>
          </a:p>
        </p:txBody>
      </p:sp>
      <p:sp>
        <p:nvSpPr>
          <p:cNvPr id="11" name="Rectangle 10">
            <a:extLst>
              <a:ext uri="{FF2B5EF4-FFF2-40B4-BE49-F238E27FC236}">
                <a16:creationId xmlns:a16="http://schemas.microsoft.com/office/drawing/2014/main" id="{2BB0CAAA-0CA5-40B9-B86E-5E9EE385CB9D}"/>
              </a:ext>
            </a:extLst>
          </p:cNvPr>
          <p:cNvSpPr/>
          <p:nvPr/>
        </p:nvSpPr>
        <p:spPr>
          <a:xfrm>
            <a:off x="7002649" y="255632"/>
            <a:ext cx="5045906" cy="2308324"/>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3600" b="1" dirty="0">
                <a:solidFill>
                  <a:srgbClr val="FFC000"/>
                </a:solidFill>
                <a:latin typeface="Ink Free" panose="03080402000500000000" pitchFamily="66" charset="0"/>
                <a:ea typeface="Calibri" panose="020F0502020204030204" pitchFamily="34" charset="0"/>
              </a:rPr>
              <a:t>“All the creation is groaning together in a great symphony of sighs.” </a:t>
            </a:r>
            <a:endParaRPr lang="en-US" sz="3600" b="1" dirty="0">
              <a:solidFill>
                <a:srgbClr val="FFC000"/>
              </a:solidFill>
              <a:latin typeface="Ink Free" panose="03080402000500000000" pitchFamily="66" charset="0"/>
            </a:endParaRPr>
          </a:p>
        </p:txBody>
      </p:sp>
      <p:sp>
        <p:nvSpPr>
          <p:cNvPr id="12" name="TextBox 11">
            <a:extLst>
              <a:ext uri="{FF2B5EF4-FFF2-40B4-BE49-F238E27FC236}">
                <a16:creationId xmlns:a16="http://schemas.microsoft.com/office/drawing/2014/main" id="{76E3F818-1E57-4E0B-BB37-CC1953290C7B}"/>
              </a:ext>
            </a:extLst>
          </p:cNvPr>
          <p:cNvSpPr txBox="1"/>
          <p:nvPr/>
        </p:nvSpPr>
        <p:spPr>
          <a:xfrm>
            <a:off x="6096000" y="2987134"/>
            <a:ext cx="5952559" cy="584775"/>
          </a:xfrm>
          <a:prstGeom prst="rect">
            <a:avLst/>
          </a:prstGeom>
          <a:noFill/>
          <a:ln w="28575">
            <a:noFill/>
            <a:prstDash val="solid"/>
          </a:ln>
          <a:effectLst>
            <a:glow rad="139700">
              <a:schemeClr val="accent4">
                <a:satMod val="175000"/>
                <a:alpha val="40000"/>
              </a:schemeClr>
            </a:glow>
          </a:effectLst>
          <a:extLst>
            <a:ext uri="{91240B29-F687-4F45-9708-019B960494DF}">
              <a14:hiddenLine xmlns:a14="http://schemas.microsoft.com/office/drawing/2010/main" w="28575">
                <a:solidFill>
                  <a:srgbClr val="92D050"/>
                </a:solidFill>
                <a:prstDash val="solid"/>
              </a14:hiddenLine>
            </a:ext>
          </a:extLst>
        </p:spPr>
        <p:txBody>
          <a:bodyPr wrap="square" rtlCol="0">
            <a:spAutoFit/>
          </a:bodyPr>
          <a:lstStyle/>
          <a:p>
            <a:pPr algn="ctr"/>
            <a:r>
              <a:rPr lang="en-US" sz="3200" b="1" dirty="0">
                <a:latin typeface="Tempus Sans ITC" panose="04020404030D07020202" pitchFamily="82" charset="0"/>
              </a:rPr>
              <a:t>Childbirth ~ Not death throes</a:t>
            </a:r>
          </a:p>
        </p:txBody>
      </p:sp>
    </p:spTree>
    <p:extLst>
      <p:ext uri="{BB962C8B-B14F-4D97-AF65-F5344CB8AC3E}">
        <p14:creationId xmlns:p14="http://schemas.microsoft.com/office/powerpoint/2010/main" val="424020220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next to a body of water&#10;&#10;Description automatically generated">
            <a:extLst>
              <a:ext uri="{FF2B5EF4-FFF2-40B4-BE49-F238E27FC236}">
                <a16:creationId xmlns:a16="http://schemas.microsoft.com/office/drawing/2014/main" id="{8EC497B4-CB4F-4DA1-9BD3-AEBD1B07D6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179298" cy="3179298"/>
          </a:xfrm>
          <a:prstGeom prst="rect">
            <a:avLst/>
          </a:prstGeom>
          <a:ln>
            <a:noFill/>
          </a:ln>
          <a:effectLst>
            <a:softEdge rad="112500"/>
          </a:effectLst>
        </p:spPr>
      </p:pic>
      <p:sp>
        <p:nvSpPr>
          <p:cNvPr id="4" name="TextBox 3">
            <a:extLst>
              <a:ext uri="{FF2B5EF4-FFF2-40B4-BE49-F238E27FC236}">
                <a16:creationId xmlns:a16="http://schemas.microsoft.com/office/drawing/2014/main" id="{CAF050ED-2717-4FFB-92E3-71C8C8893423}"/>
              </a:ext>
            </a:extLst>
          </p:cNvPr>
          <p:cNvSpPr txBox="1"/>
          <p:nvPr/>
        </p:nvSpPr>
        <p:spPr>
          <a:xfrm>
            <a:off x="135027" y="1055640"/>
            <a:ext cx="2909244" cy="2123658"/>
          </a:xfrm>
          <a:prstGeom prst="rect">
            <a:avLst/>
          </a:prstGeom>
          <a:noFill/>
        </p:spPr>
        <p:txBody>
          <a:bodyPr wrap="square" rtlCol="0">
            <a:spAutoFit/>
          </a:bodyPr>
          <a:lstStyle/>
          <a:p>
            <a:r>
              <a:rPr lang="en-US" sz="4400" b="1" dirty="0">
                <a:solidFill>
                  <a:schemeClr val="bg1"/>
                </a:solidFill>
                <a:latin typeface="Tempus Sans ITC" panose="04020404030D07020202" pitchFamily="82" charset="0"/>
              </a:rPr>
              <a:t>Our </a:t>
            </a:r>
          </a:p>
          <a:p>
            <a:r>
              <a:rPr lang="en-US" sz="4400" b="1" dirty="0">
                <a:solidFill>
                  <a:schemeClr val="bg1"/>
                </a:solidFill>
                <a:latin typeface="Tempus Sans ITC" panose="04020404030D07020202" pitchFamily="82" charset="0"/>
              </a:rPr>
              <a:t>Great </a:t>
            </a:r>
          </a:p>
          <a:p>
            <a:r>
              <a:rPr lang="en-US" sz="4400" b="1" dirty="0">
                <a:solidFill>
                  <a:schemeClr val="bg1"/>
                </a:solidFill>
                <a:latin typeface="Tempus Sans ITC" panose="04020404030D07020202" pitchFamily="82" charset="0"/>
              </a:rPr>
              <a:t>Hope</a:t>
            </a:r>
          </a:p>
        </p:txBody>
      </p:sp>
      <p:cxnSp>
        <p:nvCxnSpPr>
          <p:cNvPr id="6" name="Connector: Elbow 5">
            <a:extLst>
              <a:ext uri="{FF2B5EF4-FFF2-40B4-BE49-F238E27FC236}">
                <a16:creationId xmlns:a16="http://schemas.microsoft.com/office/drawing/2014/main" id="{60C0E508-F11E-4874-8922-E6626340503D}"/>
              </a:ext>
            </a:extLst>
          </p:cNvPr>
          <p:cNvCxnSpPr>
            <a:cxnSpLocks/>
          </p:cNvCxnSpPr>
          <p:nvPr/>
        </p:nvCxnSpPr>
        <p:spPr>
          <a:xfrm rot="5400000">
            <a:off x="806066" y="1962443"/>
            <a:ext cx="2447778" cy="2433711"/>
          </a:xfrm>
          <a:prstGeom prst="bentConnector3">
            <a:avLst>
              <a:gd name="adj1" fmla="val 50576"/>
            </a:avLst>
          </a:prstGeom>
          <a:ln w="28575"/>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35DCB18-E94A-43A3-AC54-A28902928C0F}"/>
              </a:ext>
            </a:extLst>
          </p:cNvPr>
          <p:cNvSpPr/>
          <p:nvPr/>
        </p:nvSpPr>
        <p:spPr>
          <a:xfrm>
            <a:off x="813100" y="3179298"/>
            <a:ext cx="2501226" cy="2323200"/>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HOPE: </a:t>
            </a:r>
          </a:p>
          <a:p>
            <a:pPr marR="0" lvl="0" algn="ctr">
              <a:lnSpc>
                <a:spcPct val="107000"/>
              </a:lnSpc>
              <a:spcBef>
                <a:spcPts val="0"/>
              </a:spcBef>
              <a:spcAft>
                <a:spcPts val="0"/>
              </a:spcAft>
            </a:pPr>
            <a:r>
              <a:rPr lang="en-US" sz="3200" b="1" dirty="0">
                <a:latin typeface="Tempus Sans ITC" panose="04020404030D07020202" pitchFamily="82" charset="0"/>
                <a:ea typeface="Calibri" panose="020F0502020204030204" pitchFamily="34" charset="0"/>
                <a:cs typeface="Times New Roman" panose="02020603050405020304" pitchFamily="18" charset="0"/>
              </a:rPr>
              <a:t>look forward with great expectation </a:t>
            </a:r>
            <a:endParaRPr lang="en-US" sz="32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id="{3168D5BC-3133-44F5-ADB1-7A236356621E}"/>
              </a:ext>
            </a:extLst>
          </p:cNvPr>
          <p:cNvSpPr/>
          <p:nvPr/>
        </p:nvSpPr>
        <p:spPr>
          <a:xfrm>
            <a:off x="3314325" y="236805"/>
            <a:ext cx="8877675" cy="740203"/>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err="1">
                <a:latin typeface="Tempus Sans ITC" panose="04020404030D07020202" pitchFamily="82" charset="0"/>
                <a:ea typeface="Calibri" panose="020F0502020204030204" pitchFamily="34" charset="0"/>
                <a:cs typeface="Times New Roman" panose="02020603050405020304" pitchFamily="18" charset="0"/>
              </a:rPr>
              <a:t>Firstfruits</a:t>
            </a:r>
            <a:r>
              <a:rPr lang="en-US" sz="4000" b="1" dirty="0">
                <a:latin typeface="Tempus Sans ITC" panose="04020404030D07020202" pitchFamily="82" charset="0"/>
                <a:ea typeface="Calibri" panose="020F0502020204030204" pitchFamily="34" charset="0"/>
                <a:cs typeface="Times New Roman" panose="02020603050405020304" pitchFamily="18" charset="0"/>
              </a:rPr>
              <a:t> of the Spirit</a:t>
            </a:r>
            <a:endParaRPr lang="en-US" sz="32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14" name="Arrow: Striped Right 13">
            <a:extLst>
              <a:ext uri="{FF2B5EF4-FFF2-40B4-BE49-F238E27FC236}">
                <a16:creationId xmlns:a16="http://schemas.microsoft.com/office/drawing/2014/main" id="{41B92738-E0F1-487A-9001-A9395EEEC614}"/>
              </a:ext>
            </a:extLst>
          </p:cNvPr>
          <p:cNvSpPr/>
          <p:nvPr/>
        </p:nvSpPr>
        <p:spPr>
          <a:xfrm rot="5400000">
            <a:off x="6767244" y="664335"/>
            <a:ext cx="1971832" cy="2754445"/>
          </a:xfrm>
          <a:prstGeom prst="stripedRightArrow">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prstDash val="solid"/>
          </a:ln>
          <a:effectLst>
            <a:outerShdw blurRad="57150" dist="19050" dir="5400000" algn="ctr" rotWithShape="0">
              <a:srgbClr val="000000">
                <a:alpha val="63000"/>
              </a:srgbClr>
            </a:outerShdw>
          </a:effectLst>
          <a:scene3d>
            <a:camera prst="orthographicFront"/>
            <a:lightRig rig="threePt" dir="t"/>
          </a:scene3d>
          <a:sp3d>
            <a:bevelT prst="angle"/>
          </a:sp3d>
          <a:extLst>
            <a:ext uri="{91240B29-F687-4F45-9708-019B960494DF}">
              <a14:hiddenLine xmlns:a14="http://schemas.microsoft.com/office/drawing/2010/main">
                <a:solidFill>
                  <a:prstClr val="black"/>
                </a:solidFill>
                <a:prstDash val="solid"/>
              </a14:hiddenLine>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2776D83-9C12-4A14-9569-9B01EEEE3584}"/>
              </a:ext>
            </a:extLst>
          </p:cNvPr>
          <p:cNvSpPr/>
          <p:nvPr/>
        </p:nvSpPr>
        <p:spPr>
          <a:xfrm>
            <a:off x="4194629" y="1360434"/>
            <a:ext cx="7736114" cy="750975"/>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latin typeface="Papyrus" panose="03070502060502030205" pitchFamily="66" charset="0"/>
                <a:ea typeface="Calibri" panose="020F0502020204030204" pitchFamily="34" charset="0"/>
                <a:cs typeface="Times New Roman" panose="02020603050405020304" pitchFamily="18" charset="0"/>
              </a:rPr>
              <a:t>Causes a 				great longing</a:t>
            </a:r>
            <a:endParaRPr lang="en-US" sz="32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7D45E833-4ED7-40D0-A5D4-6AE0D69FC488}"/>
              </a:ext>
            </a:extLst>
          </p:cNvPr>
          <p:cNvSpPr/>
          <p:nvPr/>
        </p:nvSpPr>
        <p:spPr>
          <a:xfrm>
            <a:off x="3412799" y="3335298"/>
            <a:ext cx="8779201" cy="740203"/>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00B0F0"/>
                </a:solidFill>
                <a:latin typeface="Tempus Sans ITC" panose="04020404030D07020202" pitchFamily="82" charset="0"/>
                <a:ea typeface="Calibri" panose="020F0502020204030204" pitchFamily="34" charset="0"/>
                <a:cs typeface="Times New Roman" panose="02020603050405020304" pitchFamily="18" charset="0"/>
              </a:rPr>
              <a:t>Our Adoption</a:t>
            </a:r>
            <a:endParaRPr lang="en-US" sz="3200" b="1" dirty="0">
              <a:solidFill>
                <a:srgbClr val="00B0F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49191D5C-FEEA-494B-9116-B72D81C0F4A0}"/>
              </a:ext>
            </a:extLst>
          </p:cNvPr>
          <p:cNvSpPr/>
          <p:nvPr/>
        </p:nvSpPr>
        <p:spPr>
          <a:xfrm>
            <a:off x="3495753" y="4798144"/>
            <a:ext cx="8877675" cy="1398844"/>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00B0F0"/>
                </a:solidFill>
                <a:latin typeface="Tempus Sans ITC" panose="04020404030D07020202" pitchFamily="82" charset="0"/>
                <a:ea typeface="Calibri" panose="020F0502020204030204" pitchFamily="34" charset="0"/>
                <a:cs typeface="Times New Roman" panose="02020603050405020304" pitchFamily="18" charset="0"/>
              </a:rPr>
              <a:t>The Redemption </a:t>
            </a:r>
          </a:p>
          <a:p>
            <a:pPr marR="0" lvl="0" algn="ctr">
              <a:lnSpc>
                <a:spcPct val="107000"/>
              </a:lnSpc>
              <a:spcBef>
                <a:spcPts val="0"/>
              </a:spcBef>
              <a:spcAft>
                <a:spcPts val="0"/>
              </a:spcAft>
            </a:pPr>
            <a:r>
              <a:rPr lang="en-US" sz="4000" b="1" dirty="0">
                <a:solidFill>
                  <a:srgbClr val="00B0F0"/>
                </a:solidFill>
                <a:latin typeface="Tempus Sans ITC" panose="04020404030D07020202" pitchFamily="82" charset="0"/>
                <a:ea typeface="Calibri" panose="020F0502020204030204" pitchFamily="34" charset="0"/>
                <a:cs typeface="Times New Roman" panose="02020603050405020304" pitchFamily="18" charset="0"/>
              </a:rPr>
              <a:t>o</a:t>
            </a:r>
            <a:r>
              <a:rPr lang="en-US" sz="4000" b="1" dirty="0">
                <a:solidFill>
                  <a:srgbClr val="00B0F0"/>
                </a:solidFill>
                <a:effectLst/>
                <a:latin typeface="Tempus Sans ITC" panose="04020404030D07020202" pitchFamily="82" charset="0"/>
                <a:ea typeface="Calibri" panose="020F0502020204030204" pitchFamily="34" charset="0"/>
                <a:cs typeface="Times New Roman" panose="02020603050405020304" pitchFamily="18" charset="0"/>
              </a:rPr>
              <a:t>f our Bodies</a:t>
            </a:r>
            <a:endParaRPr lang="en-US" sz="3200" b="1" dirty="0">
              <a:solidFill>
                <a:srgbClr val="00B0F0"/>
              </a:solidFill>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00037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animBg="1"/>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itting, table, blue, surface&#10;&#10;Description automatically generated">
            <a:extLst>
              <a:ext uri="{FF2B5EF4-FFF2-40B4-BE49-F238E27FC236}">
                <a16:creationId xmlns:a16="http://schemas.microsoft.com/office/drawing/2014/main" id="{28CDB990-6737-4057-B545-0515427F18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94260">
            <a:off x="782910" y="1205596"/>
            <a:ext cx="3604079" cy="3604079"/>
          </a:xfrm>
          <a:prstGeom prst="rect">
            <a:avLst/>
          </a:prstGeom>
          <a:ln>
            <a:noFill/>
          </a:ln>
          <a:effectLst>
            <a:softEdge rad="112500"/>
          </a:effectLst>
        </p:spPr>
      </p:pic>
      <p:pic>
        <p:nvPicPr>
          <p:cNvPr id="5" name="Picture 4" descr="A person wearing a suit and tie&#10;&#10;Description automatically generated">
            <a:extLst>
              <a:ext uri="{FF2B5EF4-FFF2-40B4-BE49-F238E27FC236}">
                <a16:creationId xmlns:a16="http://schemas.microsoft.com/office/drawing/2014/main" id="{B08EEA7F-B433-46E4-A51B-D6A5EB1A02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9950" y="3878945"/>
            <a:ext cx="2705100" cy="2705100"/>
          </a:xfrm>
          <a:prstGeom prst="rect">
            <a:avLst/>
          </a:prstGeom>
          <a:ln>
            <a:noFill/>
          </a:ln>
          <a:effectLst>
            <a:softEdge rad="112500"/>
          </a:effectLst>
        </p:spPr>
      </p:pic>
      <p:pic>
        <p:nvPicPr>
          <p:cNvPr id="7" name="Picture 6" descr="A sunset in the background&#10;&#10;Description automatically generated">
            <a:extLst>
              <a:ext uri="{FF2B5EF4-FFF2-40B4-BE49-F238E27FC236}">
                <a16:creationId xmlns:a16="http://schemas.microsoft.com/office/drawing/2014/main" id="{CD11C2F2-72E3-42A6-83F5-D0F184EAF9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3000" y="152399"/>
            <a:ext cx="7239000" cy="4067175"/>
          </a:xfrm>
          <a:prstGeom prst="rect">
            <a:avLst/>
          </a:prstGeom>
          <a:ln>
            <a:noFill/>
          </a:ln>
          <a:effectLst>
            <a:softEdge rad="112500"/>
          </a:effectLst>
        </p:spPr>
      </p:pic>
      <p:sp>
        <p:nvSpPr>
          <p:cNvPr id="8" name="Rectangle 7">
            <a:extLst>
              <a:ext uri="{FF2B5EF4-FFF2-40B4-BE49-F238E27FC236}">
                <a16:creationId xmlns:a16="http://schemas.microsoft.com/office/drawing/2014/main" id="{E507F242-CC96-4633-A70E-CF53F0109E95}"/>
              </a:ext>
            </a:extLst>
          </p:cNvPr>
          <p:cNvSpPr/>
          <p:nvPr/>
        </p:nvSpPr>
        <p:spPr>
          <a:xfrm>
            <a:off x="2584950" y="4432313"/>
            <a:ext cx="4635000" cy="1938992"/>
          </a:xfrm>
          <a:prstGeom prst="rect">
            <a:avLst/>
          </a:prstGeom>
        </p:spPr>
        <p:txBody>
          <a:bodyPr wrap="square">
            <a:spAutoFit/>
          </a:bodyPr>
          <a:lstStyle/>
          <a:p>
            <a:pPr algn="ctr"/>
            <a:r>
              <a:rPr lang="en-US" sz="4000" b="1" dirty="0">
                <a:latin typeface="Ink Free" panose="03080402000500000000" pitchFamily="66" charset="0"/>
                <a:ea typeface="Calibri" panose="020F0502020204030204" pitchFamily="34" charset="0"/>
              </a:rPr>
              <a:t>So heavenly focused that we are of no earthly good?</a:t>
            </a:r>
            <a:endParaRPr lang="en-US" sz="4000" b="1" dirty="0">
              <a:latin typeface="Ink Free" panose="03080402000500000000" pitchFamily="66" charset="0"/>
            </a:endParaRPr>
          </a:p>
        </p:txBody>
      </p:sp>
    </p:spTree>
    <p:extLst>
      <p:ext uri="{BB962C8B-B14F-4D97-AF65-F5344CB8AC3E}">
        <p14:creationId xmlns:p14="http://schemas.microsoft.com/office/powerpoint/2010/main" val="293321440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489283-FDC0-4633-862B-960FB7D37738}"/>
              </a:ext>
            </a:extLst>
          </p:cNvPr>
          <p:cNvSpPr/>
          <p:nvPr/>
        </p:nvSpPr>
        <p:spPr>
          <a:xfrm>
            <a:off x="0" y="423722"/>
            <a:ext cx="12192000" cy="6010556"/>
          </a:xfrm>
          <a:prstGeom prst="rect">
            <a:avLst/>
          </a:prstGeom>
        </p:spPr>
        <p:txBody>
          <a:bodyPr wrap="square">
            <a:spAutoFit/>
          </a:bodyPr>
          <a:lstStyle/>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Now, on the basis of hope, the creation lives in a sure and certain expectation that it will be emancipated from this slavery of decay and destruction that now runs rampant all through its system and will one day merge into the freedom of the glory of the children of God.</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For it is as plain as the nose on your face that every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part of creation is intensely unsettled in a chorus of groanings and sighs, like early contractions anticipating childbirth…</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and it’s happening right now.</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999831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3F39F5-3A53-401D-91AA-F943623D9695}"/>
              </a:ext>
            </a:extLst>
          </p:cNvPr>
          <p:cNvSpPr/>
          <p:nvPr/>
        </p:nvSpPr>
        <p:spPr>
          <a:xfrm>
            <a:off x="0" y="1318123"/>
            <a:ext cx="12192000" cy="3785652"/>
          </a:xfrm>
          <a:prstGeom prst="rect">
            <a:avLst/>
          </a:prstGeom>
        </p:spPr>
        <p:txBody>
          <a:bodyPr wrap="square">
            <a:spAutoFit/>
          </a:bodyPr>
          <a:lstStyle/>
          <a:p>
            <a:pPr algn="ctr"/>
            <a:r>
              <a:rPr lang="en-US" sz="4000" b="1" dirty="0">
                <a:latin typeface="Tempus Sans ITC" panose="04020404030D07020202" pitchFamily="82" charset="0"/>
                <a:ea typeface="Calibri" panose="020F0502020204030204" pitchFamily="34" charset="0"/>
              </a:rPr>
              <a:t>Not only the creation but even more, we ourselves! While possessing the Spirit as a ‘first-fruits,’ a foretaste of what is to come, we have a heartache and a longing; an “I-can’t-wait-for-it-to-happen” excitement for our final adoption to be completed by that glorious ransoming of our bodies.</a:t>
            </a:r>
            <a:endParaRPr lang="en-US" sz="4000" b="1" dirty="0">
              <a:latin typeface="Tempus Sans ITC" panose="04020404030D07020202" pitchFamily="82" charset="0"/>
            </a:endParaRPr>
          </a:p>
        </p:txBody>
      </p:sp>
    </p:spTree>
    <p:extLst>
      <p:ext uri="{BB962C8B-B14F-4D97-AF65-F5344CB8AC3E}">
        <p14:creationId xmlns:p14="http://schemas.microsoft.com/office/powerpoint/2010/main" val="300488229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322567-820B-4DA5-A4D6-9C42BA3DB68B}"/>
              </a:ext>
            </a:extLst>
          </p:cNvPr>
          <p:cNvSpPr/>
          <p:nvPr/>
        </p:nvSpPr>
        <p:spPr>
          <a:xfrm>
            <a:off x="0" y="1016512"/>
            <a:ext cx="12192000" cy="4824975"/>
          </a:xfrm>
          <a:prstGeom prst="rect">
            <a:avLst/>
          </a:prstGeom>
        </p:spPr>
        <p:txBody>
          <a:bodyPr wrap="square">
            <a:spAutoFit/>
          </a:bodyPr>
          <a:lstStyle/>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For when we were saved, we were convinced of these wonderous expectations. We call it “hope.” And don’t expect in this world to see these expectations – it wouldn’t be expectation any longer, would it?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If, however, we can’t see what we know is going to happen, </a:t>
            </a:r>
          </a:p>
          <a:p>
            <a:pPr algn="ctr">
              <a:lnSpc>
                <a:spcPct val="107000"/>
              </a:lnSpc>
            </a:pPr>
            <a:r>
              <a:rPr lang="en-US" sz="3600" b="1" dirty="0">
                <a:latin typeface="Tempus Sans ITC" panose="04020404030D07020202" pitchFamily="82" charset="0"/>
                <a:ea typeface="Calibri" panose="020F0502020204030204" pitchFamily="34" charset="0"/>
                <a:cs typeface="Times New Roman" panose="02020603050405020304" pitchFamily="18" charset="0"/>
              </a:rPr>
              <a:t>we can bravely endure trying times while waiting in such excitement that we can hardly sit still. </a:t>
            </a:r>
            <a:endParaRPr lang="en-US" sz="36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260154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52224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451</Words>
  <Application>Microsoft Office PowerPoint</Application>
  <PresentationFormat>Widescreen</PresentationFormat>
  <Paragraphs>51</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Ink Free</vt:lpstr>
      <vt:lpstr>Papyrus</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 Team</cp:lastModifiedBy>
  <cp:revision>17</cp:revision>
  <cp:lastPrinted>2020-11-22T14:25:26Z</cp:lastPrinted>
  <dcterms:created xsi:type="dcterms:W3CDTF">2020-11-20T20:44:13Z</dcterms:created>
  <dcterms:modified xsi:type="dcterms:W3CDTF">2020-11-22T14:26:31Z</dcterms:modified>
</cp:coreProperties>
</file>