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5" r:id="rId8"/>
    <p:sldId id="262" r:id="rId9"/>
    <p:sldId id="263" r:id="rId10"/>
    <p:sldId id="264"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F4CCD1-1AC0-4938-8018-B8AC3ED936F1}"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B052A-0A58-4DEC-B54E-25E8E4635662}" type="slidenum">
              <a:rPr lang="en-US" smtClean="0"/>
              <a:t>‹#›</a:t>
            </a:fld>
            <a:endParaRPr lang="en-US"/>
          </a:p>
        </p:txBody>
      </p:sp>
    </p:spTree>
    <p:extLst>
      <p:ext uri="{BB962C8B-B14F-4D97-AF65-F5344CB8AC3E}">
        <p14:creationId xmlns:p14="http://schemas.microsoft.com/office/powerpoint/2010/main" val="1573127664"/>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F4CCD1-1AC0-4938-8018-B8AC3ED936F1}"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B052A-0A58-4DEC-B54E-25E8E4635662}" type="slidenum">
              <a:rPr lang="en-US" smtClean="0"/>
              <a:t>‹#›</a:t>
            </a:fld>
            <a:endParaRPr lang="en-US"/>
          </a:p>
        </p:txBody>
      </p:sp>
    </p:spTree>
    <p:extLst>
      <p:ext uri="{BB962C8B-B14F-4D97-AF65-F5344CB8AC3E}">
        <p14:creationId xmlns:p14="http://schemas.microsoft.com/office/powerpoint/2010/main" val="1085722951"/>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F4CCD1-1AC0-4938-8018-B8AC3ED936F1}"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B052A-0A58-4DEC-B54E-25E8E4635662}" type="slidenum">
              <a:rPr lang="en-US" smtClean="0"/>
              <a:t>‹#›</a:t>
            </a:fld>
            <a:endParaRPr lang="en-US"/>
          </a:p>
        </p:txBody>
      </p:sp>
    </p:spTree>
    <p:extLst>
      <p:ext uri="{BB962C8B-B14F-4D97-AF65-F5344CB8AC3E}">
        <p14:creationId xmlns:p14="http://schemas.microsoft.com/office/powerpoint/2010/main" val="192491913"/>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F4CCD1-1AC0-4938-8018-B8AC3ED936F1}"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B052A-0A58-4DEC-B54E-25E8E4635662}" type="slidenum">
              <a:rPr lang="en-US" smtClean="0"/>
              <a:t>‹#›</a:t>
            </a:fld>
            <a:endParaRPr lang="en-US"/>
          </a:p>
        </p:txBody>
      </p:sp>
    </p:spTree>
    <p:extLst>
      <p:ext uri="{BB962C8B-B14F-4D97-AF65-F5344CB8AC3E}">
        <p14:creationId xmlns:p14="http://schemas.microsoft.com/office/powerpoint/2010/main" val="1643721450"/>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F4CCD1-1AC0-4938-8018-B8AC3ED936F1}"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B052A-0A58-4DEC-B54E-25E8E4635662}" type="slidenum">
              <a:rPr lang="en-US" smtClean="0"/>
              <a:t>‹#›</a:t>
            </a:fld>
            <a:endParaRPr lang="en-US"/>
          </a:p>
        </p:txBody>
      </p:sp>
    </p:spTree>
    <p:extLst>
      <p:ext uri="{BB962C8B-B14F-4D97-AF65-F5344CB8AC3E}">
        <p14:creationId xmlns:p14="http://schemas.microsoft.com/office/powerpoint/2010/main" val="4083310676"/>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F4CCD1-1AC0-4938-8018-B8AC3ED936F1}"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1B052A-0A58-4DEC-B54E-25E8E4635662}" type="slidenum">
              <a:rPr lang="en-US" smtClean="0"/>
              <a:t>‹#›</a:t>
            </a:fld>
            <a:endParaRPr lang="en-US"/>
          </a:p>
        </p:txBody>
      </p:sp>
    </p:spTree>
    <p:extLst>
      <p:ext uri="{BB962C8B-B14F-4D97-AF65-F5344CB8AC3E}">
        <p14:creationId xmlns:p14="http://schemas.microsoft.com/office/powerpoint/2010/main" val="4090448727"/>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F4CCD1-1AC0-4938-8018-B8AC3ED936F1}" type="datetimeFigureOut">
              <a:rPr lang="en-US" smtClean="0"/>
              <a:t>10/23/2020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1B052A-0A58-4DEC-B54E-25E8E4635662}" type="slidenum">
              <a:rPr lang="en-US" smtClean="0"/>
              <a:t>‹#›</a:t>
            </a:fld>
            <a:endParaRPr lang="en-US"/>
          </a:p>
        </p:txBody>
      </p:sp>
    </p:spTree>
    <p:extLst>
      <p:ext uri="{BB962C8B-B14F-4D97-AF65-F5344CB8AC3E}">
        <p14:creationId xmlns:p14="http://schemas.microsoft.com/office/powerpoint/2010/main" val="650833652"/>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F4CCD1-1AC0-4938-8018-B8AC3ED936F1}" type="datetimeFigureOut">
              <a:rPr lang="en-US" smtClean="0"/>
              <a:t>10/23/2020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1B052A-0A58-4DEC-B54E-25E8E4635662}" type="slidenum">
              <a:rPr lang="en-US" smtClean="0"/>
              <a:t>‹#›</a:t>
            </a:fld>
            <a:endParaRPr lang="en-US"/>
          </a:p>
        </p:txBody>
      </p:sp>
    </p:spTree>
    <p:extLst>
      <p:ext uri="{BB962C8B-B14F-4D97-AF65-F5344CB8AC3E}">
        <p14:creationId xmlns:p14="http://schemas.microsoft.com/office/powerpoint/2010/main" val="1550147907"/>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F4CCD1-1AC0-4938-8018-B8AC3ED936F1}" type="datetimeFigureOut">
              <a:rPr lang="en-US" smtClean="0"/>
              <a:t>10/23/2020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1B052A-0A58-4DEC-B54E-25E8E4635662}" type="slidenum">
              <a:rPr lang="en-US" smtClean="0"/>
              <a:t>‹#›</a:t>
            </a:fld>
            <a:endParaRPr lang="en-US"/>
          </a:p>
        </p:txBody>
      </p:sp>
    </p:spTree>
    <p:extLst>
      <p:ext uri="{BB962C8B-B14F-4D97-AF65-F5344CB8AC3E}">
        <p14:creationId xmlns:p14="http://schemas.microsoft.com/office/powerpoint/2010/main" val="1722264222"/>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F4CCD1-1AC0-4938-8018-B8AC3ED936F1}"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1B052A-0A58-4DEC-B54E-25E8E4635662}" type="slidenum">
              <a:rPr lang="en-US" smtClean="0"/>
              <a:t>‹#›</a:t>
            </a:fld>
            <a:endParaRPr lang="en-US"/>
          </a:p>
        </p:txBody>
      </p:sp>
    </p:spTree>
    <p:extLst>
      <p:ext uri="{BB962C8B-B14F-4D97-AF65-F5344CB8AC3E}">
        <p14:creationId xmlns:p14="http://schemas.microsoft.com/office/powerpoint/2010/main" val="3242875536"/>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F4CCD1-1AC0-4938-8018-B8AC3ED936F1}"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1B052A-0A58-4DEC-B54E-25E8E4635662}" type="slidenum">
              <a:rPr lang="en-US" smtClean="0"/>
              <a:t>‹#›</a:t>
            </a:fld>
            <a:endParaRPr lang="en-US"/>
          </a:p>
        </p:txBody>
      </p:sp>
    </p:spTree>
    <p:extLst>
      <p:ext uri="{BB962C8B-B14F-4D97-AF65-F5344CB8AC3E}">
        <p14:creationId xmlns:p14="http://schemas.microsoft.com/office/powerpoint/2010/main" val="1814057936"/>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F4CCD1-1AC0-4938-8018-B8AC3ED936F1}" type="datetimeFigureOut">
              <a:rPr lang="en-US" smtClean="0"/>
              <a:t>10/23/2020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1B052A-0A58-4DEC-B54E-25E8E4635662}" type="slidenum">
              <a:rPr lang="en-US" smtClean="0"/>
              <a:t>‹#›</a:t>
            </a:fld>
            <a:endParaRPr lang="en-US"/>
          </a:p>
        </p:txBody>
      </p:sp>
    </p:spTree>
    <p:extLst>
      <p:ext uri="{BB962C8B-B14F-4D97-AF65-F5344CB8AC3E}">
        <p14:creationId xmlns:p14="http://schemas.microsoft.com/office/powerpoint/2010/main" val="25095134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wooden table&#10;&#10;Description automatically generated">
            <a:extLst>
              <a:ext uri="{FF2B5EF4-FFF2-40B4-BE49-F238E27FC236}">
                <a16:creationId xmlns:a16="http://schemas.microsoft.com/office/drawing/2014/main" id="{70FCFD9A-8719-4A86-81B4-2F6983119E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5202745" y="-234286"/>
            <a:ext cx="6096704" cy="7881803"/>
          </a:xfrm>
          <a:prstGeom prst="rect">
            <a:avLst/>
          </a:prstGeom>
          <a:ln>
            <a:noFill/>
          </a:ln>
          <a:effectLst>
            <a:softEdge rad="112500"/>
          </a:effectLst>
        </p:spPr>
      </p:pic>
      <p:sp>
        <p:nvSpPr>
          <p:cNvPr id="6" name="Rectangle 5">
            <a:extLst>
              <a:ext uri="{FF2B5EF4-FFF2-40B4-BE49-F238E27FC236}">
                <a16:creationId xmlns:a16="http://schemas.microsoft.com/office/drawing/2014/main" id="{851006A1-6322-4B03-AFA7-F26F54B877E8}"/>
              </a:ext>
            </a:extLst>
          </p:cNvPr>
          <p:cNvSpPr/>
          <p:nvPr/>
        </p:nvSpPr>
        <p:spPr>
          <a:xfrm>
            <a:off x="1" y="849041"/>
            <a:ext cx="4310194" cy="5350696"/>
          </a:xfrm>
          <a:prstGeom prst="rect">
            <a:avLst/>
          </a:prstGeom>
        </p:spPr>
        <p:txBody>
          <a:bodyPr wrap="square">
            <a:spAutoFit/>
          </a:bodyPr>
          <a:lstStyle/>
          <a:p>
            <a:pPr marL="685800" marR="0" indent="-228600" algn="ctr">
              <a:lnSpc>
                <a:spcPct val="107000"/>
              </a:lnSpc>
              <a:spcBef>
                <a:spcPts val="0"/>
              </a:spcBef>
              <a:spcAft>
                <a:spcPts val="0"/>
              </a:spcAft>
            </a:pPr>
            <a:r>
              <a:rPr lang="en-US" sz="4000" b="1" dirty="0">
                <a:latin typeface="Ink Free" panose="03080402000500000000" pitchFamily="66" charset="0"/>
                <a:ea typeface="Calibri" panose="020F0502020204030204" pitchFamily="34" charset="0"/>
                <a:cs typeface="Times New Roman" panose="02020603050405020304" pitchFamily="18" charset="0"/>
              </a:rPr>
              <a:t>Joint witnesses; Joint Heirs; </a:t>
            </a:r>
          </a:p>
          <a:p>
            <a:pPr marL="685800" marR="0" indent="-228600" algn="ctr">
              <a:lnSpc>
                <a:spcPct val="107000"/>
              </a:lnSpc>
              <a:spcBef>
                <a:spcPts val="0"/>
              </a:spcBef>
              <a:spcAft>
                <a:spcPts val="0"/>
              </a:spcAft>
            </a:pPr>
            <a:r>
              <a:rPr lang="en-US" sz="4000" b="1" dirty="0">
                <a:latin typeface="Ink Free" panose="03080402000500000000" pitchFamily="66" charset="0"/>
                <a:ea typeface="Calibri" panose="020F0502020204030204" pitchFamily="34" charset="0"/>
                <a:cs typeface="Times New Roman" panose="02020603050405020304" pitchFamily="18" charset="0"/>
              </a:rPr>
              <a:t>Joint Sufferers; </a:t>
            </a:r>
          </a:p>
          <a:p>
            <a:pPr marL="685800" marR="0" indent="-228600" algn="ctr">
              <a:lnSpc>
                <a:spcPct val="107000"/>
              </a:lnSpc>
              <a:spcBef>
                <a:spcPts val="0"/>
              </a:spcBef>
              <a:spcAft>
                <a:spcPts val="0"/>
              </a:spcAft>
            </a:pPr>
            <a:endParaRPr lang="en-US" sz="4000" b="1" dirty="0">
              <a:latin typeface="Ink Free" panose="03080402000500000000" pitchFamily="66" charset="0"/>
              <a:ea typeface="Calibri" panose="020F0502020204030204" pitchFamily="34" charset="0"/>
              <a:cs typeface="Times New Roman" panose="02020603050405020304" pitchFamily="18" charset="0"/>
            </a:endParaRPr>
          </a:p>
          <a:p>
            <a:pPr marL="685800" marR="0" indent="-228600" algn="ctr">
              <a:lnSpc>
                <a:spcPct val="107000"/>
              </a:lnSpc>
              <a:spcBef>
                <a:spcPts val="0"/>
              </a:spcBef>
              <a:spcAft>
                <a:spcPts val="0"/>
              </a:spcAft>
            </a:pPr>
            <a:endParaRPr lang="en-US" sz="4000" b="1" dirty="0">
              <a:latin typeface="Ink Free" panose="03080402000500000000" pitchFamily="66" charset="0"/>
              <a:ea typeface="Calibri" panose="020F0502020204030204" pitchFamily="34" charset="0"/>
              <a:cs typeface="Times New Roman" panose="02020603050405020304" pitchFamily="18" charset="0"/>
            </a:endParaRPr>
          </a:p>
          <a:p>
            <a:pPr marL="685800" marR="0" indent="-228600" algn="ctr">
              <a:lnSpc>
                <a:spcPct val="107000"/>
              </a:lnSpc>
              <a:spcBef>
                <a:spcPts val="0"/>
              </a:spcBef>
              <a:spcAft>
                <a:spcPts val="0"/>
              </a:spcAft>
            </a:pPr>
            <a:endParaRPr lang="en-US" sz="4000" b="1" dirty="0">
              <a:latin typeface="Ink Free" panose="03080402000500000000" pitchFamily="66" charset="0"/>
              <a:ea typeface="Calibri" panose="020F0502020204030204" pitchFamily="34" charset="0"/>
              <a:cs typeface="Times New Roman" panose="02020603050405020304" pitchFamily="18" charset="0"/>
            </a:endParaRPr>
          </a:p>
          <a:p>
            <a:pPr marL="685800" marR="0" indent="-228600" algn="ctr">
              <a:lnSpc>
                <a:spcPct val="107000"/>
              </a:lnSpc>
              <a:spcBef>
                <a:spcPts val="0"/>
              </a:spcBef>
              <a:spcAft>
                <a:spcPts val="0"/>
              </a:spcAft>
            </a:pPr>
            <a:r>
              <a:rPr lang="en-US" sz="4000" b="1" dirty="0">
                <a:latin typeface="Ink Free" panose="03080402000500000000" pitchFamily="66" charset="0"/>
                <a:ea typeface="Calibri" panose="020F0502020204030204" pitchFamily="34" charset="0"/>
                <a:cs typeface="Times New Roman" panose="02020603050405020304" pitchFamily="18" charset="0"/>
              </a:rPr>
              <a:t>Joint Glory</a:t>
            </a:r>
          </a:p>
          <a:p>
            <a:pPr marL="685800" marR="0" indent="-228600" algn="ctr">
              <a:lnSpc>
                <a:spcPct val="107000"/>
              </a:lnSpc>
              <a:spcBef>
                <a:spcPts val="0"/>
              </a:spcBef>
              <a:spcAft>
                <a:spcPts val="0"/>
              </a:spcAft>
            </a:pPr>
            <a:r>
              <a:rPr lang="en-US" sz="4000" b="1" dirty="0">
                <a:latin typeface="Ink Free" panose="03080402000500000000" pitchFamily="66" charset="0"/>
                <a:ea typeface="Calibri" panose="020F0502020204030204" pitchFamily="34" charset="0"/>
                <a:cs typeface="Times New Roman" panose="02020603050405020304" pitchFamily="18" charset="0"/>
              </a:rPr>
              <a:t>Romans 8:16-17</a:t>
            </a:r>
            <a:endParaRPr lang="en-US" sz="4000" b="1" dirty="0">
              <a:effectLst/>
              <a:latin typeface="Ink Free" panose="03080402000500000000" pitchFamily="66"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1FF84BC3-0497-414B-8F6F-9E727A594DD2}"/>
              </a:ext>
            </a:extLst>
          </p:cNvPr>
          <p:cNvSpPr/>
          <p:nvPr/>
        </p:nvSpPr>
        <p:spPr>
          <a:xfrm rot="1404437">
            <a:off x="4747956" y="2474245"/>
            <a:ext cx="2100255" cy="646331"/>
          </a:xfrm>
          <a:prstGeom prst="rect">
            <a:avLst/>
          </a:prstGeom>
        </p:spPr>
        <p:txBody>
          <a:bodyPr wrap="none">
            <a:spAutoFit/>
          </a:bodyPr>
          <a:lstStyle/>
          <a:p>
            <a:r>
              <a:rPr lang="en-US" sz="3600" b="1" dirty="0">
                <a:effectLst>
                  <a:glow rad="139700">
                    <a:schemeClr val="accent2">
                      <a:satMod val="175000"/>
                      <a:alpha val="40000"/>
                    </a:schemeClr>
                  </a:glow>
                  <a:outerShdw blurRad="50800" dist="50800" dir="5400000" algn="ctr" rotWithShape="0">
                    <a:schemeClr val="bg1"/>
                  </a:outerShdw>
                </a:effectLst>
                <a:latin typeface="Ink Free" panose="03080402000500000000" pitchFamily="66" charset="0"/>
                <a:ea typeface="Calibri" panose="020F0502020204030204" pitchFamily="34" charset="0"/>
                <a:cs typeface="Times New Roman" panose="02020603050405020304" pitchFamily="18" charset="0"/>
              </a:rPr>
              <a:t>Witnesses</a:t>
            </a:r>
            <a:endParaRPr lang="en-US" sz="3600" dirty="0">
              <a:effectLst>
                <a:glow rad="139700">
                  <a:schemeClr val="accent2">
                    <a:satMod val="175000"/>
                    <a:alpha val="40000"/>
                  </a:schemeClr>
                </a:glow>
                <a:outerShdw blurRad="50800" dist="50800" dir="5400000" algn="ctr" rotWithShape="0">
                  <a:schemeClr val="bg1"/>
                </a:outerShdw>
              </a:effectLst>
            </a:endParaRPr>
          </a:p>
        </p:txBody>
      </p:sp>
      <p:sp>
        <p:nvSpPr>
          <p:cNvPr id="8" name="Rectangle 7">
            <a:extLst>
              <a:ext uri="{FF2B5EF4-FFF2-40B4-BE49-F238E27FC236}">
                <a16:creationId xmlns:a16="http://schemas.microsoft.com/office/drawing/2014/main" id="{640BE000-2B5B-46BF-AC86-F5F165F05587}"/>
              </a:ext>
            </a:extLst>
          </p:cNvPr>
          <p:cNvSpPr/>
          <p:nvPr/>
        </p:nvSpPr>
        <p:spPr>
          <a:xfrm>
            <a:off x="7162029" y="3429000"/>
            <a:ext cx="1200970" cy="646331"/>
          </a:xfrm>
          <a:prstGeom prst="rect">
            <a:avLst/>
          </a:prstGeom>
        </p:spPr>
        <p:txBody>
          <a:bodyPr wrap="none">
            <a:spAutoFit/>
          </a:bodyPr>
          <a:lstStyle/>
          <a:p>
            <a:r>
              <a:rPr lang="en-US" sz="3600" b="1" dirty="0">
                <a:effectLst>
                  <a:glow rad="139700">
                    <a:schemeClr val="accent5">
                      <a:satMod val="175000"/>
                      <a:alpha val="40000"/>
                    </a:schemeClr>
                  </a:glow>
                  <a:outerShdw blurRad="50800" dist="50800" dir="5400000" algn="ctr" rotWithShape="0">
                    <a:schemeClr val="bg1"/>
                  </a:outerShdw>
                </a:effectLst>
                <a:latin typeface="Ink Free" panose="03080402000500000000" pitchFamily="66" charset="0"/>
                <a:cs typeface="Times New Roman" panose="02020603050405020304" pitchFamily="18" charset="0"/>
              </a:rPr>
              <a:t>Glory</a:t>
            </a:r>
            <a:endParaRPr lang="en-US" sz="3600" dirty="0">
              <a:effectLst>
                <a:glow rad="139700">
                  <a:schemeClr val="accent5">
                    <a:satMod val="175000"/>
                    <a:alpha val="40000"/>
                  </a:schemeClr>
                </a:glow>
                <a:outerShdw blurRad="50800" dist="50800" dir="5400000" algn="ctr" rotWithShape="0">
                  <a:schemeClr val="bg1"/>
                </a:outerShdw>
              </a:effectLst>
            </a:endParaRPr>
          </a:p>
        </p:txBody>
      </p:sp>
      <p:sp>
        <p:nvSpPr>
          <p:cNvPr id="9" name="Rectangle 8">
            <a:extLst>
              <a:ext uri="{FF2B5EF4-FFF2-40B4-BE49-F238E27FC236}">
                <a16:creationId xmlns:a16="http://schemas.microsoft.com/office/drawing/2014/main" id="{EA35BF0D-4132-4572-82E2-760EF101ECB2}"/>
              </a:ext>
            </a:extLst>
          </p:cNvPr>
          <p:cNvSpPr/>
          <p:nvPr/>
        </p:nvSpPr>
        <p:spPr>
          <a:xfrm rot="15691878">
            <a:off x="6123123" y="5168553"/>
            <a:ext cx="2077813" cy="646331"/>
          </a:xfrm>
          <a:prstGeom prst="rect">
            <a:avLst/>
          </a:prstGeom>
        </p:spPr>
        <p:txBody>
          <a:bodyPr wrap="none">
            <a:spAutoFit/>
          </a:bodyPr>
          <a:lstStyle/>
          <a:p>
            <a:r>
              <a:rPr lang="en-US" sz="3600" b="1" dirty="0">
                <a:effectLst>
                  <a:glow rad="139700">
                    <a:schemeClr val="accent2">
                      <a:satMod val="175000"/>
                      <a:alpha val="40000"/>
                    </a:schemeClr>
                  </a:glow>
                  <a:outerShdw blurRad="50800" dist="50800" dir="5400000" algn="ctr" rotWithShape="0">
                    <a:schemeClr val="bg1"/>
                  </a:outerShdw>
                </a:effectLst>
                <a:latin typeface="Ink Free" panose="03080402000500000000" pitchFamily="66" charset="0"/>
                <a:ea typeface="Calibri" panose="020F0502020204030204" pitchFamily="34" charset="0"/>
                <a:cs typeface="Times New Roman" panose="02020603050405020304" pitchFamily="18" charset="0"/>
              </a:rPr>
              <a:t>Sufferers</a:t>
            </a:r>
            <a:endParaRPr lang="en-US" sz="3600" dirty="0">
              <a:effectLst>
                <a:glow rad="139700">
                  <a:schemeClr val="accent2">
                    <a:satMod val="175000"/>
                    <a:alpha val="40000"/>
                  </a:schemeClr>
                </a:glow>
                <a:outerShdw blurRad="50800" dist="50800" dir="5400000" algn="ctr" rotWithShape="0">
                  <a:schemeClr val="bg1"/>
                </a:outerShdw>
              </a:effectLst>
            </a:endParaRPr>
          </a:p>
        </p:txBody>
      </p:sp>
      <p:sp>
        <p:nvSpPr>
          <p:cNvPr id="10" name="Rectangle 9">
            <a:extLst>
              <a:ext uri="{FF2B5EF4-FFF2-40B4-BE49-F238E27FC236}">
                <a16:creationId xmlns:a16="http://schemas.microsoft.com/office/drawing/2014/main" id="{F2236AF5-DC14-42A9-8331-56653FC4D4C4}"/>
              </a:ext>
            </a:extLst>
          </p:cNvPr>
          <p:cNvSpPr/>
          <p:nvPr/>
        </p:nvSpPr>
        <p:spPr>
          <a:xfrm rot="19254885">
            <a:off x="8894656" y="2432422"/>
            <a:ext cx="1213794" cy="646331"/>
          </a:xfrm>
          <a:prstGeom prst="rect">
            <a:avLst/>
          </a:prstGeom>
        </p:spPr>
        <p:txBody>
          <a:bodyPr wrap="none">
            <a:spAutoFit/>
          </a:bodyPr>
          <a:lstStyle/>
          <a:p>
            <a:r>
              <a:rPr lang="en-US" sz="3600" b="1" dirty="0">
                <a:effectLst>
                  <a:glow rad="139700">
                    <a:schemeClr val="accent2">
                      <a:satMod val="175000"/>
                      <a:alpha val="40000"/>
                    </a:schemeClr>
                  </a:glow>
                  <a:outerShdw blurRad="50800" dist="50800" dir="5400000" algn="ctr" rotWithShape="0">
                    <a:schemeClr val="bg1"/>
                  </a:outerShdw>
                </a:effectLst>
                <a:latin typeface="Ink Free" panose="03080402000500000000" pitchFamily="66" charset="0"/>
                <a:ea typeface="Calibri" panose="020F0502020204030204" pitchFamily="34" charset="0"/>
                <a:cs typeface="Times New Roman" panose="02020603050405020304" pitchFamily="18" charset="0"/>
              </a:rPr>
              <a:t>Heirs</a:t>
            </a:r>
            <a:endParaRPr lang="en-US" sz="3600" dirty="0">
              <a:effectLst>
                <a:glow rad="139700">
                  <a:schemeClr val="accent2">
                    <a:satMod val="175000"/>
                    <a:alpha val="40000"/>
                  </a:schemeClr>
                </a:glow>
                <a:outerShdw blurRad="50800" dist="50800" dir="5400000" algn="ctr" rotWithShape="0">
                  <a:schemeClr val="bg1"/>
                </a:outerShdw>
              </a:effectLst>
            </a:endParaRPr>
          </a:p>
        </p:txBody>
      </p:sp>
    </p:spTree>
    <p:extLst>
      <p:ext uri="{BB962C8B-B14F-4D97-AF65-F5344CB8AC3E}">
        <p14:creationId xmlns:p14="http://schemas.microsoft.com/office/powerpoint/2010/main" val="4225164250"/>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986F7D-74E1-4CA2-8B54-EBC57DE4DB70}"/>
              </a:ext>
            </a:extLst>
          </p:cNvPr>
          <p:cNvSpPr/>
          <p:nvPr/>
        </p:nvSpPr>
        <p:spPr>
          <a:xfrm>
            <a:off x="0" y="635832"/>
            <a:ext cx="12192000" cy="6009337"/>
          </a:xfrm>
          <a:prstGeom prst="rect">
            <a:avLst/>
          </a:prstGeom>
        </p:spPr>
        <p:txBody>
          <a:bodyPr wrap="square">
            <a:spAutoFit/>
          </a:bodyPr>
          <a:lstStyle/>
          <a:p>
            <a:pPr algn="ctr">
              <a:lnSpc>
                <a:spcPct val="107000"/>
              </a:lnSpc>
            </a:pPr>
            <a:r>
              <a:rPr lang="en-US" sz="4000" b="1" dirty="0">
                <a:latin typeface="Tempus Sans ITC" panose="04020404030D07020202" pitchFamily="82" charset="0"/>
                <a:ea typeface="Calibri" panose="020F0502020204030204" pitchFamily="34" charset="0"/>
                <a:cs typeface="Times New Roman" panose="02020603050405020304" pitchFamily="18" charset="0"/>
              </a:rPr>
              <a:t>The Holy Spirit himself daily stands as a co-witness with our spirit in the court of heaven and earth declaring: “Children of God!”</a:t>
            </a:r>
          </a:p>
          <a:p>
            <a:pPr algn="ctr">
              <a:lnSpc>
                <a:spcPct val="107000"/>
              </a:lnSpc>
            </a:pPr>
            <a:r>
              <a:rPr lang="en-US" sz="4000" b="1" dirty="0">
                <a:latin typeface="Tempus Sans ITC" panose="04020404030D07020202" pitchFamily="82" charset="0"/>
                <a:ea typeface="Calibri" panose="020F0502020204030204" pitchFamily="34" charset="0"/>
                <a:cs typeface="Times New Roman" panose="02020603050405020304" pitchFamily="18" charset="0"/>
              </a:rPr>
              <a:t> </a:t>
            </a:r>
          </a:p>
          <a:p>
            <a:pPr algn="ctr">
              <a:lnSpc>
                <a:spcPct val="107000"/>
              </a:lnSpc>
            </a:pPr>
            <a:r>
              <a:rPr lang="en-US" sz="4000" b="1" dirty="0">
                <a:latin typeface="Tempus Sans ITC" panose="04020404030D07020202" pitchFamily="82" charset="0"/>
                <a:ea typeface="Calibri" panose="020F0502020204030204" pitchFamily="34" charset="0"/>
                <a:cs typeface="Times New Roman" panose="02020603050405020304" pitchFamily="18" charset="0"/>
              </a:rPr>
              <a:t>Since we are indeed children of God, we have an inheritance – a portion of God himself!  We have a joint inheritance with Christ as we jointly suffer with him to the culminating time of joint glorification with him.</a:t>
            </a:r>
          </a:p>
          <a:p>
            <a:pPr algn="ctr">
              <a:lnSpc>
                <a:spcPct val="107000"/>
              </a:lnSpc>
            </a:pPr>
            <a:r>
              <a:rPr lang="en-US" sz="4000" b="1" dirty="0">
                <a:latin typeface="Tempus Sans ITC" panose="04020404030D07020202" pitchFamily="82" charset="0"/>
                <a:ea typeface="Calibri" panose="020F0502020204030204" pitchFamily="34" charset="0"/>
                <a:cs typeface="Times New Roman" panose="02020603050405020304" pitchFamily="18" charset="0"/>
              </a:rPr>
              <a:t> </a:t>
            </a:r>
            <a:endParaRPr lang="en-US" sz="40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4705025"/>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71401542"/>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standing in front of a blackboard&#10;&#10;Description automatically generated">
            <a:extLst>
              <a:ext uri="{FF2B5EF4-FFF2-40B4-BE49-F238E27FC236}">
                <a16:creationId xmlns:a16="http://schemas.microsoft.com/office/drawing/2014/main" id="{DDF42E47-7269-41ED-91F6-5B409373A7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9000" y="870829"/>
            <a:ext cx="7874000" cy="3175000"/>
          </a:xfrm>
          <a:prstGeom prst="rect">
            <a:avLst/>
          </a:prstGeom>
          <a:ln>
            <a:noFill/>
          </a:ln>
          <a:effectLst>
            <a:softEdge rad="112500"/>
          </a:effectLst>
        </p:spPr>
      </p:pic>
      <p:sp>
        <p:nvSpPr>
          <p:cNvPr id="4" name="Rectangle 3">
            <a:extLst>
              <a:ext uri="{FF2B5EF4-FFF2-40B4-BE49-F238E27FC236}">
                <a16:creationId xmlns:a16="http://schemas.microsoft.com/office/drawing/2014/main" id="{45A44558-2DC5-4EF7-A830-01B2A6385404}"/>
              </a:ext>
            </a:extLst>
          </p:cNvPr>
          <p:cNvSpPr/>
          <p:nvPr/>
        </p:nvSpPr>
        <p:spPr>
          <a:xfrm>
            <a:off x="0" y="224498"/>
            <a:ext cx="12192000" cy="769441"/>
          </a:xfrm>
          <a:prstGeom prst="rect">
            <a:avLst/>
          </a:prstGeom>
        </p:spPr>
        <p:txBody>
          <a:bodyPr wrap="square">
            <a:spAutoFit/>
          </a:bodyPr>
          <a:lstStyle/>
          <a:p>
            <a:pPr algn="ctr"/>
            <a:r>
              <a:rPr lang="en-US" sz="4400" b="1" dirty="0">
                <a:effectLst>
                  <a:outerShdw blurRad="50800" dist="50800" dir="5400000" algn="ctr" rotWithShape="0">
                    <a:schemeClr val="bg1"/>
                  </a:outerShdw>
                </a:effectLst>
                <a:latin typeface="Ink Free" panose="03080402000500000000" pitchFamily="66" charset="0"/>
                <a:ea typeface="Calibri" panose="020F0502020204030204" pitchFamily="34" charset="0"/>
                <a:cs typeface="Times New Roman" panose="02020603050405020304" pitchFamily="18" charset="0"/>
              </a:rPr>
              <a:t>How Do I Know I’m A Child Of God?</a:t>
            </a:r>
            <a:endParaRPr lang="en-US" sz="4400" dirty="0">
              <a:effectLst>
                <a:outerShdw blurRad="50800" dist="50800" dir="5400000" algn="ctr" rotWithShape="0">
                  <a:schemeClr val="bg1"/>
                </a:outerShdw>
              </a:effectLst>
            </a:endParaRPr>
          </a:p>
        </p:txBody>
      </p:sp>
      <p:sp>
        <p:nvSpPr>
          <p:cNvPr id="5" name="Rectangle 4">
            <a:extLst>
              <a:ext uri="{FF2B5EF4-FFF2-40B4-BE49-F238E27FC236}">
                <a16:creationId xmlns:a16="http://schemas.microsoft.com/office/drawing/2014/main" id="{82D54DBF-0AE5-4D38-A7EB-293A7766B9EA}"/>
              </a:ext>
            </a:extLst>
          </p:cNvPr>
          <p:cNvSpPr/>
          <p:nvPr/>
        </p:nvSpPr>
        <p:spPr>
          <a:xfrm>
            <a:off x="0" y="4045829"/>
            <a:ext cx="12192000" cy="1323439"/>
          </a:xfrm>
          <a:prstGeom prst="rect">
            <a:avLst/>
          </a:prstGeom>
        </p:spPr>
        <p:txBody>
          <a:bodyPr wrap="square">
            <a:spAutoFit/>
          </a:bodyPr>
          <a:lstStyle/>
          <a:p>
            <a:pPr marL="342900" indent="-342900" algn="ctr">
              <a:buAutoNum type="arabicParenR"/>
            </a:pPr>
            <a:r>
              <a:rPr lang="en-US" sz="4000" b="1" dirty="0">
                <a:latin typeface="Tempus Sans ITC" panose="04020404030D07020202" pitchFamily="82" charset="0"/>
                <a:ea typeface="Calibri" panose="020F0502020204030204" pitchFamily="34" charset="0"/>
              </a:rPr>
              <a:t>“Live according to the Spirit” and “led by the Spirit” </a:t>
            </a:r>
          </a:p>
          <a:p>
            <a:pPr algn="ctr"/>
            <a:r>
              <a:rPr lang="en-US" sz="4000" b="1" dirty="0">
                <a:solidFill>
                  <a:srgbClr val="FFFF00"/>
                </a:solidFill>
                <a:latin typeface="Tempus Sans ITC" panose="04020404030D07020202" pitchFamily="82" charset="0"/>
                <a:ea typeface="Calibri" panose="020F0502020204030204" pitchFamily="34" charset="0"/>
              </a:rPr>
              <a:t>Your conduct</a:t>
            </a:r>
            <a:endParaRPr lang="en-US" sz="4000" b="1" dirty="0">
              <a:solidFill>
                <a:srgbClr val="FFFF00"/>
              </a:solidFill>
              <a:latin typeface="Tempus Sans ITC" panose="04020404030D07020202" pitchFamily="82" charset="0"/>
            </a:endParaRPr>
          </a:p>
        </p:txBody>
      </p:sp>
      <p:sp>
        <p:nvSpPr>
          <p:cNvPr id="6" name="Rectangle 5">
            <a:extLst>
              <a:ext uri="{FF2B5EF4-FFF2-40B4-BE49-F238E27FC236}">
                <a16:creationId xmlns:a16="http://schemas.microsoft.com/office/drawing/2014/main" id="{11D567C7-B66E-451E-8E9E-69D13F5032E2}"/>
              </a:ext>
            </a:extLst>
          </p:cNvPr>
          <p:cNvSpPr/>
          <p:nvPr/>
        </p:nvSpPr>
        <p:spPr>
          <a:xfrm>
            <a:off x="0" y="5389879"/>
            <a:ext cx="12192000" cy="1323439"/>
          </a:xfrm>
          <a:prstGeom prst="rect">
            <a:avLst/>
          </a:prstGeom>
        </p:spPr>
        <p:txBody>
          <a:bodyPr wrap="square">
            <a:spAutoFit/>
          </a:bodyPr>
          <a:lstStyle/>
          <a:p>
            <a:pPr algn="ctr"/>
            <a:r>
              <a:rPr lang="en-US" sz="4000" b="1" dirty="0">
                <a:latin typeface="Tempus Sans ITC" panose="04020404030D07020202" pitchFamily="82" charset="0"/>
                <a:ea typeface="Calibri" panose="020F0502020204030204" pitchFamily="34" charset="0"/>
              </a:rPr>
              <a:t>2) “Abba, Father” </a:t>
            </a:r>
          </a:p>
          <a:p>
            <a:pPr algn="ctr"/>
            <a:r>
              <a:rPr lang="en-US" sz="4000" b="1" dirty="0">
                <a:solidFill>
                  <a:srgbClr val="FFFF00"/>
                </a:solidFill>
                <a:latin typeface="Tempus Sans ITC" panose="04020404030D07020202" pitchFamily="82" charset="0"/>
                <a:ea typeface="Calibri" panose="020F0502020204030204" pitchFamily="34" charset="0"/>
              </a:rPr>
              <a:t>Your emotional response</a:t>
            </a:r>
            <a:endParaRPr lang="en-US" sz="4000" b="1" dirty="0">
              <a:solidFill>
                <a:srgbClr val="FFFF00"/>
              </a:solidFill>
              <a:latin typeface="Tempus Sans ITC" panose="04020404030D07020202" pitchFamily="82" charset="0"/>
            </a:endParaRPr>
          </a:p>
        </p:txBody>
      </p:sp>
    </p:spTree>
    <p:extLst>
      <p:ext uri="{BB962C8B-B14F-4D97-AF65-F5344CB8AC3E}">
        <p14:creationId xmlns:p14="http://schemas.microsoft.com/office/powerpoint/2010/main" val="29255588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D28718D-D92C-4051-9927-380AA079AB33}"/>
              </a:ext>
            </a:extLst>
          </p:cNvPr>
          <p:cNvSpPr/>
          <p:nvPr/>
        </p:nvSpPr>
        <p:spPr>
          <a:xfrm>
            <a:off x="0" y="373780"/>
            <a:ext cx="4015056" cy="769441"/>
          </a:xfrm>
          <a:prstGeom prst="rect">
            <a:avLst/>
          </a:prstGeom>
        </p:spPr>
        <p:txBody>
          <a:bodyPr wrap="square">
            <a:spAutoFit/>
          </a:bodyPr>
          <a:lstStyle/>
          <a:p>
            <a:pPr algn="ctr"/>
            <a:r>
              <a:rPr lang="en-US" sz="4400" b="1" dirty="0">
                <a:solidFill>
                  <a:srgbClr val="FFFF00"/>
                </a:solidFill>
                <a:latin typeface="Ink Free" panose="03080402000500000000" pitchFamily="66" charset="0"/>
                <a:ea typeface="Calibri" panose="020F0502020204030204" pitchFamily="34" charset="0"/>
                <a:cs typeface="Times New Roman" panose="02020603050405020304" pitchFamily="18" charset="0"/>
              </a:rPr>
              <a:t>Joint witnesses</a:t>
            </a:r>
            <a:endParaRPr lang="en-US" sz="4400" dirty="0">
              <a:solidFill>
                <a:srgbClr val="FFFF00"/>
              </a:solidFill>
            </a:endParaRPr>
          </a:p>
        </p:txBody>
      </p:sp>
      <p:sp>
        <p:nvSpPr>
          <p:cNvPr id="3" name="Rectangle 2">
            <a:extLst>
              <a:ext uri="{FF2B5EF4-FFF2-40B4-BE49-F238E27FC236}">
                <a16:creationId xmlns:a16="http://schemas.microsoft.com/office/drawing/2014/main" id="{DAD340C9-0958-4B12-9881-7DF76BB24B20}"/>
              </a:ext>
            </a:extLst>
          </p:cNvPr>
          <p:cNvSpPr/>
          <p:nvPr/>
        </p:nvSpPr>
        <p:spPr>
          <a:xfrm>
            <a:off x="130372" y="3021733"/>
            <a:ext cx="3748458" cy="3785652"/>
          </a:xfrm>
          <a:prstGeom prst="rect">
            <a:avLst/>
          </a:prstGeom>
        </p:spPr>
        <p:txBody>
          <a:bodyPr wrap="square">
            <a:spAutoFit/>
          </a:bodyPr>
          <a:lstStyle/>
          <a:p>
            <a:r>
              <a:rPr lang="en-US" sz="4000" b="1" dirty="0">
                <a:latin typeface="Tempus Sans ITC" panose="04020404030D07020202" pitchFamily="82" charset="0"/>
                <a:ea typeface="Calibri" panose="020F0502020204030204" pitchFamily="34" charset="0"/>
                <a:cs typeface="Times New Roman" panose="02020603050405020304" pitchFamily="18" charset="0"/>
              </a:rPr>
              <a:t>The Spirit himself testifies with our spirit that we are God’s children </a:t>
            </a:r>
            <a:r>
              <a:rPr lang="en-US" sz="4000" b="1" dirty="0">
                <a:solidFill>
                  <a:srgbClr val="FFFF00"/>
                </a:solidFill>
                <a:latin typeface="Tempus Sans ITC" panose="04020404030D07020202" pitchFamily="82" charset="0"/>
                <a:ea typeface="Calibri" panose="020F0502020204030204" pitchFamily="34" charset="0"/>
                <a:cs typeface="Times New Roman" panose="02020603050405020304" pitchFamily="18" charset="0"/>
              </a:rPr>
              <a:t>8:16</a:t>
            </a:r>
            <a:endParaRPr lang="en-US" sz="4000" dirty="0">
              <a:solidFill>
                <a:srgbClr val="FFFF00"/>
              </a:solidFill>
              <a:latin typeface="Tempus Sans ITC" panose="04020404030D07020202" pitchFamily="82" charset="0"/>
            </a:endParaRPr>
          </a:p>
        </p:txBody>
      </p:sp>
      <p:pic>
        <p:nvPicPr>
          <p:cNvPr id="6" name="Picture 5" descr="A picture containing drawing&#10;&#10;Description automatically generated">
            <a:extLst>
              <a:ext uri="{FF2B5EF4-FFF2-40B4-BE49-F238E27FC236}">
                <a16:creationId xmlns:a16="http://schemas.microsoft.com/office/drawing/2014/main" id="{C24109D0-683D-443A-8F0D-3064673A95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07013" y="283686"/>
            <a:ext cx="2315231" cy="2038410"/>
          </a:xfrm>
          <a:prstGeom prst="rect">
            <a:avLst/>
          </a:prstGeom>
        </p:spPr>
      </p:pic>
      <p:sp>
        <p:nvSpPr>
          <p:cNvPr id="8" name="Rectangle 7">
            <a:extLst>
              <a:ext uri="{FF2B5EF4-FFF2-40B4-BE49-F238E27FC236}">
                <a16:creationId xmlns:a16="http://schemas.microsoft.com/office/drawing/2014/main" id="{397A56C9-7CBC-476D-8A47-4D93AF76D323}"/>
              </a:ext>
            </a:extLst>
          </p:cNvPr>
          <p:cNvSpPr/>
          <p:nvPr/>
        </p:nvSpPr>
        <p:spPr>
          <a:xfrm>
            <a:off x="8618665" y="2012056"/>
            <a:ext cx="3030991" cy="707886"/>
          </a:xfrm>
          <a:prstGeom prst="rect">
            <a:avLst/>
          </a:prstGeom>
          <a:effectLst>
            <a:outerShdw blurRad="50800" dist="50800" dir="5400000" algn="ctr" rotWithShape="0">
              <a:schemeClr val="bg1"/>
            </a:outerShdw>
          </a:effectLst>
        </p:spPr>
        <p:txBody>
          <a:bodyPr wrap="square">
            <a:spAutoFit/>
          </a:bodyPr>
          <a:lstStyle/>
          <a:p>
            <a:pPr algn="ctr"/>
            <a:r>
              <a:rPr lang="en-US" sz="4000" b="1" dirty="0">
                <a:effectLst>
                  <a:glow rad="139700">
                    <a:schemeClr val="accent1">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Holy Bible</a:t>
            </a:r>
            <a:endParaRPr lang="en-US" sz="4000" dirty="0">
              <a:effectLst>
                <a:glow rad="139700">
                  <a:schemeClr val="accent1">
                    <a:satMod val="175000"/>
                    <a:alpha val="40000"/>
                  </a:schemeClr>
                </a:glow>
              </a:effectLst>
              <a:latin typeface="Papyrus" panose="03070502060502030205" pitchFamily="66" charset="0"/>
            </a:endParaRPr>
          </a:p>
        </p:txBody>
      </p:sp>
      <p:sp>
        <p:nvSpPr>
          <p:cNvPr id="9" name="Rectangle 8">
            <a:extLst>
              <a:ext uri="{FF2B5EF4-FFF2-40B4-BE49-F238E27FC236}">
                <a16:creationId xmlns:a16="http://schemas.microsoft.com/office/drawing/2014/main" id="{7DD50600-8D75-4AB6-8D41-BC67B7682963}"/>
              </a:ext>
            </a:extLst>
          </p:cNvPr>
          <p:cNvSpPr/>
          <p:nvPr/>
        </p:nvSpPr>
        <p:spPr>
          <a:xfrm rot="2029686">
            <a:off x="10026756" y="410212"/>
            <a:ext cx="1728078" cy="707886"/>
          </a:xfrm>
          <a:prstGeom prst="rect">
            <a:avLst/>
          </a:prstGeom>
          <a:effectLst>
            <a:outerShdw blurRad="50800" dist="50800" dir="5400000" algn="ctr" rotWithShape="0">
              <a:schemeClr val="bg1"/>
            </a:outerShdw>
          </a:effectLst>
        </p:spPr>
        <p:txBody>
          <a:bodyPr wrap="square">
            <a:spAutoFit/>
          </a:bodyPr>
          <a:lstStyle/>
          <a:p>
            <a:pPr algn="ctr"/>
            <a:r>
              <a:rPr lang="en-US" sz="4000" b="1" dirty="0">
                <a:effectLst>
                  <a:glow rad="139700">
                    <a:schemeClr val="accent1">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Son</a:t>
            </a:r>
            <a:endParaRPr lang="en-US" sz="4000" dirty="0">
              <a:effectLst>
                <a:glow rad="139700">
                  <a:schemeClr val="accent1">
                    <a:satMod val="175000"/>
                    <a:alpha val="40000"/>
                  </a:schemeClr>
                </a:glow>
              </a:effectLst>
              <a:latin typeface="Papyrus" panose="03070502060502030205" pitchFamily="66" charset="0"/>
            </a:endParaRPr>
          </a:p>
        </p:txBody>
      </p:sp>
      <p:pic>
        <p:nvPicPr>
          <p:cNvPr id="12" name="Picture 11" descr="A basket full of clothes&#10;&#10;Description automatically generated">
            <a:extLst>
              <a:ext uri="{FF2B5EF4-FFF2-40B4-BE49-F238E27FC236}">
                <a16:creationId xmlns:a16="http://schemas.microsoft.com/office/drawing/2014/main" id="{4D20F529-79B9-41B7-8A81-65CD7CD3B84A}"/>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8131128" y="3021733"/>
            <a:ext cx="4060874" cy="3740689"/>
          </a:xfrm>
          <a:prstGeom prst="rect">
            <a:avLst/>
          </a:prstGeom>
          <a:ln>
            <a:noFill/>
          </a:ln>
          <a:effectLst>
            <a:softEdge rad="112500"/>
          </a:effectLst>
        </p:spPr>
      </p:pic>
      <p:sp>
        <p:nvSpPr>
          <p:cNvPr id="13" name="Arrow: Left-Right 12">
            <a:extLst>
              <a:ext uri="{FF2B5EF4-FFF2-40B4-BE49-F238E27FC236}">
                <a16:creationId xmlns:a16="http://schemas.microsoft.com/office/drawing/2014/main" id="{97C85814-3491-496D-A135-4B14476B5B87}"/>
              </a:ext>
            </a:extLst>
          </p:cNvPr>
          <p:cNvSpPr/>
          <p:nvPr/>
        </p:nvSpPr>
        <p:spPr>
          <a:xfrm rot="16200000">
            <a:off x="10932766" y="2711574"/>
            <a:ext cx="1375835" cy="596879"/>
          </a:xfrm>
          <a:prstGeom prst="leftRightArrow">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114DD3F-FFF4-484E-A671-8CBB8ED02D7F}"/>
              </a:ext>
            </a:extLst>
          </p:cNvPr>
          <p:cNvSpPr/>
          <p:nvPr/>
        </p:nvSpPr>
        <p:spPr>
          <a:xfrm>
            <a:off x="4228127" y="191986"/>
            <a:ext cx="3735746" cy="707886"/>
          </a:xfrm>
          <a:prstGeom prst="rect">
            <a:avLst/>
          </a:prstGeom>
        </p:spPr>
        <p:txBody>
          <a:bodyPr wrap="square">
            <a:spAutoFit/>
          </a:bodyPr>
          <a:lstStyle/>
          <a:p>
            <a:pPr algn="ctr"/>
            <a:r>
              <a:rPr lang="en-US" sz="4000" b="1" dirty="0">
                <a:latin typeface="Ink Free" panose="03080402000500000000" pitchFamily="66" charset="0"/>
                <a:ea typeface="Calibri" panose="020F0502020204030204" pitchFamily="34" charset="0"/>
                <a:cs typeface="Times New Roman" panose="02020603050405020304" pitchFamily="18" charset="0"/>
              </a:rPr>
              <a:t>“With” or “to”?</a:t>
            </a:r>
            <a:endParaRPr lang="en-US" sz="4000" dirty="0"/>
          </a:p>
        </p:txBody>
      </p:sp>
      <p:cxnSp>
        <p:nvCxnSpPr>
          <p:cNvPr id="16" name="Straight Connector 15">
            <a:extLst>
              <a:ext uri="{FF2B5EF4-FFF2-40B4-BE49-F238E27FC236}">
                <a16:creationId xmlns:a16="http://schemas.microsoft.com/office/drawing/2014/main" id="{40DD5545-4D29-4000-AE12-5980933772F4}"/>
              </a:ext>
            </a:extLst>
          </p:cNvPr>
          <p:cNvCxnSpPr>
            <a:cxnSpLocks/>
          </p:cNvCxnSpPr>
          <p:nvPr/>
        </p:nvCxnSpPr>
        <p:spPr>
          <a:xfrm>
            <a:off x="4067555" y="404558"/>
            <a:ext cx="0" cy="6079662"/>
          </a:xfrm>
          <a:prstGeom prst="line">
            <a:avLst/>
          </a:prstGeom>
          <a:ln w="28575"/>
          <a:effectLst>
            <a:glow rad="139700">
              <a:schemeClr val="accent6">
                <a:satMod val="175000"/>
                <a:alpha val="40000"/>
              </a:schemeClr>
            </a:glow>
          </a:effectLst>
        </p:spPr>
        <p:style>
          <a:lnRef idx="3">
            <a:schemeClr val="accent6"/>
          </a:lnRef>
          <a:fillRef idx="0">
            <a:schemeClr val="accent6"/>
          </a:fillRef>
          <a:effectRef idx="2">
            <a:schemeClr val="accent6"/>
          </a:effectRef>
          <a:fontRef idx="minor">
            <a:schemeClr val="tx1"/>
          </a:fontRef>
        </p:style>
      </p:cxnSp>
      <p:cxnSp>
        <p:nvCxnSpPr>
          <p:cNvPr id="18" name="Straight Connector 17">
            <a:extLst>
              <a:ext uri="{FF2B5EF4-FFF2-40B4-BE49-F238E27FC236}">
                <a16:creationId xmlns:a16="http://schemas.microsoft.com/office/drawing/2014/main" id="{8A63065F-CDE2-4B83-88D2-6C12B3BDF672}"/>
              </a:ext>
            </a:extLst>
          </p:cNvPr>
          <p:cNvCxnSpPr>
            <a:cxnSpLocks/>
          </p:cNvCxnSpPr>
          <p:nvPr/>
        </p:nvCxnSpPr>
        <p:spPr>
          <a:xfrm>
            <a:off x="8102991" y="418280"/>
            <a:ext cx="0" cy="6079662"/>
          </a:xfrm>
          <a:prstGeom prst="line">
            <a:avLst/>
          </a:prstGeom>
          <a:ln w="28575"/>
          <a:effectLst>
            <a:glow rad="139700">
              <a:schemeClr val="accent6">
                <a:satMod val="175000"/>
                <a:alpha val="40000"/>
              </a:schemeClr>
            </a:glow>
          </a:effectLst>
        </p:spPr>
        <p:style>
          <a:lnRef idx="3">
            <a:schemeClr val="accent6"/>
          </a:lnRef>
          <a:fillRef idx="0">
            <a:schemeClr val="accent6"/>
          </a:fillRef>
          <a:effectRef idx="2">
            <a:schemeClr val="accent6"/>
          </a:effectRef>
          <a:fontRef idx="minor">
            <a:schemeClr val="tx1"/>
          </a:fontRef>
        </p:style>
      </p:cxnSp>
      <p:sp>
        <p:nvSpPr>
          <p:cNvPr id="19" name="Rectangle 18">
            <a:extLst>
              <a:ext uri="{FF2B5EF4-FFF2-40B4-BE49-F238E27FC236}">
                <a16:creationId xmlns:a16="http://schemas.microsoft.com/office/drawing/2014/main" id="{3B6EC456-E7FB-4453-9D35-FE3502F8DF9D}"/>
              </a:ext>
            </a:extLst>
          </p:cNvPr>
          <p:cNvSpPr/>
          <p:nvPr/>
        </p:nvSpPr>
        <p:spPr>
          <a:xfrm>
            <a:off x="4154174" y="899872"/>
            <a:ext cx="3854120" cy="2850973"/>
          </a:xfrm>
          <a:prstGeom prst="rect">
            <a:avLst/>
          </a:prstGeom>
        </p:spPr>
        <p:txBody>
          <a:bodyPr wrap="square">
            <a:spAutoFit/>
          </a:bodyPr>
          <a:lstStyle/>
          <a:p>
            <a:pPr marR="0" lvl="0" algn="ctr">
              <a:lnSpc>
                <a:spcPct val="107000"/>
              </a:lnSpc>
              <a:spcBef>
                <a:spcPts val="0"/>
              </a:spcBef>
              <a:spcAft>
                <a:spcPts val="0"/>
              </a:spcAft>
            </a:pPr>
            <a:r>
              <a:rPr lang="en-US" sz="2800" b="1" dirty="0">
                <a:solidFill>
                  <a:srgbClr val="FFFF00"/>
                </a:solidFill>
                <a:latin typeface="Tempus Sans ITC" panose="04020404030D07020202" pitchFamily="82" charset="0"/>
                <a:ea typeface="Calibri" panose="020F0502020204030204" pitchFamily="34" charset="0"/>
                <a:cs typeface="Times New Roman" panose="02020603050405020304" pitchFamily="18" charset="0"/>
              </a:rPr>
              <a:t>“With” </a:t>
            </a:r>
          </a:p>
          <a:p>
            <a:pPr marR="0" lvl="0" algn="ctr">
              <a:lnSpc>
                <a:spcPct val="107000"/>
              </a:lnSpc>
              <a:spcBef>
                <a:spcPts val="0"/>
              </a:spcBef>
              <a:spcAft>
                <a:spcPts val="0"/>
              </a:spcAft>
            </a:pPr>
            <a:r>
              <a:rPr lang="en-US" sz="2800" b="1" dirty="0">
                <a:latin typeface="Tempus Sans ITC" panose="04020404030D07020202" pitchFamily="82" charset="0"/>
                <a:ea typeface="Calibri" panose="020F0502020204030204" pitchFamily="34" charset="0"/>
                <a:cs typeface="Times New Roman" panose="02020603050405020304" pitchFamily="18" charset="0"/>
              </a:rPr>
              <a:t>our spirit is testifying along with the HS (perhaps to God and perhaps to others) that we are sons of God.</a:t>
            </a:r>
            <a:endParaRPr lang="en-US" sz="28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20" name="Rectangle 19">
            <a:extLst>
              <a:ext uri="{FF2B5EF4-FFF2-40B4-BE49-F238E27FC236}">
                <a16:creationId xmlns:a16="http://schemas.microsoft.com/office/drawing/2014/main" id="{64761F6E-2822-4067-B21C-6992E98C155A}"/>
              </a:ext>
            </a:extLst>
          </p:cNvPr>
          <p:cNvSpPr/>
          <p:nvPr/>
        </p:nvSpPr>
        <p:spPr>
          <a:xfrm>
            <a:off x="4162253" y="3964900"/>
            <a:ext cx="3801620" cy="2893100"/>
          </a:xfrm>
          <a:prstGeom prst="rect">
            <a:avLst/>
          </a:prstGeom>
        </p:spPr>
        <p:txBody>
          <a:bodyPr wrap="square">
            <a:spAutoFit/>
          </a:bodyPr>
          <a:lstStyle/>
          <a:p>
            <a:pPr algn="ctr"/>
            <a:r>
              <a:rPr lang="en-US" sz="2600" b="1" dirty="0">
                <a:solidFill>
                  <a:srgbClr val="FFFF00"/>
                </a:solidFill>
                <a:latin typeface="Papyrus" panose="03070502060502030205" pitchFamily="66" charset="0"/>
                <a:ea typeface="Calibri" panose="020F0502020204030204" pitchFamily="34" charset="0"/>
              </a:rPr>
              <a:t>“To” </a:t>
            </a:r>
          </a:p>
          <a:p>
            <a:pPr algn="ctr"/>
            <a:r>
              <a:rPr lang="en-US" sz="2600" b="1" dirty="0">
                <a:latin typeface="Papyrus" panose="03070502060502030205" pitchFamily="66" charset="0"/>
                <a:ea typeface="Calibri" panose="020F0502020204030204" pitchFamily="34" charset="0"/>
                <a:cs typeface="Times New Roman" panose="02020603050405020304" pitchFamily="18" charset="0"/>
              </a:rPr>
              <a:t>For the Holy Spirit makes God</a:t>
            </a:r>
            <a:r>
              <a:rPr lang="en-US" sz="2600" b="1" dirty="0">
                <a:latin typeface="Papyrus" panose="03070502060502030205" pitchFamily="66" charset="0"/>
                <a:ea typeface="Times New Roman" panose="02020603050405020304" pitchFamily="18" charset="0"/>
                <a:cs typeface="Times New Roman" panose="02020603050405020304" pitchFamily="18" charset="0"/>
              </a:rPr>
              <a:t>’s fatherhood real to us as he whispers into our innermost being, “You are God’s beloved child!</a:t>
            </a:r>
            <a:endParaRPr lang="en-US" sz="2600" b="1" dirty="0">
              <a:latin typeface="Papyrus" panose="03070502060502030205" pitchFamily="66" charset="0"/>
            </a:endParaRPr>
          </a:p>
        </p:txBody>
      </p:sp>
      <p:cxnSp>
        <p:nvCxnSpPr>
          <p:cNvPr id="21" name="Straight Connector 20">
            <a:extLst>
              <a:ext uri="{FF2B5EF4-FFF2-40B4-BE49-F238E27FC236}">
                <a16:creationId xmlns:a16="http://schemas.microsoft.com/office/drawing/2014/main" id="{31D94EC7-F80B-4A3F-AF5E-C9FC44078263}"/>
              </a:ext>
            </a:extLst>
          </p:cNvPr>
          <p:cNvCxnSpPr>
            <a:cxnSpLocks/>
          </p:cNvCxnSpPr>
          <p:nvPr/>
        </p:nvCxnSpPr>
        <p:spPr>
          <a:xfrm>
            <a:off x="5195667" y="870337"/>
            <a:ext cx="1800665" cy="0"/>
          </a:xfrm>
          <a:prstGeom prst="line">
            <a:avLst/>
          </a:prstGeom>
          <a:ln w="28575"/>
          <a:effectLst>
            <a:glow rad="139700">
              <a:schemeClr val="accent6">
                <a:satMod val="175000"/>
                <a:alpha val="40000"/>
              </a:schemeClr>
            </a:glow>
          </a:effectLst>
        </p:spPr>
        <p:style>
          <a:lnRef idx="3">
            <a:schemeClr val="accent6"/>
          </a:lnRef>
          <a:fillRef idx="0">
            <a:schemeClr val="accent6"/>
          </a:fillRef>
          <a:effectRef idx="2">
            <a:schemeClr val="accent6"/>
          </a:effectRef>
          <a:fontRef idx="minor">
            <a:schemeClr val="tx1"/>
          </a:fontRef>
        </p:style>
      </p:cxnSp>
      <p:cxnSp>
        <p:nvCxnSpPr>
          <p:cNvPr id="26" name="Straight Connector 25">
            <a:extLst>
              <a:ext uri="{FF2B5EF4-FFF2-40B4-BE49-F238E27FC236}">
                <a16:creationId xmlns:a16="http://schemas.microsoft.com/office/drawing/2014/main" id="{E1725D8E-7DB8-4F4C-96F1-B846418A0C90}"/>
              </a:ext>
            </a:extLst>
          </p:cNvPr>
          <p:cNvCxnSpPr>
            <a:cxnSpLocks/>
          </p:cNvCxnSpPr>
          <p:nvPr/>
        </p:nvCxnSpPr>
        <p:spPr>
          <a:xfrm>
            <a:off x="1015218" y="1167152"/>
            <a:ext cx="1800665" cy="0"/>
          </a:xfrm>
          <a:prstGeom prst="line">
            <a:avLst/>
          </a:prstGeom>
          <a:ln w="28575">
            <a:solidFill>
              <a:srgbClr val="FFFF00"/>
            </a:solidFill>
          </a:ln>
          <a:effectLst>
            <a:glow rad="139700">
              <a:schemeClr val="accent6">
                <a:satMod val="175000"/>
                <a:alpha val="40000"/>
              </a:schemeClr>
            </a:glow>
          </a:effectLst>
        </p:spPr>
        <p:style>
          <a:lnRef idx="3">
            <a:schemeClr val="accent6"/>
          </a:lnRef>
          <a:fillRef idx="0">
            <a:schemeClr val="accent6"/>
          </a:fillRef>
          <a:effectRef idx="2">
            <a:schemeClr val="accent6"/>
          </a:effectRef>
          <a:fontRef idx="minor">
            <a:schemeClr val="tx1"/>
          </a:fontRef>
        </p:style>
      </p:cxnSp>
      <p:sp>
        <p:nvSpPr>
          <p:cNvPr id="7" name="Rectangle 6">
            <a:extLst>
              <a:ext uri="{FF2B5EF4-FFF2-40B4-BE49-F238E27FC236}">
                <a16:creationId xmlns:a16="http://schemas.microsoft.com/office/drawing/2014/main" id="{EAA71641-8E55-43E3-8AF9-4D89FABF9208}"/>
              </a:ext>
            </a:extLst>
          </p:cNvPr>
          <p:cNvSpPr/>
          <p:nvPr/>
        </p:nvSpPr>
        <p:spPr>
          <a:xfrm rot="19503433">
            <a:off x="8654865" y="321994"/>
            <a:ext cx="1847437" cy="707886"/>
          </a:xfrm>
          <a:prstGeom prst="rect">
            <a:avLst/>
          </a:prstGeom>
        </p:spPr>
        <p:txBody>
          <a:bodyPr wrap="square">
            <a:spAutoFit/>
          </a:bodyPr>
          <a:lstStyle/>
          <a:p>
            <a:pPr algn="ctr"/>
            <a:r>
              <a:rPr lang="en-US" sz="4000" b="1" dirty="0">
                <a:effectLst>
                  <a:glow rad="139700">
                    <a:schemeClr val="accent1">
                      <a:satMod val="175000"/>
                      <a:alpha val="40000"/>
                    </a:schemeClr>
                  </a:glow>
                  <a:outerShdw blurRad="50800" dist="50800" dir="5400000" algn="ctr" rotWithShape="0">
                    <a:schemeClr val="bg1"/>
                  </a:outerShdw>
                </a:effectLst>
                <a:latin typeface="Papyrus" panose="03070502060502030205" pitchFamily="66" charset="0"/>
                <a:ea typeface="Calibri" panose="020F0502020204030204" pitchFamily="34" charset="0"/>
                <a:cs typeface="Times New Roman" panose="02020603050405020304" pitchFamily="18" charset="0"/>
              </a:rPr>
              <a:t>Father</a:t>
            </a:r>
            <a:endParaRPr lang="en-US" sz="4000" dirty="0">
              <a:effectLst>
                <a:glow rad="139700">
                  <a:schemeClr val="accent1">
                    <a:satMod val="175000"/>
                    <a:alpha val="40000"/>
                  </a:schemeClr>
                </a:glow>
                <a:outerShdw blurRad="50800" dist="50800" dir="5400000" algn="ctr" rotWithShape="0">
                  <a:schemeClr val="bg1"/>
                </a:outerShdw>
              </a:effectLst>
              <a:latin typeface="Papyrus" panose="03070502060502030205" pitchFamily="66" charset="0"/>
            </a:endParaRPr>
          </a:p>
        </p:txBody>
      </p:sp>
      <p:sp>
        <p:nvSpPr>
          <p:cNvPr id="4" name="Arrow: Left-Right 3">
            <a:extLst>
              <a:ext uri="{FF2B5EF4-FFF2-40B4-BE49-F238E27FC236}">
                <a16:creationId xmlns:a16="http://schemas.microsoft.com/office/drawing/2014/main" id="{573DA93A-B9FB-48AB-920D-E60FA5B2F58A}"/>
              </a:ext>
            </a:extLst>
          </p:cNvPr>
          <p:cNvSpPr/>
          <p:nvPr/>
        </p:nvSpPr>
        <p:spPr>
          <a:xfrm rot="16200000">
            <a:off x="7998988" y="2757604"/>
            <a:ext cx="1428749" cy="610369"/>
          </a:xfrm>
          <a:prstGeom prst="leftRightArrow">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37915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500"/>
                                        <p:tgtEl>
                                          <p:spTgt spid="21"/>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500"/>
                                        <p:tgtEl>
                                          <p:spTgt spid="19"/>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3" grpId="0" animBg="1"/>
      <p:bldP spid="14" grpId="0"/>
      <p:bldP spid="19" grpId="0"/>
      <p:bldP spid="20" grpId="0"/>
      <p:bldP spid="7" grpId="0"/>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0E19807-4965-49E6-AB89-1ED77663A534}"/>
              </a:ext>
            </a:extLst>
          </p:cNvPr>
          <p:cNvSpPr/>
          <p:nvPr/>
        </p:nvSpPr>
        <p:spPr>
          <a:xfrm>
            <a:off x="161869" y="373780"/>
            <a:ext cx="3748449" cy="769441"/>
          </a:xfrm>
          <a:prstGeom prst="rect">
            <a:avLst/>
          </a:prstGeom>
        </p:spPr>
        <p:txBody>
          <a:bodyPr wrap="square">
            <a:spAutoFit/>
          </a:bodyPr>
          <a:lstStyle/>
          <a:p>
            <a:pPr algn="ctr"/>
            <a:r>
              <a:rPr lang="en-US" sz="4400" b="1" dirty="0">
                <a:solidFill>
                  <a:srgbClr val="FFFF00"/>
                </a:solidFill>
                <a:latin typeface="Ink Free" panose="03080402000500000000" pitchFamily="66" charset="0"/>
                <a:ea typeface="Calibri" panose="020F0502020204030204" pitchFamily="34" charset="0"/>
                <a:cs typeface="Times New Roman" panose="02020603050405020304" pitchFamily="18" charset="0"/>
              </a:rPr>
              <a:t>Joint Heirs</a:t>
            </a:r>
            <a:endParaRPr lang="en-US" sz="4400" dirty="0">
              <a:solidFill>
                <a:srgbClr val="FFFF00"/>
              </a:solidFill>
            </a:endParaRPr>
          </a:p>
        </p:txBody>
      </p:sp>
      <p:sp>
        <p:nvSpPr>
          <p:cNvPr id="3" name="Rectangle 2">
            <a:extLst>
              <a:ext uri="{FF2B5EF4-FFF2-40B4-BE49-F238E27FC236}">
                <a16:creationId xmlns:a16="http://schemas.microsoft.com/office/drawing/2014/main" id="{1042210C-4417-49BA-AC80-C040A09EEE22}"/>
              </a:ext>
            </a:extLst>
          </p:cNvPr>
          <p:cNvSpPr/>
          <p:nvPr/>
        </p:nvSpPr>
        <p:spPr>
          <a:xfrm>
            <a:off x="130372" y="3021733"/>
            <a:ext cx="3748458" cy="3785652"/>
          </a:xfrm>
          <a:prstGeom prst="rect">
            <a:avLst/>
          </a:prstGeom>
        </p:spPr>
        <p:txBody>
          <a:bodyPr wrap="square">
            <a:spAutoFit/>
          </a:bodyPr>
          <a:lstStyle/>
          <a:p>
            <a:r>
              <a:rPr lang="en-US" sz="4000" b="1" dirty="0">
                <a:latin typeface="Tempus Sans ITC" panose="04020404030D07020202" pitchFamily="82" charset="0"/>
                <a:ea typeface="Calibri" panose="020F0502020204030204" pitchFamily="34" charset="0"/>
                <a:cs typeface="Times New Roman" panose="02020603050405020304" pitchFamily="18" charset="0"/>
              </a:rPr>
              <a:t> Now if we are children, then we are heirs – heirs of God and co-heirs with Christ </a:t>
            </a:r>
            <a:r>
              <a:rPr lang="en-US" sz="4000" b="1" dirty="0">
                <a:solidFill>
                  <a:srgbClr val="FFFF00"/>
                </a:solidFill>
                <a:latin typeface="Tempus Sans ITC" panose="04020404030D07020202" pitchFamily="82" charset="0"/>
                <a:ea typeface="Calibri" panose="020F0502020204030204" pitchFamily="34" charset="0"/>
                <a:cs typeface="Times New Roman" panose="02020603050405020304" pitchFamily="18" charset="0"/>
              </a:rPr>
              <a:t>8:17a</a:t>
            </a:r>
            <a:endParaRPr lang="en-US" sz="4000" dirty="0">
              <a:solidFill>
                <a:srgbClr val="FFFF00"/>
              </a:solidFill>
              <a:latin typeface="Tempus Sans ITC" panose="04020404030D07020202" pitchFamily="82" charset="0"/>
            </a:endParaRPr>
          </a:p>
        </p:txBody>
      </p:sp>
      <p:cxnSp>
        <p:nvCxnSpPr>
          <p:cNvPr id="4" name="Straight Connector 3">
            <a:extLst>
              <a:ext uri="{FF2B5EF4-FFF2-40B4-BE49-F238E27FC236}">
                <a16:creationId xmlns:a16="http://schemas.microsoft.com/office/drawing/2014/main" id="{EBC8CEF6-FC88-46D1-8E97-A915382A8155}"/>
              </a:ext>
            </a:extLst>
          </p:cNvPr>
          <p:cNvCxnSpPr>
            <a:cxnSpLocks/>
          </p:cNvCxnSpPr>
          <p:nvPr/>
        </p:nvCxnSpPr>
        <p:spPr>
          <a:xfrm>
            <a:off x="4067555" y="404558"/>
            <a:ext cx="0" cy="6079662"/>
          </a:xfrm>
          <a:prstGeom prst="line">
            <a:avLst/>
          </a:prstGeom>
          <a:ln w="28575"/>
          <a:effectLst>
            <a:glow rad="139700">
              <a:schemeClr val="accent6">
                <a:satMod val="175000"/>
                <a:alpha val="40000"/>
              </a:schemeClr>
            </a:glow>
          </a:effectLst>
        </p:spPr>
        <p:style>
          <a:lnRef idx="3">
            <a:schemeClr val="accent6"/>
          </a:lnRef>
          <a:fillRef idx="0">
            <a:schemeClr val="accent6"/>
          </a:fillRef>
          <a:effectRef idx="2">
            <a:schemeClr val="accent6"/>
          </a:effectRef>
          <a:fontRef idx="minor">
            <a:schemeClr val="tx1"/>
          </a:fontRef>
        </p:style>
      </p:cxnSp>
      <p:cxnSp>
        <p:nvCxnSpPr>
          <p:cNvPr id="5" name="Straight Connector 4">
            <a:extLst>
              <a:ext uri="{FF2B5EF4-FFF2-40B4-BE49-F238E27FC236}">
                <a16:creationId xmlns:a16="http://schemas.microsoft.com/office/drawing/2014/main" id="{44AF3FF1-570F-4DD3-8C25-91652A3C06BB}"/>
              </a:ext>
            </a:extLst>
          </p:cNvPr>
          <p:cNvCxnSpPr>
            <a:cxnSpLocks/>
          </p:cNvCxnSpPr>
          <p:nvPr/>
        </p:nvCxnSpPr>
        <p:spPr>
          <a:xfrm>
            <a:off x="1141827" y="1143221"/>
            <a:ext cx="1800665" cy="0"/>
          </a:xfrm>
          <a:prstGeom prst="line">
            <a:avLst/>
          </a:prstGeom>
          <a:ln w="28575">
            <a:solidFill>
              <a:srgbClr val="FFFF00"/>
            </a:solidFill>
          </a:ln>
          <a:effectLst>
            <a:glow rad="139700">
              <a:schemeClr val="accent6">
                <a:satMod val="175000"/>
                <a:alpha val="40000"/>
              </a:schemeClr>
            </a:glow>
          </a:effectLst>
        </p:spPr>
        <p:style>
          <a:lnRef idx="3">
            <a:schemeClr val="accent6"/>
          </a:lnRef>
          <a:fillRef idx="0">
            <a:schemeClr val="accent6"/>
          </a:fillRef>
          <a:effectRef idx="2">
            <a:schemeClr val="accent6"/>
          </a:effectRef>
          <a:fontRef idx="minor">
            <a:schemeClr val="tx1"/>
          </a:fontRef>
        </p:style>
      </p:cxnSp>
      <p:sp>
        <p:nvSpPr>
          <p:cNvPr id="6" name="Rectangle 5">
            <a:extLst>
              <a:ext uri="{FF2B5EF4-FFF2-40B4-BE49-F238E27FC236}">
                <a16:creationId xmlns:a16="http://schemas.microsoft.com/office/drawing/2014/main" id="{CE5ADE6C-2081-47C9-A1F5-9EEC757DA3C5}"/>
              </a:ext>
            </a:extLst>
          </p:cNvPr>
          <p:cNvSpPr/>
          <p:nvPr/>
        </p:nvSpPr>
        <p:spPr>
          <a:xfrm>
            <a:off x="4256281" y="489426"/>
            <a:ext cx="7773842" cy="707886"/>
          </a:xfrm>
          <a:prstGeom prst="rect">
            <a:avLst/>
          </a:prstGeom>
        </p:spPr>
        <p:txBody>
          <a:bodyPr wrap="square">
            <a:spAutoFit/>
          </a:bodyPr>
          <a:lstStyle/>
          <a:p>
            <a:pPr algn="ctr"/>
            <a:r>
              <a:rPr lang="en-US" sz="4000" b="1" dirty="0">
                <a:latin typeface="Tempus Sans ITC" panose="04020404030D07020202" pitchFamily="82" charset="0"/>
                <a:ea typeface="Calibri" panose="020F0502020204030204" pitchFamily="34" charset="0"/>
              </a:rPr>
              <a:t>Not “iffy” but certainty</a:t>
            </a:r>
            <a:endParaRPr lang="en-US" sz="4000" b="1" dirty="0">
              <a:latin typeface="Tempus Sans ITC" panose="04020404030D07020202" pitchFamily="82" charset="0"/>
            </a:endParaRPr>
          </a:p>
        </p:txBody>
      </p:sp>
      <p:sp>
        <p:nvSpPr>
          <p:cNvPr id="7" name="Rectangle 6">
            <a:extLst>
              <a:ext uri="{FF2B5EF4-FFF2-40B4-BE49-F238E27FC236}">
                <a16:creationId xmlns:a16="http://schemas.microsoft.com/office/drawing/2014/main" id="{67B90075-0C46-4CC9-AB84-80337E934C3E}"/>
              </a:ext>
            </a:extLst>
          </p:cNvPr>
          <p:cNvSpPr/>
          <p:nvPr/>
        </p:nvSpPr>
        <p:spPr>
          <a:xfrm>
            <a:off x="4256281" y="1511632"/>
            <a:ext cx="7805347" cy="1398844"/>
          </a:xfrm>
          <a:prstGeom prst="rect">
            <a:avLst/>
          </a:prstGeom>
          <a:ln w="28575">
            <a:solidFill>
              <a:srgbClr val="FFFF00"/>
            </a:solidFill>
          </a:ln>
        </p:spPr>
        <p:txBody>
          <a:bodyPr wrap="square">
            <a:spAutoFit/>
          </a:bodyPr>
          <a:lstStyle/>
          <a:p>
            <a:pPr marR="0" lvl="0" algn="ctr">
              <a:lnSpc>
                <a:spcPct val="107000"/>
              </a:lnSpc>
              <a:spcBef>
                <a:spcPts val="0"/>
              </a:spcBef>
              <a:spcAft>
                <a:spcPts val="0"/>
              </a:spcAft>
            </a:pPr>
            <a:r>
              <a:rPr lang="en-US" sz="4000" b="1" dirty="0">
                <a:latin typeface="Ink Free" panose="03080402000500000000" pitchFamily="66" charset="0"/>
                <a:ea typeface="Calibri" panose="020F0502020204030204" pitchFamily="34" charset="0"/>
                <a:cs typeface="Times New Roman" panose="02020603050405020304" pitchFamily="18" charset="0"/>
              </a:rPr>
              <a:t>Whatever Christ inherited </a:t>
            </a:r>
          </a:p>
          <a:p>
            <a:pPr marR="0" lvl="0" algn="ctr">
              <a:lnSpc>
                <a:spcPct val="107000"/>
              </a:lnSpc>
              <a:spcBef>
                <a:spcPts val="0"/>
              </a:spcBef>
              <a:spcAft>
                <a:spcPts val="0"/>
              </a:spcAft>
            </a:pPr>
            <a:r>
              <a:rPr lang="en-US" sz="4000" b="1" dirty="0">
                <a:latin typeface="Ink Free" panose="03080402000500000000" pitchFamily="66" charset="0"/>
                <a:ea typeface="Calibri" panose="020F0502020204030204" pitchFamily="34" charset="0"/>
                <a:cs typeface="Times New Roman" panose="02020603050405020304" pitchFamily="18" charset="0"/>
              </a:rPr>
              <a:t>we inherit ~ Heb. 1:2,4</a:t>
            </a:r>
            <a:endParaRPr lang="en-US" sz="4000" b="1" dirty="0">
              <a:effectLst/>
              <a:latin typeface="Ink Free" panose="03080402000500000000" pitchFamily="66"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A1623B58-C4E2-4C97-B713-93FB72A75706}"/>
              </a:ext>
            </a:extLst>
          </p:cNvPr>
          <p:cNvSpPr/>
          <p:nvPr/>
        </p:nvSpPr>
        <p:spPr>
          <a:xfrm>
            <a:off x="4256281" y="3167991"/>
            <a:ext cx="7805347" cy="3639394"/>
          </a:xfrm>
          <a:prstGeom prst="rect">
            <a:avLst/>
          </a:prstGeom>
        </p:spPr>
        <p:txBody>
          <a:bodyPr wrap="square">
            <a:spAutoFit/>
          </a:bodyPr>
          <a:lstStyle/>
          <a:p>
            <a:pPr marR="0" lvl="0" algn="ctr">
              <a:lnSpc>
                <a:spcPct val="107000"/>
              </a:lnSpc>
              <a:spcBef>
                <a:spcPts val="0"/>
              </a:spcBef>
              <a:spcAft>
                <a:spcPts val="0"/>
              </a:spcAft>
            </a:pPr>
            <a:r>
              <a:rPr lang="en-US" sz="3600" b="1" dirty="0">
                <a:latin typeface="Ink Free" panose="03080402000500000000" pitchFamily="66" charset="0"/>
                <a:ea typeface="Calibri" panose="020F0502020204030204" pitchFamily="34" charset="0"/>
                <a:cs typeface="Times New Roman" panose="02020603050405020304" pitchFamily="18" charset="0"/>
              </a:rPr>
              <a:t>Dear friends, now we are children of God, and what we will be has not yet been made known. But we know that when he appears, we shall be like him, for we shall see him as he is.</a:t>
            </a:r>
          </a:p>
          <a:p>
            <a:pPr marR="0" lvl="0" algn="ctr">
              <a:lnSpc>
                <a:spcPct val="107000"/>
              </a:lnSpc>
              <a:spcBef>
                <a:spcPts val="0"/>
              </a:spcBef>
              <a:spcAft>
                <a:spcPts val="0"/>
              </a:spcAft>
            </a:pPr>
            <a:r>
              <a:rPr lang="en-US" sz="3600" b="1" dirty="0">
                <a:latin typeface="Ink Free" panose="03080402000500000000" pitchFamily="66" charset="0"/>
                <a:ea typeface="Calibri" panose="020F0502020204030204" pitchFamily="34" charset="0"/>
                <a:cs typeface="Times New Roman" panose="02020603050405020304" pitchFamily="18" charset="0"/>
              </a:rPr>
              <a:t> ~ 1 John 3:2</a:t>
            </a:r>
            <a:endParaRPr lang="en-US" sz="3600" b="1" dirty="0">
              <a:effectLst/>
              <a:latin typeface="Ink Free" panose="03080402000500000000"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9192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81D0736-D4FB-4EFA-A6BA-C48CF7ABF810}"/>
              </a:ext>
            </a:extLst>
          </p:cNvPr>
          <p:cNvSpPr/>
          <p:nvPr/>
        </p:nvSpPr>
        <p:spPr>
          <a:xfrm>
            <a:off x="77461" y="373780"/>
            <a:ext cx="3905682" cy="769441"/>
          </a:xfrm>
          <a:prstGeom prst="rect">
            <a:avLst/>
          </a:prstGeom>
        </p:spPr>
        <p:txBody>
          <a:bodyPr wrap="square">
            <a:spAutoFit/>
          </a:bodyPr>
          <a:lstStyle/>
          <a:p>
            <a:pPr algn="ctr"/>
            <a:r>
              <a:rPr lang="en-US" sz="4400" b="1" dirty="0">
                <a:solidFill>
                  <a:srgbClr val="FFFF00"/>
                </a:solidFill>
                <a:latin typeface="Ink Free" panose="03080402000500000000" pitchFamily="66" charset="0"/>
                <a:ea typeface="Calibri" panose="020F0502020204030204" pitchFamily="34" charset="0"/>
                <a:cs typeface="Times New Roman" panose="02020603050405020304" pitchFamily="18" charset="0"/>
              </a:rPr>
              <a:t>Joint Sufferers</a:t>
            </a:r>
            <a:endParaRPr lang="en-US" sz="4400" dirty="0">
              <a:solidFill>
                <a:srgbClr val="FFFF00"/>
              </a:solidFill>
            </a:endParaRPr>
          </a:p>
        </p:txBody>
      </p:sp>
      <p:sp>
        <p:nvSpPr>
          <p:cNvPr id="3" name="Rectangle 2">
            <a:extLst>
              <a:ext uri="{FF2B5EF4-FFF2-40B4-BE49-F238E27FC236}">
                <a16:creationId xmlns:a16="http://schemas.microsoft.com/office/drawing/2014/main" id="{1E4A25F4-C4A5-4C84-8DB9-E90514DDCC79}"/>
              </a:ext>
            </a:extLst>
          </p:cNvPr>
          <p:cNvSpPr/>
          <p:nvPr/>
        </p:nvSpPr>
        <p:spPr>
          <a:xfrm>
            <a:off x="77461" y="4372231"/>
            <a:ext cx="3748458" cy="2554545"/>
          </a:xfrm>
          <a:prstGeom prst="rect">
            <a:avLst/>
          </a:prstGeom>
        </p:spPr>
        <p:txBody>
          <a:bodyPr wrap="square">
            <a:spAutoFit/>
          </a:bodyPr>
          <a:lstStyle/>
          <a:p>
            <a:r>
              <a:rPr lang="en-US" sz="4000" b="1" dirty="0">
                <a:latin typeface="Tempus Sans ITC" panose="04020404030D07020202" pitchFamily="82" charset="0"/>
                <a:ea typeface="Calibri" panose="020F0502020204030204" pitchFamily="34" charset="0"/>
                <a:cs typeface="Times New Roman" panose="02020603050405020304" pitchFamily="18" charset="0"/>
              </a:rPr>
              <a:t> …if indeed we share in his sufferings…  </a:t>
            </a:r>
            <a:r>
              <a:rPr lang="en-US" sz="4000" b="1" dirty="0">
                <a:solidFill>
                  <a:srgbClr val="FFFF00"/>
                </a:solidFill>
                <a:latin typeface="Tempus Sans ITC" panose="04020404030D07020202" pitchFamily="82" charset="0"/>
                <a:ea typeface="Calibri" panose="020F0502020204030204" pitchFamily="34" charset="0"/>
                <a:cs typeface="Times New Roman" panose="02020603050405020304" pitchFamily="18" charset="0"/>
              </a:rPr>
              <a:t>8:17b</a:t>
            </a:r>
            <a:endParaRPr lang="en-US" sz="4000" dirty="0">
              <a:solidFill>
                <a:srgbClr val="FFFF00"/>
              </a:solidFill>
              <a:latin typeface="Tempus Sans ITC" panose="04020404030D07020202" pitchFamily="82" charset="0"/>
            </a:endParaRPr>
          </a:p>
        </p:txBody>
      </p:sp>
      <p:cxnSp>
        <p:nvCxnSpPr>
          <p:cNvPr id="4" name="Straight Connector 3">
            <a:extLst>
              <a:ext uri="{FF2B5EF4-FFF2-40B4-BE49-F238E27FC236}">
                <a16:creationId xmlns:a16="http://schemas.microsoft.com/office/drawing/2014/main" id="{074C82D3-7706-4673-BEEE-E3F7E879A68C}"/>
              </a:ext>
            </a:extLst>
          </p:cNvPr>
          <p:cNvCxnSpPr>
            <a:cxnSpLocks/>
          </p:cNvCxnSpPr>
          <p:nvPr/>
        </p:nvCxnSpPr>
        <p:spPr>
          <a:xfrm>
            <a:off x="4067555" y="404558"/>
            <a:ext cx="0" cy="6079662"/>
          </a:xfrm>
          <a:prstGeom prst="line">
            <a:avLst/>
          </a:prstGeom>
          <a:ln w="28575"/>
          <a:effectLst>
            <a:glow rad="139700">
              <a:schemeClr val="accent6">
                <a:satMod val="175000"/>
                <a:alpha val="40000"/>
              </a:schemeClr>
            </a:glow>
          </a:effectLst>
        </p:spPr>
        <p:style>
          <a:lnRef idx="3">
            <a:schemeClr val="accent6"/>
          </a:lnRef>
          <a:fillRef idx="0">
            <a:schemeClr val="accent6"/>
          </a:fillRef>
          <a:effectRef idx="2">
            <a:schemeClr val="accent6"/>
          </a:effectRef>
          <a:fontRef idx="minor">
            <a:schemeClr val="tx1"/>
          </a:fontRef>
        </p:style>
      </p:cxnSp>
      <p:cxnSp>
        <p:nvCxnSpPr>
          <p:cNvPr id="5" name="Straight Connector 4">
            <a:extLst>
              <a:ext uri="{FF2B5EF4-FFF2-40B4-BE49-F238E27FC236}">
                <a16:creationId xmlns:a16="http://schemas.microsoft.com/office/drawing/2014/main" id="{73D57850-0052-4F38-A765-EB2F5FCF7B18}"/>
              </a:ext>
            </a:extLst>
          </p:cNvPr>
          <p:cNvCxnSpPr>
            <a:cxnSpLocks/>
          </p:cNvCxnSpPr>
          <p:nvPr/>
        </p:nvCxnSpPr>
        <p:spPr>
          <a:xfrm>
            <a:off x="1141827" y="1143221"/>
            <a:ext cx="1800665" cy="0"/>
          </a:xfrm>
          <a:prstGeom prst="line">
            <a:avLst/>
          </a:prstGeom>
          <a:ln w="28575">
            <a:solidFill>
              <a:srgbClr val="FFFF00"/>
            </a:solidFill>
          </a:ln>
          <a:effectLst>
            <a:glow rad="139700">
              <a:schemeClr val="accent6">
                <a:satMod val="175000"/>
                <a:alpha val="40000"/>
              </a:schemeClr>
            </a:glow>
          </a:effectLst>
        </p:spPr>
        <p:style>
          <a:lnRef idx="3">
            <a:schemeClr val="accent6"/>
          </a:lnRef>
          <a:fillRef idx="0">
            <a:schemeClr val="accent6"/>
          </a:fillRef>
          <a:effectRef idx="2">
            <a:schemeClr val="accent6"/>
          </a:effectRef>
          <a:fontRef idx="minor">
            <a:schemeClr val="tx1"/>
          </a:fontRef>
        </p:style>
      </p:cxnSp>
      <p:sp>
        <p:nvSpPr>
          <p:cNvPr id="6" name="Rectangle 5">
            <a:extLst>
              <a:ext uri="{FF2B5EF4-FFF2-40B4-BE49-F238E27FC236}">
                <a16:creationId xmlns:a16="http://schemas.microsoft.com/office/drawing/2014/main" id="{03FBD272-626D-4AA1-A1A5-88A68FE18EDC}"/>
              </a:ext>
            </a:extLst>
          </p:cNvPr>
          <p:cNvSpPr/>
          <p:nvPr/>
        </p:nvSpPr>
        <p:spPr>
          <a:xfrm>
            <a:off x="4256281" y="390950"/>
            <a:ext cx="7773842" cy="707886"/>
          </a:xfrm>
          <a:prstGeom prst="rect">
            <a:avLst/>
          </a:prstGeom>
        </p:spPr>
        <p:txBody>
          <a:bodyPr wrap="square">
            <a:spAutoFit/>
          </a:bodyPr>
          <a:lstStyle/>
          <a:p>
            <a:pPr algn="ctr"/>
            <a:r>
              <a:rPr lang="en-US" sz="4000" b="1" dirty="0">
                <a:latin typeface="Tempus Sans ITC" panose="04020404030D07020202" pitchFamily="82" charset="0"/>
                <a:ea typeface="Calibri" panose="020F0502020204030204" pitchFamily="34" charset="0"/>
              </a:rPr>
              <a:t>Not “iffy” but certainty</a:t>
            </a:r>
            <a:endParaRPr lang="en-US" sz="4000" b="1" dirty="0">
              <a:latin typeface="Tempus Sans ITC" panose="04020404030D07020202" pitchFamily="82" charset="0"/>
            </a:endParaRPr>
          </a:p>
        </p:txBody>
      </p:sp>
      <p:sp>
        <p:nvSpPr>
          <p:cNvPr id="7" name="Rectangle 6">
            <a:extLst>
              <a:ext uri="{FF2B5EF4-FFF2-40B4-BE49-F238E27FC236}">
                <a16:creationId xmlns:a16="http://schemas.microsoft.com/office/drawing/2014/main" id="{71A57630-BAEE-47E4-BE15-5514F8A5F523}"/>
              </a:ext>
            </a:extLst>
          </p:cNvPr>
          <p:cNvSpPr/>
          <p:nvPr/>
        </p:nvSpPr>
        <p:spPr>
          <a:xfrm>
            <a:off x="4256281" y="1342816"/>
            <a:ext cx="7805347" cy="740203"/>
          </a:xfrm>
          <a:prstGeom prst="rect">
            <a:avLst/>
          </a:prstGeom>
          <a:ln w="28575">
            <a:solidFill>
              <a:srgbClr val="FFFF00"/>
            </a:solidFill>
          </a:ln>
        </p:spPr>
        <p:txBody>
          <a:bodyPr wrap="square">
            <a:spAutoFit/>
          </a:bodyPr>
          <a:lstStyle/>
          <a:p>
            <a:pPr marR="0" lvl="0" algn="ctr">
              <a:lnSpc>
                <a:spcPct val="107000"/>
              </a:lnSpc>
              <a:spcBef>
                <a:spcPts val="0"/>
              </a:spcBef>
              <a:spcAft>
                <a:spcPts val="0"/>
              </a:spcAft>
            </a:pPr>
            <a:r>
              <a:rPr lang="en-US" sz="4000" b="1" dirty="0">
                <a:latin typeface="Ink Free" panose="03080402000500000000" pitchFamily="66" charset="0"/>
                <a:ea typeface="Calibri" panose="020F0502020204030204" pitchFamily="34" charset="0"/>
                <a:cs typeface="Times New Roman" panose="02020603050405020304" pitchFamily="18" charset="0"/>
              </a:rPr>
              <a:t>You cannot live without suffering</a:t>
            </a:r>
            <a:endParaRPr lang="en-US" sz="4000" b="1" dirty="0">
              <a:effectLst/>
              <a:latin typeface="Ink Free" panose="03080402000500000000" pitchFamily="66"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EF6BA287-1F7D-4710-A4CA-CAC1F583A308}"/>
              </a:ext>
            </a:extLst>
          </p:cNvPr>
          <p:cNvSpPr/>
          <p:nvPr/>
        </p:nvSpPr>
        <p:spPr>
          <a:xfrm>
            <a:off x="4221772" y="2326999"/>
            <a:ext cx="7805347" cy="4299254"/>
          </a:xfrm>
          <a:prstGeom prst="rect">
            <a:avLst/>
          </a:prstGeom>
        </p:spPr>
        <p:txBody>
          <a:bodyPr wrap="square">
            <a:spAutoFit/>
          </a:bodyPr>
          <a:lstStyle/>
          <a:p>
            <a:pPr marR="0" lvl="0" algn="ctr">
              <a:lnSpc>
                <a:spcPct val="107000"/>
              </a:lnSpc>
              <a:spcBef>
                <a:spcPts val="0"/>
              </a:spcBef>
              <a:spcAft>
                <a:spcPts val="0"/>
              </a:spcAft>
            </a:pPr>
            <a:r>
              <a:rPr lang="en-US" sz="3200" b="1" dirty="0">
                <a:latin typeface="Ink Free" panose="03080402000500000000" pitchFamily="66" charset="0"/>
                <a:ea typeface="Calibri" panose="020F0502020204030204" pitchFamily="34" charset="0"/>
                <a:cs typeface="Times New Roman" panose="02020603050405020304" pitchFamily="18" charset="0"/>
              </a:rPr>
              <a:t>For it is commendable if a man bears up under the pain of unjust sufferings because he is conscious of God…but if you suffer for doing good and you endure it, this is commendable before God...to this you were called, because Christ suffered for you, </a:t>
            </a:r>
            <a:r>
              <a:rPr lang="en-US" sz="3200" b="1" i="1" dirty="0">
                <a:solidFill>
                  <a:srgbClr val="FFFF00"/>
                </a:solidFill>
                <a:latin typeface="Ink Free" panose="03080402000500000000" pitchFamily="66" charset="0"/>
                <a:ea typeface="Calibri" panose="020F0502020204030204" pitchFamily="34" charset="0"/>
                <a:cs typeface="Times New Roman" panose="02020603050405020304" pitchFamily="18" charset="0"/>
              </a:rPr>
              <a:t>leaving you an example, that you should follow in his steps </a:t>
            </a:r>
            <a:r>
              <a:rPr lang="en-US" sz="3200" b="1" dirty="0">
                <a:latin typeface="Ink Free" panose="03080402000500000000" pitchFamily="66" charset="0"/>
                <a:ea typeface="Calibri" panose="020F0502020204030204" pitchFamily="34" charset="0"/>
                <a:cs typeface="Times New Roman" panose="02020603050405020304" pitchFamily="18" charset="0"/>
              </a:rPr>
              <a:t>~ 1 Pet. 2:19-23</a:t>
            </a:r>
            <a:endParaRPr lang="en-US" sz="3200" b="1" dirty="0">
              <a:effectLst/>
              <a:latin typeface="Ink Free" panose="03080402000500000000"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00155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C5E31C5-C870-49C2-B690-DF3C3A8806FA}"/>
              </a:ext>
            </a:extLst>
          </p:cNvPr>
          <p:cNvSpPr/>
          <p:nvPr/>
        </p:nvSpPr>
        <p:spPr>
          <a:xfrm>
            <a:off x="1397391" y="1951887"/>
            <a:ext cx="9397217" cy="2254015"/>
          </a:xfrm>
          <a:prstGeom prst="rect">
            <a:avLst/>
          </a:prstGeom>
          <a:ln w="38100">
            <a:solidFill>
              <a:srgbClr val="92D050"/>
            </a:solidFill>
          </a:ln>
          <a:effectLst/>
          <a:scene3d>
            <a:camera prst="orthographicFront"/>
            <a:lightRig rig="threePt" dir="t"/>
          </a:scene3d>
          <a:sp3d>
            <a:bevelT w="101600" prst="riblet"/>
          </a:sp3d>
        </p:spPr>
        <p:txBody>
          <a:bodyPr wrap="square">
            <a:spAutoFit/>
          </a:bodyPr>
          <a:lstStyle/>
          <a:p>
            <a:pPr marR="0" lvl="0" algn="ctr">
              <a:lnSpc>
                <a:spcPct val="107000"/>
              </a:lnSpc>
              <a:spcBef>
                <a:spcPts val="0"/>
              </a:spcBef>
              <a:spcAft>
                <a:spcPts val="0"/>
              </a:spcAft>
            </a:pPr>
            <a:r>
              <a:rPr lang="en-US" sz="4400" b="1" dirty="0">
                <a:latin typeface="Ink Free" panose="03080402000500000000" pitchFamily="66" charset="0"/>
                <a:ea typeface="Calibri" panose="020F0502020204030204" pitchFamily="34" charset="0"/>
                <a:cs typeface="Times New Roman" panose="02020603050405020304" pitchFamily="18" charset="0"/>
              </a:rPr>
              <a:t>What is my spirit saying?</a:t>
            </a:r>
          </a:p>
          <a:p>
            <a:pPr marR="0" lvl="0" algn="ctr">
              <a:lnSpc>
                <a:spcPct val="107000"/>
              </a:lnSpc>
              <a:spcBef>
                <a:spcPts val="0"/>
              </a:spcBef>
              <a:spcAft>
                <a:spcPts val="0"/>
              </a:spcAft>
            </a:pPr>
            <a:r>
              <a:rPr lang="en-US" sz="4400" b="1" dirty="0">
                <a:effectLst/>
                <a:latin typeface="Ink Free" panose="03080402000500000000" pitchFamily="66" charset="0"/>
                <a:ea typeface="Calibri" panose="020F0502020204030204" pitchFamily="34" charset="0"/>
                <a:cs typeface="Times New Roman" panose="02020603050405020304" pitchFamily="18" charset="0"/>
              </a:rPr>
              <a:t>What does the Holy Spirit say?</a:t>
            </a:r>
          </a:p>
          <a:p>
            <a:pPr marR="0" lvl="0" algn="ctr">
              <a:lnSpc>
                <a:spcPct val="107000"/>
              </a:lnSpc>
              <a:spcBef>
                <a:spcPts val="0"/>
              </a:spcBef>
              <a:spcAft>
                <a:spcPts val="0"/>
              </a:spcAft>
            </a:pPr>
            <a:r>
              <a:rPr lang="en-US" sz="4400" b="1" dirty="0">
                <a:latin typeface="Ink Free" panose="03080402000500000000" pitchFamily="66" charset="0"/>
                <a:ea typeface="Calibri" panose="020F0502020204030204" pitchFamily="34" charset="0"/>
                <a:cs typeface="Times New Roman" panose="02020603050405020304" pitchFamily="18" charset="0"/>
              </a:rPr>
              <a:t>Are we joined in agreement?</a:t>
            </a:r>
            <a:endParaRPr lang="en-US" sz="4400" b="1" dirty="0">
              <a:effectLst/>
              <a:latin typeface="Ink Free" panose="03080402000500000000"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238556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750" fill="hold"/>
                                        <p:tgtEl>
                                          <p:spTgt spid="2"/>
                                        </p:tgtEl>
                                        <p:attrNameLst>
                                          <p:attrName>ppt_w</p:attrName>
                                        </p:attrNameLst>
                                      </p:cBhvr>
                                      <p:tavLst>
                                        <p:tav tm="0">
                                          <p:val>
                                            <p:fltVal val="0"/>
                                          </p:val>
                                        </p:tav>
                                        <p:tav tm="100000">
                                          <p:val>
                                            <p:strVal val="#ppt_w"/>
                                          </p:val>
                                        </p:tav>
                                      </p:tavLst>
                                    </p:anim>
                                    <p:anim calcmode="lin" valueType="num">
                                      <p:cBhvr>
                                        <p:cTn id="8" dur="1750" fill="hold"/>
                                        <p:tgtEl>
                                          <p:spTgt spid="2"/>
                                        </p:tgtEl>
                                        <p:attrNameLst>
                                          <p:attrName>ppt_h</p:attrName>
                                        </p:attrNameLst>
                                      </p:cBhvr>
                                      <p:tavLst>
                                        <p:tav tm="0">
                                          <p:val>
                                            <p:fltVal val="0"/>
                                          </p:val>
                                        </p:tav>
                                        <p:tav tm="100000">
                                          <p:val>
                                            <p:strVal val="#ppt_h"/>
                                          </p:val>
                                        </p:tav>
                                      </p:tavLst>
                                    </p:anim>
                                    <p:animEffect transition="in" filter="fade">
                                      <p:cBhvr>
                                        <p:cTn id="9" dur="1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785F110-44FA-4A71-B92A-54213C098F0A}"/>
              </a:ext>
            </a:extLst>
          </p:cNvPr>
          <p:cNvSpPr txBox="1"/>
          <p:nvPr/>
        </p:nvSpPr>
        <p:spPr>
          <a:xfrm>
            <a:off x="0" y="580750"/>
            <a:ext cx="12192000" cy="5632311"/>
          </a:xfrm>
          <a:prstGeom prst="rect">
            <a:avLst/>
          </a:prstGeom>
          <a:noFill/>
        </p:spPr>
        <p:txBody>
          <a:bodyPr wrap="square" rtlCol="0">
            <a:spAutoFit/>
          </a:bodyPr>
          <a:lstStyle/>
          <a:p>
            <a:pPr algn="ctr"/>
            <a:r>
              <a:rPr lang="en-US" sz="3600" b="1" dirty="0">
                <a:latin typeface="Tempus Sans ITC" panose="04020404030D07020202" pitchFamily="82" charset="0"/>
              </a:rPr>
              <a:t>When my heart was grieved and my spirit embittered, </a:t>
            </a:r>
          </a:p>
          <a:p>
            <a:pPr algn="ctr"/>
            <a:r>
              <a:rPr lang="en-US" sz="3600" b="1" dirty="0">
                <a:latin typeface="Tempus Sans ITC" panose="04020404030D07020202" pitchFamily="82" charset="0"/>
              </a:rPr>
              <a:t>I was senseless and ignorant; I was a brute beast before you.</a:t>
            </a:r>
          </a:p>
          <a:p>
            <a:pPr algn="ctr"/>
            <a:r>
              <a:rPr lang="en-US" sz="3600" b="1" dirty="0">
                <a:latin typeface="Tempus Sans ITC" panose="04020404030D07020202" pitchFamily="82" charset="0"/>
              </a:rPr>
              <a:t>Yet I am always with you; you hold me by my right hand. </a:t>
            </a:r>
          </a:p>
          <a:p>
            <a:pPr algn="ctr"/>
            <a:r>
              <a:rPr lang="en-US" sz="3600" b="1" dirty="0">
                <a:latin typeface="Tempus Sans ITC" panose="04020404030D07020202" pitchFamily="82" charset="0"/>
              </a:rPr>
              <a:t>You guide me with your counsel, </a:t>
            </a:r>
          </a:p>
          <a:p>
            <a:pPr algn="ctr"/>
            <a:r>
              <a:rPr lang="en-US" sz="3600" b="1" dirty="0">
                <a:latin typeface="Tempus Sans ITC" panose="04020404030D07020202" pitchFamily="82" charset="0"/>
              </a:rPr>
              <a:t>and afterwards you will take me into glory. </a:t>
            </a:r>
          </a:p>
          <a:p>
            <a:pPr algn="ctr"/>
            <a:r>
              <a:rPr lang="en-US" sz="3600" b="1" dirty="0">
                <a:latin typeface="Tempus Sans ITC" panose="04020404030D07020202" pitchFamily="82" charset="0"/>
              </a:rPr>
              <a:t>Whom have I in heaven but you? </a:t>
            </a:r>
          </a:p>
          <a:p>
            <a:pPr algn="ctr"/>
            <a:r>
              <a:rPr lang="en-US" sz="3600" b="1" dirty="0">
                <a:latin typeface="Tempus Sans ITC" panose="04020404030D07020202" pitchFamily="82" charset="0"/>
              </a:rPr>
              <a:t>And earth has nothing I desire besides you. </a:t>
            </a:r>
          </a:p>
          <a:p>
            <a:pPr algn="ctr"/>
            <a:r>
              <a:rPr lang="en-US" sz="3600" b="1" dirty="0">
                <a:latin typeface="Tempus Sans ITC" panose="04020404030D07020202" pitchFamily="82" charset="0"/>
              </a:rPr>
              <a:t>My flesh and my heart may fail, </a:t>
            </a:r>
          </a:p>
          <a:p>
            <a:pPr algn="ctr"/>
            <a:r>
              <a:rPr lang="en-US" sz="3600" b="1" dirty="0">
                <a:latin typeface="Tempus Sans ITC" panose="04020404030D07020202" pitchFamily="82" charset="0"/>
              </a:rPr>
              <a:t>but God is the strength of my heart and my portion forever</a:t>
            </a:r>
          </a:p>
          <a:p>
            <a:pPr algn="ctr"/>
            <a:r>
              <a:rPr lang="en-US" sz="3600" b="1" dirty="0">
                <a:solidFill>
                  <a:srgbClr val="FFFF00"/>
                </a:solidFill>
                <a:latin typeface="Tempus Sans ITC" panose="04020404030D07020202" pitchFamily="82" charset="0"/>
              </a:rPr>
              <a:t>Psalms 73:21-26</a:t>
            </a:r>
          </a:p>
        </p:txBody>
      </p:sp>
    </p:spTree>
    <p:extLst>
      <p:ext uri="{BB962C8B-B14F-4D97-AF65-F5344CB8AC3E}">
        <p14:creationId xmlns:p14="http://schemas.microsoft.com/office/powerpoint/2010/main" val="437374973"/>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90B17D-B0E5-4EF5-B0CD-8365DCFD60DF}"/>
              </a:ext>
            </a:extLst>
          </p:cNvPr>
          <p:cNvSpPr/>
          <p:nvPr/>
        </p:nvSpPr>
        <p:spPr>
          <a:xfrm>
            <a:off x="1" y="1741615"/>
            <a:ext cx="12191999" cy="2716128"/>
          </a:xfrm>
          <a:prstGeom prst="rect">
            <a:avLst/>
          </a:prstGeom>
        </p:spPr>
        <p:txBody>
          <a:bodyPr wrap="square">
            <a:spAutoFit/>
          </a:bodyPr>
          <a:lstStyle/>
          <a:p>
            <a:pPr algn="ctr">
              <a:lnSpc>
                <a:spcPct val="107000"/>
              </a:lnSpc>
            </a:pPr>
            <a:r>
              <a:rPr lang="en-US" sz="4000" b="1" dirty="0">
                <a:latin typeface="Tempus Sans ITC" panose="04020404030D07020202" pitchFamily="82" charset="0"/>
                <a:ea typeface="Calibri" panose="020F0502020204030204" pitchFamily="34" charset="0"/>
                <a:cs typeface="Times New Roman" panose="02020603050405020304" pitchFamily="18" charset="0"/>
              </a:rPr>
              <a:t>For all those who are walking hand-in-hand </a:t>
            </a:r>
          </a:p>
          <a:p>
            <a:pPr algn="ctr">
              <a:lnSpc>
                <a:spcPct val="107000"/>
              </a:lnSpc>
            </a:pPr>
            <a:r>
              <a:rPr lang="en-US" sz="4000" b="1" dirty="0">
                <a:latin typeface="Tempus Sans ITC" panose="04020404030D07020202" pitchFamily="82" charset="0"/>
                <a:ea typeface="Calibri" panose="020F0502020204030204" pitchFamily="34" charset="0"/>
                <a:cs typeface="Times New Roman" panose="02020603050405020304" pitchFamily="18" charset="0"/>
              </a:rPr>
              <a:t>with the Spirit, going from one daily fight with </a:t>
            </a:r>
          </a:p>
          <a:p>
            <a:pPr algn="ctr">
              <a:lnSpc>
                <a:spcPct val="107000"/>
              </a:lnSpc>
            </a:pPr>
            <a:r>
              <a:rPr lang="en-US" sz="4000" b="1" dirty="0">
                <a:latin typeface="Tempus Sans ITC" panose="04020404030D07020202" pitchFamily="82" charset="0"/>
                <a:ea typeface="Calibri" panose="020F0502020204030204" pitchFamily="34" charset="0"/>
                <a:cs typeface="Times New Roman" panose="02020603050405020304" pitchFamily="18" charset="0"/>
              </a:rPr>
              <a:t>Self to the next, ever moving toward Christlikeness – these (and only these) are sons and daughters of God. </a:t>
            </a:r>
            <a:endParaRPr lang="en-US" sz="40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9584657"/>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6B6F6D-A666-4306-8645-CA5C3E160DFC}"/>
              </a:ext>
            </a:extLst>
          </p:cNvPr>
          <p:cNvSpPr/>
          <p:nvPr/>
        </p:nvSpPr>
        <p:spPr>
          <a:xfrm>
            <a:off x="0" y="1097051"/>
            <a:ext cx="12192000" cy="4692054"/>
          </a:xfrm>
          <a:prstGeom prst="rect">
            <a:avLst/>
          </a:prstGeom>
        </p:spPr>
        <p:txBody>
          <a:bodyPr wrap="square">
            <a:spAutoFit/>
          </a:bodyPr>
          <a:lstStyle/>
          <a:p>
            <a:pPr algn="ctr">
              <a:lnSpc>
                <a:spcPct val="107000"/>
              </a:lnSpc>
            </a:pPr>
            <a:r>
              <a:rPr lang="en-US" sz="4000" b="1" dirty="0">
                <a:latin typeface="Tempus Sans ITC" panose="04020404030D07020202" pitchFamily="82" charset="0"/>
                <a:ea typeface="Calibri" panose="020F0502020204030204" pitchFamily="34" charset="0"/>
                <a:cs typeface="Times New Roman" panose="02020603050405020304" pitchFamily="18" charset="0"/>
              </a:rPr>
              <a:t>Because you are sons and daughters of God you absolutely did not clasp, as you once did, </a:t>
            </a:r>
          </a:p>
          <a:p>
            <a:pPr algn="ctr">
              <a:lnSpc>
                <a:spcPct val="107000"/>
              </a:lnSpc>
            </a:pPr>
            <a:r>
              <a:rPr lang="en-US" sz="4000" b="1" dirty="0">
                <a:latin typeface="Tempus Sans ITC" panose="04020404030D07020202" pitchFamily="82" charset="0"/>
                <a:ea typeface="Calibri" panose="020F0502020204030204" pitchFamily="34" charset="0"/>
                <a:cs typeface="Times New Roman" panose="02020603050405020304" pitchFamily="18" charset="0"/>
              </a:rPr>
              <a:t>to a disposition of slavish fear.  </a:t>
            </a:r>
          </a:p>
          <a:p>
            <a:pPr algn="ctr">
              <a:lnSpc>
                <a:spcPct val="107000"/>
              </a:lnSpc>
            </a:pPr>
            <a:r>
              <a:rPr lang="en-US" sz="4000" b="1" dirty="0">
                <a:latin typeface="Tempus Sans ITC" panose="04020404030D07020202" pitchFamily="82" charset="0"/>
                <a:ea typeface="Calibri" panose="020F0502020204030204" pitchFamily="34" charset="0"/>
                <a:cs typeface="Times New Roman" panose="02020603050405020304" pitchFamily="18" charset="0"/>
              </a:rPr>
              <a:t>On the contrary, you embraced the </a:t>
            </a:r>
          </a:p>
          <a:p>
            <a:pPr algn="ctr">
              <a:lnSpc>
                <a:spcPct val="107000"/>
              </a:lnSpc>
            </a:pPr>
            <a:r>
              <a:rPr lang="en-US" sz="4000" b="1" dirty="0">
                <a:latin typeface="Tempus Sans ITC" panose="04020404030D07020202" pitchFamily="82" charset="0"/>
                <a:ea typeface="Calibri" panose="020F0502020204030204" pitchFamily="34" charset="0"/>
                <a:cs typeface="Times New Roman" panose="02020603050405020304" pitchFamily="18" charset="0"/>
              </a:rPr>
              <a:t>temperament of an adoptive child in which </a:t>
            </a:r>
          </a:p>
          <a:p>
            <a:pPr algn="ctr">
              <a:lnSpc>
                <a:spcPct val="107000"/>
              </a:lnSpc>
            </a:pPr>
            <a:r>
              <a:rPr lang="en-US" sz="4000" b="1" dirty="0">
                <a:latin typeface="Tempus Sans ITC" panose="04020404030D07020202" pitchFamily="82" charset="0"/>
                <a:ea typeface="Calibri" panose="020F0502020204030204" pitchFamily="34" charset="0"/>
                <a:cs typeface="Times New Roman" panose="02020603050405020304" pitchFamily="18" charset="0"/>
              </a:rPr>
              <a:t>the whole of your being swells up in a cry of joy, </a:t>
            </a:r>
          </a:p>
          <a:p>
            <a:pPr algn="ctr">
              <a:lnSpc>
                <a:spcPct val="107000"/>
              </a:lnSpc>
            </a:pPr>
            <a:r>
              <a:rPr lang="en-US" sz="4000" b="1" dirty="0">
                <a:latin typeface="Tempus Sans ITC" panose="04020404030D07020202" pitchFamily="82" charset="0"/>
                <a:ea typeface="Calibri" panose="020F0502020204030204" pitchFamily="34" charset="0"/>
                <a:cs typeface="Times New Roman" panose="02020603050405020304" pitchFamily="18" charset="0"/>
              </a:rPr>
              <a:t>“Oh, Daddy, Father!” </a:t>
            </a:r>
            <a:endParaRPr lang="en-US" sz="40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4014479"/>
      </p:ext>
    </p:extLst>
  </p:cSld>
  <p:clrMapOvr>
    <a:masterClrMapping/>
  </p:clrMapOvr>
  <p:transition spd="slow">
    <p:wip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1517</TotalTime>
  <Words>597</Words>
  <Application>Microsoft Office PowerPoint</Application>
  <PresentationFormat>Widescreen</PresentationFormat>
  <Paragraphs>64</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Ink Free</vt:lpstr>
      <vt:lpstr>Papyrus</vt:lpstr>
      <vt:lpstr>Tempus Sans ITC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Ministry1 - Office</dc:creator>
  <cp:lastModifiedBy>Ministry1 - Office</cp:lastModifiedBy>
  <cp:revision>19</cp:revision>
  <dcterms:created xsi:type="dcterms:W3CDTF">2020-10-23T23:08:00Z</dcterms:created>
  <dcterms:modified xsi:type="dcterms:W3CDTF">2020-10-25T00:25:18Z</dcterms:modified>
</cp:coreProperties>
</file>