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102" d="100"/>
          <a:sy n="102" d="100"/>
        </p:scale>
        <p:origin x="55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31831D-3C75-44AC-8A40-74BE02FE52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9CA5AC-E8BC-4842-AAD2-A2FD795B49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377DE-BB2B-4CE3-93E7-FF4986760F85}" type="datetimeFigureOut">
              <a:rPr lang="en-US" smtClean="0"/>
              <a:t>10/3/2020</a:t>
            </a:fld>
            <a:endParaRPr lang="en-US"/>
          </a:p>
        </p:txBody>
      </p:sp>
      <p:sp>
        <p:nvSpPr>
          <p:cNvPr id="4" name="Footer Placeholder 3">
            <a:extLst>
              <a:ext uri="{FF2B5EF4-FFF2-40B4-BE49-F238E27FC236}">
                <a16:creationId xmlns:a16="http://schemas.microsoft.com/office/drawing/2014/main" id="{7200301C-001A-4144-B917-364AD8142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136AEBDD-39F9-4AB1-A691-63DA9DA99D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9B6C6-6EDA-45E7-818B-5D0F875D3373}" type="slidenum">
              <a:rPr lang="en-US" smtClean="0"/>
              <a:t>‹#›</a:t>
            </a:fld>
            <a:endParaRPr lang="en-US"/>
          </a:p>
        </p:txBody>
      </p:sp>
      <p:sp>
        <p:nvSpPr>
          <p:cNvPr id="13" name="TextBox 12" descr="Box1">
            <a:extLst>
              <a:ext uri="{FF2B5EF4-FFF2-40B4-BE49-F238E27FC236}">
                <a16:creationId xmlns:a16="http://schemas.microsoft.com/office/drawing/2014/main" id="{5D2919AB-48B8-4488-8B26-904DA57A1605}"/>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14" name="TextBox 13" descr="Box2">
            <a:extLst>
              <a:ext uri="{FF2B5EF4-FFF2-40B4-BE49-F238E27FC236}">
                <a16:creationId xmlns:a16="http://schemas.microsoft.com/office/drawing/2014/main" id="{BF0BDB83-1A93-4794-9F59-F45B909A1E40}"/>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15" name="TextBox 14" descr="Box3">
            <a:extLst>
              <a:ext uri="{FF2B5EF4-FFF2-40B4-BE49-F238E27FC236}">
                <a16:creationId xmlns:a16="http://schemas.microsoft.com/office/drawing/2014/main" id="{04511501-9F2A-42EA-8B25-611C2E90FC75}"/>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16" name="TextBox 15" descr="Box4">
            <a:extLst>
              <a:ext uri="{FF2B5EF4-FFF2-40B4-BE49-F238E27FC236}">
                <a16:creationId xmlns:a16="http://schemas.microsoft.com/office/drawing/2014/main" id="{1326A0E9-5DB0-439C-8563-7BB4B4782FCD}"/>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7" name="TextBox 16" descr="Box5">
            <a:extLst>
              <a:ext uri="{FF2B5EF4-FFF2-40B4-BE49-F238E27FC236}">
                <a16:creationId xmlns:a16="http://schemas.microsoft.com/office/drawing/2014/main" id="{22BC04DA-EF1F-4BA1-8832-CE829B946F00}"/>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8" name="TextBox 17" descr="Box6">
            <a:extLst>
              <a:ext uri="{FF2B5EF4-FFF2-40B4-BE49-F238E27FC236}">
                <a16:creationId xmlns:a16="http://schemas.microsoft.com/office/drawing/2014/main" id="{9BA848CA-9AA0-4886-B9EE-4BE64FD68577}"/>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9" name="TextBox 18" descr="Box7">
            <a:extLst>
              <a:ext uri="{FF2B5EF4-FFF2-40B4-BE49-F238E27FC236}">
                <a16:creationId xmlns:a16="http://schemas.microsoft.com/office/drawing/2014/main" id="{2CFCEE9E-9DAF-42F5-8D97-0CDB31907FEE}"/>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12844948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C8B95-651C-4EA6-A122-DA6957BC5520}" type="datetimeFigureOut">
              <a:rPr lang="en-US" smtClean="0"/>
              <a:t>10/3/2020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A8CD4-2B4F-4A75-B5F8-314F8D661BFF}" type="slidenum">
              <a:rPr lang="en-US" smtClean="0"/>
              <a:t>‹#›</a:t>
            </a:fld>
            <a:endParaRPr lang="en-US"/>
          </a:p>
        </p:txBody>
      </p:sp>
    </p:spTree>
    <p:extLst>
      <p:ext uri="{BB962C8B-B14F-4D97-AF65-F5344CB8AC3E}">
        <p14:creationId xmlns:p14="http://schemas.microsoft.com/office/powerpoint/2010/main" val="186605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1</a:t>
            </a:fld>
            <a:endParaRPr lang="en-US"/>
          </a:p>
        </p:txBody>
      </p:sp>
    </p:spTree>
    <p:extLst>
      <p:ext uri="{BB962C8B-B14F-4D97-AF65-F5344CB8AC3E}">
        <p14:creationId xmlns:p14="http://schemas.microsoft.com/office/powerpoint/2010/main" val="272721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2</a:t>
            </a:fld>
            <a:endParaRPr lang="en-US"/>
          </a:p>
        </p:txBody>
      </p:sp>
    </p:spTree>
    <p:extLst>
      <p:ext uri="{BB962C8B-B14F-4D97-AF65-F5344CB8AC3E}">
        <p14:creationId xmlns:p14="http://schemas.microsoft.com/office/powerpoint/2010/main" val="166278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3</a:t>
            </a:fld>
            <a:endParaRPr lang="en-US"/>
          </a:p>
        </p:txBody>
      </p:sp>
    </p:spTree>
    <p:extLst>
      <p:ext uri="{BB962C8B-B14F-4D97-AF65-F5344CB8AC3E}">
        <p14:creationId xmlns:p14="http://schemas.microsoft.com/office/powerpoint/2010/main" val="120513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4</a:t>
            </a:fld>
            <a:endParaRPr lang="en-US"/>
          </a:p>
        </p:txBody>
      </p:sp>
    </p:spTree>
    <p:extLst>
      <p:ext uri="{BB962C8B-B14F-4D97-AF65-F5344CB8AC3E}">
        <p14:creationId xmlns:p14="http://schemas.microsoft.com/office/powerpoint/2010/main" val="168703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5</a:t>
            </a:fld>
            <a:endParaRPr lang="en-US"/>
          </a:p>
        </p:txBody>
      </p:sp>
    </p:spTree>
    <p:extLst>
      <p:ext uri="{BB962C8B-B14F-4D97-AF65-F5344CB8AC3E}">
        <p14:creationId xmlns:p14="http://schemas.microsoft.com/office/powerpoint/2010/main" val="195031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6</a:t>
            </a:fld>
            <a:endParaRPr lang="en-US"/>
          </a:p>
        </p:txBody>
      </p:sp>
    </p:spTree>
    <p:extLst>
      <p:ext uri="{BB962C8B-B14F-4D97-AF65-F5344CB8AC3E}">
        <p14:creationId xmlns:p14="http://schemas.microsoft.com/office/powerpoint/2010/main" val="370100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7</a:t>
            </a:fld>
            <a:endParaRPr lang="en-US"/>
          </a:p>
        </p:txBody>
      </p:sp>
    </p:spTree>
    <p:extLst>
      <p:ext uri="{BB962C8B-B14F-4D97-AF65-F5344CB8AC3E}">
        <p14:creationId xmlns:p14="http://schemas.microsoft.com/office/powerpoint/2010/main" val="418605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1A8CD4-2B4F-4A75-B5F8-314F8D661BFF}" type="slidenum">
              <a:rPr lang="en-US" smtClean="0"/>
              <a:t>8</a:t>
            </a:fld>
            <a:endParaRPr lang="en-US"/>
          </a:p>
        </p:txBody>
      </p:sp>
    </p:spTree>
    <p:extLst>
      <p:ext uri="{BB962C8B-B14F-4D97-AF65-F5344CB8AC3E}">
        <p14:creationId xmlns:p14="http://schemas.microsoft.com/office/powerpoint/2010/main" val="79252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E25DD9-6812-4811-9244-112DA53285C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1264525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25DD9-6812-4811-9244-112DA53285C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2768008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25DD9-6812-4811-9244-112DA53285C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2817487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25DD9-6812-4811-9244-112DA53285C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2926114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25DD9-6812-4811-9244-112DA53285CD}"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678185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E25DD9-6812-4811-9244-112DA53285CD}"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1523616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E25DD9-6812-4811-9244-112DA53285CD}"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3684349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E25DD9-6812-4811-9244-112DA53285CD}"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1930126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5DD9-6812-4811-9244-112DA53285CD}"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2137885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5DD9-6812-4811-9244-112DA53285CD}"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2435367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5DD9-6812-4811-9244-112DA53285CD}"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821F0-E160-409D-87BC-AAD6C3DF35D0}" type="slidenum">
              <a:rPr lang="en-US" smtClean="0"/>
              <a:t>‹#›</a:t>
            </a:fld>
            <a:endParaRPr lang="en-US"/>
          </a:p>
        </p:txBody>
      </p:sp>
    </p:spTree>
    <p:extLst>
      <p:ext uri="{BB962C8B-B14F-4D97-AF65-F5344CB8AC3E}">
        <p14:creationId xmlns:p14="http://schemas.microsoft.com/office/powerpoint/2010/main" val="3006301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25DD9-6812-4811-9244-112DA53285CD}" type="datetimeFigureOut">
              <a:rPr lang="en-US" smtClean="0"/>
              <a:t>10/3/2020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821F0-E160-409D-87BC-AAD6C3DF35D0}" type="slidenum">
              <a:rPr lang="en-US" smtClean="0"/>
              <a:t>‹#›</a:t>
            </a:fld>
            <a:endParaRPr lang="en-US"/>
          </a:p>
        </p:txBody>
      </p:sp>
    </p:spTree>
    <p:extLst>
      <p:ext uri="{BB962C8B-B14F-4D97-AF65-F5344CB8AC3E}">
        <p14:creationId xmlns:p14="http://schemas.microsoft.com/office/powerpoint/2010/main" val="30844442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holding, hand, person&#10;&#10;Description automatically generated">
            <a:extLst>
              <a:ext uri="{FF2B5EF4-FFF2-40B4-BE49-F238E27FC236}">
                <a16:creationId xmlns:a16="http://schemas.microsoft.com/office/drawing/2014/main" id="{3F3E3D33-66AF-4E63-8D5C-ECA28655492E}"/>
              </a:ext>
            </a:extLst>
          </p:cNvPr>
          <p:cNvPicPr>
            <a:picLocks noChangeAspect="1"/>
          </p:cNvPicPr>
          <p:nvPr/>
        </p:nvPicPr>
        <p:blipFill rotWithShape="1">
          <a:blip r:embed="rId3">
            <a:extLst>
              <a:ext uri="{28A0092B-C50C-407E-A947-70E740481C1C}">
                <a14:useLocalDpi xmlns:a14="http://schemas.microsoft.com/office/drawing/2010/main" val="0"/>
              </a:ext>
            </a:extLst>
          </a:blip>
          <a:srcRect l="23741" r="11653" b="2"/>
          <a:stretch/>
        </p:blipFill>
        <p:spPr>
          <a:xfrm>
            <a:off x="702741" y="964677"/>
            <a:ext cx="5087098" cy="5275509"/>
          </a:xfrm>
          <a:prstGeom prst="rect">
            <a:avLst/>
          </a:prstGeom>
        </p:spPr>
      </p:pic>
      <p:pic>
        <p:nvPicPr>
          <p:cNvPr id="5" name="Picture 4">
            <a:extLst>
              <a:ext uri="{FF2B5EF4-FFF2-40B4-BE49-F238E27FC236}">
                <a16:creationId xmlns:a16="http://schemas.microsoft.com/office/drawing/2014/main" id="{BAFE855C-DACE-44A5-9BE3-BBE9401BAC3F}"/>
              </a:ext>
            </a:extLst>
          </p:cNvPr>
          <p:cNvPicPr>
            <a:picLocks noChangeAspect="1"/>
          </p:cNvPicPr>
          <p:nvPr/>
        </p:nvPicPr>
        <p:blipFill rotWithShape="1">
          <a:blip r:embed="rId4">
            <a:extLst>
              <a:ext uri="{28A0092B-C50C-407E-A947-70E740481C1C}">
                <a14:useLocalDpi xmlns:a14="http://schemas.microsoft.com/office/drawing/2010/main" val="0"/>
              </a:ext>
            </a:extLst>
          </a:blip>
          <a:srcRect l="12250" r="-1" b="-1"/>
          <a:stretch/>
        </p:blipFill>
        <p:spPr>
          <a:xfrm>
            <a:off x="6402159" y="964677"/>
            <a:ext cx="5087100" cy="5275510"/>
          </a:xfrm>
          <a:prstGeom prst="rect">
            <a:avLst/>
          </a:prstGeom>
        </p:spPr>
      </p:pic>
      <p:sp>
        <p:nvSpPr>
          <p:cNvPr id="8" name="Rectangle 7">
            <a:extLst>
              <a:ext uri="{FF2B5EF4-FFF2-40B4-BE49-F238E27FC236}">
                <a16:creationId xmlns:a16="http://schemas.microsoft.com/office/drawing/2014/main" id="{E4B79E62-F5EB-4936-8589-62AD058047B9}"/>
              </a:ext>
            </a:extLst>
          </p:cNvPr>
          <p:cNvSpPr/>
          <p:nvPr/>
        </p:nvSpPr>
        <p:spPr>
          <a:xfrm>
            <a:off x="0" y="94887"/>
            <a:ext cx="12192000" cy="869790"/>
          </a:xfrm>
          <a:prstGeom prst="rect">
            <a:avLst/>
          </a:prstGeom>
        </p:spPr>
        <p:txBody>
          <a:bodyPr wrap="square">
            <a:spAutoFit/>
          </a:bodyPr>
          <a:lstStyle/>
          <a:p>
            <a:pPr algn="ctr">
              <a:lnSpc>
                <a:spcPct val="107000"/>
              </a:lnSpc>
            </a:pPr>
            <a:r>
              <a:rPr lang="en-US" sz="4800" b="1" dirty="0">
                <a:effectLst>
                  <a:glow rad="228600">
                    <a:schemeClr val="accent6">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The debt Christ doesn’t pay</a:t>
            </a:r>
          </a:p>
        </p:txBody>
      </p:sp>
      <p:sp>
        <p:nvSpPr>
          <p:cNvPr id="9" name="Rectangle 8">
            <a:extLst>
              <a:ext uri="{FF2B5EF4-FFF2-40B4-BE49-F238E27FC236}">
                <a16:creationId xmlns:a16="http://schemas.microsoft.com/office/drawing/2014/main" id="{116FE51E-57EE-4E26-A9D7-96AD06DD4596}"/>
              </a:ext>
            </a:extLst>
          </p:cNvPr>
          <p:cNvSpPr/>
          <p:nvPr/>
        </p:nvSpPr>
        <p:spPr>
          <a:xfrm>
            <a:off x="6402159" y="4828611"/>
            <a:ext cx="5087098" cy="1398844"/>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4000" b="1" dirty="0">
                <a:effectLst>
                  <a:glow rad="228600">
                    <a:schemeClr val="accent6">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“We are Debtors” </a:t>
            </a:r>
          </a:p>
          <a:p>
            <a:pPr algn="ctr">
              <a:lnSpc>
                <a:spcPct val="107000"/>
              </a:lnSpc>
            </a:pPr>
            <a:r>
              <a:rPr lang="en-US" sz="4000" b="1" dirty="0">
                <a:effectLst>
                  <a:glow rad="228600">
                    <a:schemeClr val="accent6">
                      <a:satMod val="175000"/>
                      <a:alpha val="40000"/>
                    </a:schemeClr>
                  </a:glow>
                  <a:outerShdw blurRad="50800" dist="50800" dir="5400000" algn="ctr" rotWithShape="0">
                    <a:schemeClr val="bg1"/>
                  </a:outerShdw>
                </a:effectLst>
                <a:latin typeface="Ink Free" panose="03080402000500000000" pitchFamily="66" charset="0"/>
                <a:ea typeface="Calibri" panose="020F0502020204030204" pitchFamily="34" charset="0"/>
                <a:cs typeface="Times New Roman" panose="02020603050405020304" pitchFamily="18" charset="0"/>
              </a:rPr>
              <a:t>Romans 8:12,13</a:t>
            </a:r>
          </a:p>
        </p:txBody>
      </p:sp>
    </p:spTree>
    <p:extLst>
      <p:ext uri="{BB962C8B-B14F-4D97-AF65-F5344CB8AC3E}">
        <p14:creationId xmlns:p14="http://schemas.microsoft.com/office/powerpoint/2010/main" val="759711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irt&#10;&#10;Description automatically generated">
            <a:extLst>
              <a:ext uri="{FF2B5EF4-FFF2-40B4-BE49-F238E27FC236}">
                <a16:creationId xmlns:a16="http://schemas.microsoft.com/office/drawing/2014/main" id="{29590DD8-4E62-4D4C-97B4-08B3F063F171}"/>
              </a:ext>
            </a:extLst>
          </p:cNvPr>
          <p:cNvPicPr>
            <a:picLocks noChangeAspect="1"/>
          </p:cNvPicPr>
          <p:nvPr/>
        </p:nvPicPr>
        <p:blipFill rotWithShape="1">
          <a:blip r:embed="rId3">
            <a:extLst>
              <a:ext uri="{28A0092B-C50C-407E-A947-70E740481C1C}">
                <a14:useLocalDpi xmlns:a14="http://schemas.microsoft.com/office/drawing/2010/main" val="0"/>
              </a:ext>
            </a:extLst>
          </a:blip>
          <a:srcRect l="2336" r="2" b="2"/>
          <a:stretch/>
        </p:blipFill>
        <p:spPr>
          <a:xfrm>
            <a:off x="5419264" y="3265080"/>
            <a:ext cx="6129269" cy="359292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pic>
        <p:nvPicPr>
          <p:cNvPr id="3" name="Picture 2" descr="A person standing on top of a grass covered field&#10;&#10;Description automatically generated">
            <a:extLst>
              <a:ext uri="{FF2B5EF4-FFF2-40B4-BE49-F238E27FC236}">
                <a16:creationId xmlns:a16="http://schemas.microsoft.com/office/drawing/2014/main" id="{EE4F2005-FD11-4A99-A34B-BE4066A998A6}"/>
              </a:ext>
            </a:extLst>
          </p:cNvPr>
          <p:cNvPicPr>
            <a:picLocks noChangeAspect="1"/>
          </p:cNvPicPr>
          <p:nvPr/>
        </p:nvPicPr>
        <p:blipFill rotWithShape="1">
          <a:blip r:embed="rId4">
            <a:extLst>
              <a:ext uri="{28A0092B-C50C-407E-A947-70E740481C1C}">
                <a14:useLocalDpi xmlns:a14="http://schemas.microsoft.com/office/drawing/2010/main" val="0"/>
              </a:ext>
            </a:extLst>
          </a:blip>
          <a:srcRect t="2723" r="1" b="1"/>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0" name="Rectangle 9">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8A0E98-A95A-4FD5-9EAA-E05BDEE408DA}"/>
              </a:ext>
            </a:extLst>
          </p:cNvPr>
          <p:cNvSpPr/>
          <p:nvPr/>
        </p:nvSpPr>
        <p:spPr>
          <a:xfrm>
            <a:off x="6887046" y="951300"/>
            <a:ext cx="4661488" cy="1938992"/>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i="1" dirty="0">
                <a:solidFill>
                  <a:srgbClr val="FFFF00"/>
                </a:solidFill>
                <a:latin typeface="Tempus Sans ITC" panose="04020404030D07020202" pitchFamily="82" charset="0"/>
                <a:ea typeface="Calibri" panose="020F0502020204030204" pitchFamily="34" charset="0"/>
              </a:rPr>
              <a:t>You</a:t>
            </a:r>
            <a:r>
              <a:rPr lang="en-US" sz="4000" b="1" dirty="0">
                <a:latin typeface="Tempus Sans ITC" panose="04020404030D07020202" pitchFamily="82" charset="0"/>
                <a:ea typeface="Calibri" panose="020F0502020204030204" pitchFamily="34" charset="0"/>
              </a:rPr>
              <a:t> were bought with a price </a:t>
            </a:r>
          </a:p>
          <a:p>
            <a:pPr algn="ctr"/>
            <a:r>
              <a:rPr lang="en-US" sz="4000" b="1" dirty="0">
                <a:latin typeface="Tempus Sans ITC" panose="04020404030D07020202" pitchFamily="82" charset="0"/>
                <a:ea typeface="Calibri" panose="020F0502020204030204" pitchFamily="34" charset="0"/>
              </a:rPr>
              <a:t>1 Cor. 7:23</a:t>
            </a:r>
            <a:endParaRPr lang="en-US" sz="4000" b="1" dirty="0">
              <a:latin typeface="Tempus Sans ITC" panose="04020404030D07020202" pitchFamily="82" charset="0"/>
            </a:endParaRPr>
          </a:p>
        </p:txBody>
      </p:sp>
      <p:sp>
        <p:nvSpPr>
          <p:cNvPr id="7" name="Rectangle 6">
            <a:extLst>
              <a:ext uri="{FF2B5EF4-FFF2-40B4-BE49-F238E27FC236}">
                <a16:creationId xmlns:a16="http://schemas.microsoft.com/office/drawing/2014/main" id="{CC661578-53C1-4399-BC2A-C5363AFA2937}"/>
              </a:ext>
            </a:extLst>
          </p:cNvPr>
          <p:cNvSpPr/>
          <p:nvPr/>
        </p:nvSpPr>
        <p:spPr>
          <a:xfrm>
            <a:off x="524806" y="4188639"/>
            <a:ext cx="4775796" cy="1938992"/>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000" b="1" dirty="0">
                <a:latin typeface="Ink Free" panose="03080402000500000000" pitchFamily="66" charset="0"/>
                <a:ea typeface="Calibri" panose="020F0502020204030204" pitchFamily="34" charset="0"/>
              </a:rPr>
              <a:t>We were enslaved to sin.  </a:t>
            </a:r>
          </a:p>
          <a:p>
            <a:pPr algn="ctr"/>
            <a:r>
              <a:rPr lang="en-US" sz="3000" b="1" dirty="0">
                <a:latin typeface="Ink Free" panose="03080402000500000000" pitchFamily="66" charset="0"/>
                <a:ea typeface="Calibri" panose="020F0502020204030204" pitchFamily="34" charset="0"/>
              </a:rPr>
              <a:t>We weren’t free people who had a debt; we were instead slaves who needed freeing. </a:t>
            </a:r>
            <a:endParaRPr lang="en-US" sz="3000" b="1" dirty="0">
              <a:latin typeface="Ink Free" panose="03080402000500000000" pitchFamily="66" charset="0"/>
            </a:endParaRPr>
          </a:p>
        </p:txBody>
      </p:sp>
    </p:spTree>
    <p:extLst>
      <p:ext uri="{BB962C8B-B14F-4D97-AF65-F5344CB8AC3E}">
        <p14:creationId xmlns:p14="http://schemas.microsoft.com/office/powerpoint/2010/main" val="3897226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8A2B7-E618-423A-A8C2-62FB144799E5}"/>
              </a:ext>
            </a:extLst>
          </p:cNvPr>
          <p:cNvSpPr txBox="1"/>
          <p:nvPr/>
        </p:nvSpPr>
        <p:spPr>
          <a:xfrm>
            <a:off x="0" y="1012954"/>
            <a:ext cx="12192000" cy="4832092"/>
          </a:xfrm>
          <a:prstGeom prst="rect">
            <a:avLst/>
          </a:prstGeom>
          <a:noFill/>
        </p:spPr>
        <p:txBody>
          <a:bodyPr wrap="square" rtlCol="0">
            <a:spAutoFit/>
          </a:bodyPr>
          <a:lstStyle/>
          <a:p>
            <a:pPr algn="ctr"/>
            <a:r>
              <a:rPr lang="en-US" sz="4400" b="1" dirty="0">
                <a:latin typeface="Tempus Sans ITC" panose="04020404030D07020202" pitchFamily="82" charset="0"/>
              </a:rPr>
              <a:t>Therefore, brothers, we have an obligation – but </a:t>
            </a:r>
          </a:p>
          <a:p>
            <a:pPr algn="ctr"/>
            <a:r>
              <a:rPr lang="en-US" sz="4400" b="1" dirty="0">
                <a:latin typeface="Tempus Sans ITC" panose="04020404030D07020202" pitchFamily="82" charset="0"/>
              </a:rPr>
              <a:t>it is not to the sinful nature, to live according </a:t>
            </a:r>
          </a:p>
          <a:p>
            <a:pPr algn="ctr"/>
            <a:r>
              <a:rPr lang="en-US" sz="4400" b="1" dirty="0">
                <a:latin typeface="Tempus Sans ITC" panose="04020404030D07020202" pitchFamily="82" charset="0"/>
              </a:rPr>
              <a:t>to it. For if you live according to the </a:t>
            </a:r>
          </a:p>
          <a:p>
            <a:pPr algn="ctr"/>
            <a:r>
              <a:rPr lang="en-US" sz="4400" b="1" dirty="0">
                <a:latin typeface="Tempus Sans ITC" panose="04020404030D07020202" pitchFamily="82" charset="0"/>
              </a:rPr>
              <a:t>sinful nature, you will die; but if by the Spirit </a:t>
            </a:r>
          </a:p>
          <a:p>
            <a:pPr algn="ctr"/>
            <a:r>
              <a:rPr lang="en-US" sz="4400" b="1" dirty="0">
                <a:latin typeface="Tempus Sans ITC" panose="04020404030D07020202" pitchFamily="82" charset="0"/>
              </a:rPr>
              <a:t>you put to death the misdeeds of the body, </a:t>
            </a:r>
          </a:p>
          <a:p>
            <a:pPr algn="ctr"/>
            <a:r>
              <a:rPr lang="en-US" sz="4400" b="1" dirty="0">
                <a:latin typeface="Tempus Sans ITC" panose="04020404030D07020202" pitchFamily="82" charset="0"/>
              </a:rPr>
              <a:t>you will live</a:t>
            </a:r>
          </a:p>
          <a:p>
            <a:pPr algn="ctr"/>
            <a:r>
              <a:rPr lang="en-US" sz="4400" b="1" dirty="0">
                <a:latin typeface="Tempus Sans ITC" panose="04020404030D07020202" pitchFamily="82" charset="0"/>
              </a:rPr>
              <a:t>Romans 8:12,13</a:t>
            </a:r>
          </a:p>
        </p:txBody>
      </p:sp>
    </p:spTree>
    <p:extLst>
      <p:ext uri="{BB962C8B-B14F-4D97-AF65-F5344CB8AC3E}">
        <p14:creationId xmlns:p14="http://schemas.microsoft.com/office/powerpoint/2010/main" val="3626143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82896-19D8-4637-A742-88E9ABFEE9F9}"/>
              </a:ext>
            </a:extLst>
          </p:cNvPr>
          <p:cNvSpPr/>
          <p:nvPr/>
        </p:nvSpPr>
        <p:spPr>
          <a:xfrm>
            <a:off x="411020" y="414355"/>
            <a:ext cx="4448654" cy="740203"/>
          </a:xfrm>
          <a:prstGeom prst="rect">
            <a:avLst/>
          </a:prstGeom>
        </p:spPr>
        <p:txBody>
          <a:bodyPr wrap="none">
            <a:spAutoFit/>
          </a:bodyPr>
          <a:lstStyle/>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A </a:t>
            </a:r>
            <a:r>
              <a:rPr lang="en-US" sz="4000" b="1" i="1" dirty="0">
                <a:solidFill>
                  <a:srgbClr val="FFFF00"/>
                </a:solidFill>
                <a:latin typeface="Ink Free" panose="03080402000500000000" pitchFamily="66" charset="0"/>
                <a:ea typeface="Calibri" panose="020F0502020204030204" pitchFamily="34" charset="0"/>
                <a:cs typeface="Times New Roman" panose="02020603050405020304" pitchFamily="18" charset="0"/>
              </a:rPr>
              <a:t>Double</a:t>
            </a:r>
            <a:r>
              <a:rPr lang="en-US" sz="4000" b="1" dirty="0">
                <a:latin typeface="Ink Free" panose="03080402000500000000" pitchFamily="66" charset="0"/>
                <a:ea typeface="Calibri" panose="020F0502020204030204" pitchFamily="34" charset="0"/>
                <a:cs typeface="Times New Roman" panose="02020603050405020304" pitchFamily="18" charset="0"/>
              </a:rPr>
              <a:t> Emphasis </a:t>
            </a:r>
            <a:endParaRPr lang="en-US" sz="4000"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id="{A62C32AD-43C6-4DA8-9167-59760D0CA216}"/>
              </a:ext>
            </a:extLst>
          </p:cNvPr>
          <p:cNvSpPr/>
          <p:nvPr/>
        </p:nvSpPr>
        <p:spPr>
          <a:xfrm>
            <a:off x="942535" y="1058099"/>
            <a:ext cx="1678744" cy="125602"/>
          </a:xfrm>
          <a:custGeom>
            <a:avLst/>
            <a:gdLst>
              <a:gd name="connsiteX0" fmla="*/ 0 w 1941341"/>
              <a:gd name="connsiteY0" fmla="*/ 154745 h 154745"/>
              <a:gd name="connsiteX1" fmla="*/ 1941341 w 1941341"/>
              <a:gd name="connsiteY1" fmla="*/ 0 h 154745"/>
            </a:gdLst>
            <a:ahLst/>
            <a:cxnLst>
              <a:cxn ang="0">
                <a:pos x="connsiteX0" y="connsiteY0"/>
              </a:cxn>
              <a:cxn ang="0">
                <a:pos x="connsiteX1" y="connsiteY1"/>
              </a:cxn>
            </a:cxnLst>
            <a:rect l="l" t="t" r="r" b="b"/>
            <a:pathLst>
              <a:path w="1941341" h="154745">
                <a:moveTo>
                  <a:pt x="0" y="154745"/>
                </a:moveTo>
                <a:lnTo>
                  <a:pt x="1941341"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1DD4831-C250-4D62-99E4-234DC56D014D}"/>
              </a:ext>
            </a:extLst>
          </p:cNvPr>
          <p:cNvSpPr/>
          <p:nvPr/>
        </p:nvSpPr>
        <p:spPr>
          <a:xfrm>
            <a:off x="956603" y="1183701"/>
            <a:ext cx="1678744" cy="125602"/>
          </a:xfrm>
          <a:custGeom>
            <a:avLst/>
            <a:gdLst>
              <a:gd name="connsiteX0" fmla="*/ 0 w 1941341"/>
              <a:gd name="connsiteY0" fmla="*/ 154745 h 154745"/>
              <a:gd name="connsiteX1" fmla="*/ 1941341 w 1941341"/>
              <a:gd name="connsiteY1" fmla="*/ 0 h 154745"/>
            </a:gdLst>
            <a:ahLst/>
            <a:cxnLst>
              <a:cxn ang="0">
                <a:pos x="connsiteX0" y="connsiteY0"/>
              </a:cxn>
              <a:cxn ang="0">
                <a:pos x="connsiteX1" y="connsiteY1"/>
              </a:cxn>
            </a:cxnLst>
            <a:rect l="l" t="t" r="r" b="b"/>
            <a:pathLst>
              <a:path w="1941341" h="154745">
                <a:moveTo>
                  <a:pt x="0" y="154745"/>
                </a:moveTo>
                <a:lnTo>
                  <a:pt x="1941341" y="0"/>
                </a:ln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blackboard&#10;&#10;Description automatically generated">
            <a:extLst>
              <a:ext uri="{FF2B5EF4-FFF2-40B4-BE49-F238E27FC236}">
                <a16:creationId xmlns:a16="http://schemas.microsoft.com/office/drawing/2014/main" id="{6E3B9FA8-EADC-4362-9D1E-3465EB019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8716">
            <a:off x="290788" y="3847944"/>
            <a:ext cx="4589803" cy="2549891"/>
          </a:xfrm>
          <a:prstGeom prst="rect">
            <a:avLst/>
          </a:prstGeom>
          <a:ln>
            <a:noFill/>
          </a:ln>
          <a:effectLst>
            <a:softEdge rad="112500"/>
          </a:effectLst>
        </p:spPr>
      </p:pic>
      <p:sp>
        <p:nvSpPr>
          <p:cNvPr id="11" name="TextBox 10">
            <a:extLst>
              <a:ext uri="{FF2B5EF4-FFF2-40B4-BE49-F238E27FC236}">
                <a16:creationId xmlns:a16="http://schemas.microsoft.com/office/drawing/2014/main" id="{E149E36D-2A9A-49A6-AE75-DE0E9571763F}"/>
              </a:ext>
            </a:extLst>
          </p:cNvPr>
          <p:cNvSpPr txBox="1"/>
          <p:nvPr/>
        </p:nvSpPr>
        <p:spPr>
          <a:xfrm rot="21330502">
            <a:off x="471825" y="1336243"/>
            <a:ext cx="2648299" cy="584775"/>
          </a:xfrm>
          <a:prstGeom prst="rect">
            <a:avLst/>
          </a:prstGeom>
          <a:noFill/>
          <a:effectLst>
            <a:outerShdw blurRad="50800" dist="50800" dir="5400000" algn="ctr" rotWithShape="0">
              <a:schemeClr val="bg1"/>
            </a:outerShdw>
          </a:effectLst>
        </p:spPr>
        <p:txBody>
          <a:bodyPr wrap="square" rtlCol="0">
            <a:spAutoFit/>
          </a:bodyPr>
          <a:lstStyle/>
          <a:p>
            <a:pPr algn="ctr"/>
            <a:r>
              <a:rPr lang="en-US" sz="3200" dirty="0">
                <a:latin typeface="Century" panose="02040604050505020304" pitchFamily="18" charset="0"/>
              </a:rPr>
              <a:t>So, then</a:t>
            </a:r>
          </a:p>
        </p:txBody>
      </p:sp>
      <p:sp>
        <p:nvSpPr>
          <p:cNvPr id="13" name="Rectangle 12">
            <a:extLst>
              <a:ext uri="{FF2B5EF4-FFF2-40B4-BE49-F238E27FC236}">
                <a16:creationId xmlns:a16="http://schemas.microsoft.com/office/drawing/2014/main" id="{62E88806-C9D6-4AEE-9F0F-F3D77454335C}"/>
              </a:ext>
            </a:extLst>
          </p:cNvPr>
          <p:cNvSpPr/>
          <p:nvPr/>
        </p:nvSpPr>
        <p:spPr>
          <a:xfrm>
            <a:off x="278807" y="2393741"/>
            <a:ext cx="4613764" cy="740203"/>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none">
            <a:spAutoFit/>
          </a:bodyPr>
          <a:lstStyle/>
          <a:p>
            <a:pPr marR="0" lvl="0" algn="just">
              <a:lnSpc>
                <a:spcPct val="107000"/>
              </a:lnSpc>
              <a:spcBef>
                <a:spcPts val="0"/>
              </a:spcBef>
              <a:spcAft>
                <a:spcPts val="0"/>
              </a:spcAft>
            </a:pPr>
            <a:r>
              <a:rPr lang="en-US" sz="4000" b="1" i="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Why </a:t>
            </a:r>
            <a:r>
              <a:rPr lang="en-US" sz="4000" b="1" dirty="0">
                <a:latin typeface="Tempus Sans ITC" panose="04020404030D07020202" pitchFamily="82" charset="0"/>
                <a:ea typeface="Calibri" panose="020F0502020204030204" pitchFamily="34" charset="0"/>
                <a:cs typeface="Times New Roman" panose="02020603050405020304" pitchFamily="18" charset="0"/>
              </a:rPr>
              <a:t>are we debtors?</a:t>
            </a:r>
          </a:p>
        </p:txBody>
      </p:sp>
      <p:cxnSp>
        <p:nvCxnSpPr>
          <p:cNvPr id="16" name="Straight Connector 15">
            <a:extLst>
              <a:ext uri="{FF2B5EF4-FFF2-40B4-BE49-F238E27FC236}">
                <a16:creationId xmlns:a16="http://schemas.microsoft.com/office/drawing/2014/main" id="{9FEAFC93-CCF1-4EE4-8A67-53D105006F03}"/>
              </a:ext>
            </a:extLst>
          </p:cNvPr>
          <p:cNvCxnSpPr/>
          <p:nvPr/>
        </p:nvCxnSpPr>
        <p:spPr>
          <a:xfrm>
            <a:off x="5036457" y="291255"/>
            <a:ext cx="0" cy="6371772"/>
          </a:xfrm>
          <a:prstGeom prst="line">
            <a:avLst/>
          </a:prstGeom>
          <a:ln w="28575"/>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BBC892B-2505-4077-B99A-E5D9F8B02A51}"/>
              </a:ext>
            </a:extLst>
          </p:cNvPr>
          <p:cNvSpPr/>
          <p:nvPr/>
        </p:nvSpPr>
        <p:spPr>
          <a:xfrm>
            <a:off x="5109646" y="200047"/>
            <a:ext cx="6995992" cy="6292107"/>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 “No condemnation” v. 1</a:t>
            </a:r>
          </a:p>
          <a:p>
            <a:pPr marR="0" lvl="0" algn="ctr">
              <a:lnSpc>
                <a:spcPct val="107000"/>
              </a:lnSpc>
              <a:spcBef>
                <a:spcPts val="0"/>
              </a:spcBef>
              <a:spcAft>
                <a:spcPts val="0"/>
              </a:spcAft>
            </a:pPr>
            <a:r>
              <a:rPr lang="en-US" sz="29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 We live under “Spirit of Life”  &amp; set free from the old power or sin and death v. 2</a:t>
            </a:r>
            <a:endParaRPr lang="en-US" sz="2900" b="1" dirty="0">
              <a:latin typeface="Tempus Sans ITC" panose="04020404030D07020202" pitchFamily="82"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 Right relationship with God made possible by Christ’s sacrifice v3,4</a:t>
            </a:r>
          </a:p>
          <a:p>
            <a:pPr marR="0" lvl="0" algn="ctr">
              <a:lnSpc>
                <a:spcPct val="107000"/>
              </a:lnSpc>
              <a:spcBef>
                <a:spcPts val="0"/>
              </a:spcBef>
              <a:spcAft>
                <a:spcPts val="0"/>
              </a:spcAft>
            </a:pPr>
            <a:r>
              <a:rPr lang="en-US" sz="29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 “According to the Spirt” v. 4</a:t>
            </a:r>
          </a:p>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 We have a new  direction of life  v. 5</a:t>
            </a:r>
          </a:p>
          <a:p>
            <a:pPr marR="0" lvl="0" algn="ctr">
              <a:lnSpc>
                <a:spcPct val="107000"/>
              </a:lnSpc>
              <a:spcBef>
                <a:spcPts val="0"/>
              </a:spcBef>
              <a:spcAft>
                <a:spcPts val="0"/>
              </a:spcAft>
            </a:pPr>
            <a:r>
              <a:rPr lang="en-US" sz="2900" b="1" dirty="0">
                <a:solidFill>
                  <a:srgbClr val="00B0F0"/>
                </a:solidFill>
                <a:latin typeface="Tempus Sans ITC" panose="04020404030D07020202" pitchFamily="82" charset="0"/>
                <a:ea typeface="Calibri" panose="020F0502020204030204" pitchFamily="34" charset="0"/>
                <a:cs typeface="Times New Roman" panose="02020603050405020304" pitchFamily="18" charset="0"/>
              </a:rPr>
              <a:t>~ “Life and peace” v 6</a:t>
            </a:r>
          </a:p>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 We live “in Spirit”  v.7 and thus our </a:t>
            </a:r>
          </a:p>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spirits are alive, even as our physical </a:t>
            </a:r>
          </a:p>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bodies are dying 9,10</a:t>
            </a:r>
          </a:p>
          <a:p>
            <a:pPr marR="0" lvl="0" algn="ctr">
              <a:lnSpc>
                <a:spcPct val="107000"/>
              </a:lnSpc>
              <a:spcBef>
                <a:spcPts val="0"/>
              </a:spcBef>
              <a:spcAft>
                <a:spcPts val="0"/>
              </a:spcAft>
            </a:pPr>
            <a:r>
              <a:rPr lang="en-US" sz="29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 We have a hope of a future resurrection </a:t>
            </a:r>
          </a:p>
          <a:p>
            <a:pPr marR="0" lvl="0" algn="ctr">
              <a:lnSpc>
                <a:spcPct val="107000"/>
              </a:lnSpc>
              <a:spcBef>
                <a:spcPts val="0"/>
              </a:spcBef>
              <a:spcAft>
                <a:spcPts val="0"/>
              </a:spcAft>
            </a:pPr>
            <a:r>
              <a:rPr lang="en-US" sz="2900" b="1" dirty="0">
                <a:latin typeface="Tempus Sans ITC" panose="04020404030D07020202" pitchFamily="82" charset="0"/>
                <a:ea typeface="Calibri" panose="020F0502020204030204" pitchFamily="34" charset="0"/>
                <a:cs typeface="Times New Roman" panose="02020603050405020304" pitchFamily="18" charset="0"/>
              </a:rPr>
              <a:t>~God’s Spirit actually lives in us v. 11</a:t>
            </a:r>
          </a:p>
        </p:txBody>
      </p:sp>
      <p:sp>
        <p:nvSpPr>
          <p:cNvPr id="20" name="Arrow: Striped Right 19">
            <a:extLst>
              <a:ext uri="{FF2B5EF4-FFF2-40B4-BE49-F238E27FC236}">
                <a16:creationId xmlns:a16="http://schemas.microsoft.com/office/drawing/2014/main" id="{970F9603-2D7C-48B3-90D9-533A9ADE2CE0}"/>
              </a:ext>
            </a:extLst>
          </p:cNvPr>
          <p:cNvSpPr/>
          <p:nvPr/>
        </p:nvSpPr>
        <p:spPr>
          <a:xfrm>
            <a:off x="4859674" y="2378111"/>
            <a:ext cx="1062154" cy="813916"/>
          </a:xfrm>
          <a:prstGeom prst="stripedRightArrow">
            <a:avLst/>
          </a:prstGeom>
          <a:solidFill>
            <a:schemeClr val="accent1"/>
          </a:solidFill>
          <a:ln w="12700" cap="flat" cmpd="sng" algn="ctr">
            <a:noFill/>
            <a:prstDash val="solid"/>
            <a:miter lim="800000"/>
          </a:ln>
          <a:effectLst/>
          <a:scene3d>
            <a:camera prst="orthographicFront"/>
            <a:lightRig rig="threePt" dir="t"/>
          </a:scene3d>
          <a:sp3d>
            <a:bevelT/>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670778-BF7D-4D5D-9216-4874FADEF284}"/>
              </a:ext>
            </a:extLst>
          </p:cNvPr>
          <p:cNvSpPr/>
          <p:nvPr/>
        </p:nvSpPr>
        <p:spPr>
          <a:xfrm rot="20514630">
            <a:off x="515453" y="1784307"/>
            <a:ext cx="4327485" cy="3240824"/>
          </a:xfrm>
          <a:prstGeom prst="rect">
            <a:avLst/>
          </a:prstGeom>
          <a:solidFill>
            <a:srgbClr val="002060"/>
          </a:solidFill>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800" b="1" dirty="0">
                <a:latin typeface="Ink Free" panose="03080402000500000000" pitchFamily="66" charset="0"/>
                <a:ea typeface="Calibri" panose="020F0502020204030204" pitchFamily="34" charset="0"/>
                <a:cs typeface="Times New Roman" panose="02020603050405020304" pitchFamily="18" charset="0"/>
              </a:rPr>
              <a:t>Now! Therefore, therefore! – We are in debt!</a:t>
            </a:r>
          </a:p>
        </p:txBody>
      </p:sp>
    </p:spTree>
    <p:extLst>
      <p:ext uri="{BB962C8B-B14F-4D97-AF65-F5344CB8AC3E}">
        <p14:creationId xmlns:p14="http://schemas.microsoft.com/office/powerpoint/2010/main" val="2593774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A7076F-2049-4EAB-9922-AF21B6A2A833}"/>
              </a:ext>
            </a:extLst>
          </p:cNvPr>
          <p:cNvSpPr/>
          <p:nvPr/>
        </p:nvSpPr>
        <p:spPr>
          <a:xfrm rot="20366499">
            <a:off x="754966" y="3265543"/>
            <a:ext cx="2607212" cy="966996"/>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5400" b="1" dirty="0">
                <a:latin typeface="Ink Free" panose="03080402000500000000" pitchFamily="66" charset="0"/>
                <a:ea typeface="Calibri" panose="020F0502020204030204" pitchFamily="34" charset="0"/>
                <a:cs typeface="Times New Roman" panose="02020603050405020304" pitchFamily="18" charset="0"/>
              </a:rPr>
              <a:t>FLESH</a:t>
            </a:r>
          </a:p>
        </p:txBody>
      </p:sp>
      <p:sp>
        <p:nvSpPr>
          <p:cNvPr id="4" name="&quot;Not Allowed&quot; Symbol 3">
            <a:extLst>
              <a:ext uri="{FF2B5EF4-FFF2-40B4-BE49-F238E27FC236}">
                <a16:creationId xmlns:a16="http://schemas.microsoft.com/office/drawing/2014/main" id="{59934492-9945-439F-A87F-40EA7B4AADCB}"/>
              </a:ext>
            </a:extLst>
          </p:cNvPr>
          <p:cNvSpPr/>
          <p:nvPr/>
        </p:nvSpPr>
        <p:spPr>
          <a:xfrm>
            <a:off x="754966" y="2518117"/>
            <a:ext cx="2607212" cy="2461846"/>
          </a:xfrm>
          <a:prstGeom prst="noSmoking">
            <a:avLst>
              <a:gd name="adj" fmla="val 7599"/>
            </a:avLst>
          </a:prstGeom>
          <a:solidFill>
            <a:schemeClr val="accent1"/>
          </a:solidFill>
          <a:ln w="12700" cap="flat" cmpd="sng" algn="ctr">
            <a:noFill/>
            <a:prstDash val="solid"/>
            <a:miter lim="800000"/>
          </a:ln>
          <a:effectLst/>
          <a:scene3d>
            <a:camera prst="orthographicFront"/>
            <a:lightRig rig="threePt" dir="t"/>
          </a:scene3d>
          <a:sp3d>
            <a:bevelT w="165100" prst="coolSlant"/>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23553E58-FE44-40B3-BDD4-7B5FF98F0F32}"/>
              </a:ext>
            </a:extLst>
          </p:cNvPr>
          <p:cNvSpPr/>
          <p:nvPr/>
        </p:nvSpPr>
        <p:spPr>
          <a:xfrm>
            <a:off x="385849" y="172302"/>
            <a:ext cx="5614037" cy="1398844"/>
          </a:xfrm>
          <a:prstGeom prst="rect">
            <a:avLst/>
          </a:prstGeom>
        </p:spPr>
        <p:txBody>
          <a:bodyPr wrap="none">
            <a:spAutoFit/>
          </a:bodyPr>
          <a:lstStyle/>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We live in debt</a:t>
            </a:r>
          </a:p>
          <a:p>
            <a:pPr marR="0" lvl="0" algn="ctr">
              <a:lnSpc>
                <a:spcPct val="107000"/>
              </a:lnSpc>
              <a:spcBef>
                <a:spcPts val="0"/>
              </a:spcBef>
              <a:spcAft>
                <a:spcPts val="0"/>
              </a:spcAft>
            </a:pPr>
            <a:r>
              <a:rPr lang="en-US" sz="4000" b="1" dirty="0">
                <a:solidFill>
                  <a:srgbClr val="FFFF00"/>
                </a:solidFill>
                <a:latin typeface="Ink Free" panose="03080402000500000000" pitchFamily="66" charset="0"/>
                <a:ea typeface="Calibri" panose="020F0502020204030204" pitchFamily="34" charset="0"/>
                <a:cs typeface="Times New Roman" panose="02020603050405020304" pitchFamily="18" charset="0"/>
              </a:rPr>
              <a:t>“We are under obligation”</a:t>
            </a:r>
          </a:p>
        </p:txBody>
      </p:sp>
      <p:sp>
        <p:nvSpPr>
          <p:cNvPr id="5" name="Rectangle 4">
            <a:extLst>
              <a:ext uri="{FF2B5EF4-FFF2-40B4-BE49-F238E27FC236}">
                <a16:creationId xmlns:a16="http://schemas.microsoft.com/office/drawing/2014/main" id="{26E14596-B024-4C9F-BF9E-DAFA9C221017}"/>
              </a:ext>
            </a:extLst>
          </p:cNvPr>
          <p:cNvSpPr/>
          <p:nvPr/>
        </p:nvSpPr>
        <p:spPr>
          <a:xfrm>
            <a:off x="5781824" y="1846125"/>
            <a:ext cx="6096000" cy="1398844"/>
          </a:xfrm>
          <a:prstGeom prst="rect">
            <a:avLst/>
          </a:prstGeom>
          <a:ln w="28575">
            <a:noFill/>
            <a:prstDash val="solid"/>
          </a:ln>
          <a:extLst>
            <a:ext uri="{91240B29-F687-4F45-9708-019B960494DF}">
              <a14:hiddenLine xmlns:a14="http://schemas.microsoft.com/office/drawing/2010/main" w="28575">
                <a:solidFill>
                  <a:schemeClr val="accent1">
                    <a:lumMod val="60000"/>
                    <a:lumOff val="40000"/>
                  </a:schemeClr>
                </a:solidFill>
                <a:prstDash val="solid"/>
              </a14:hiddenLine>
            </a:ext>
          </a:extLst>
        </p:spPr>
        <p:txBody>
          <a:bodyPr>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“To live According to it”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Day-by-day way of life.</a:t>
            </a:r>
          </a:p>
        </p:txBody>
      </p:sp>
      <p:sp>
        <p:nvSpPr>
          <p:cNvPr id="7" name="Arrow: Striped Right 6">
            <a:extLst>
              <a:ext uri="{FF2B5EF4-FFF2-40B4-BE49-F238E27FC236}">
                <a16:creationId xmlns:a16="http://schemas.microsoft.com/office/drawing/2014/main" id="{B6987288-30B7-4AB9-B95B-4EA04F27FF17}"/>
              </a:ext>
            </a:extLst>
          </p:cNvPr>
          <p:cNvSpPr/>
          <p:nvPr/>
        </p:nvSpPr>
        <p:spPr>
          <a:xfrm rot="5400000">
            <a:off x="7583635" y="2687094"/>
            <a:ext cx="2733095" cy="3910817"/>
          </a:xfrm>
          <a:prstGeom prst="stripedRightArrow">
            <a:avLst/>
          </a:prstGeom>
          <a:solidFill>
            <a:schemeClr val="accent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B6BA4B-8FA3-44DA-AB4D-577EC758D364}"/>
              </a:ext>
            </a:extLst>
          </p:cNvPr>
          <p:cNvSpPr/>
          <p:nvPr/>
        </p:nvSpPr>
        <p:spPr>
          <a:xfrm>
            <a:off x="7977070" y="3749040"/>
            <a:ext cx="1946227" cy="2123658"/>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400" b="1" dirty="0">
                <a:effectLst>
                  <a:glow rad="228600">
                    <a:schemeClr val="accent1">
                      <a:satMod val="175000"/>
                      <a:alpha val="40000"/>
                    </a:schemeClr>
                  </a:glow>
                </a:effectLst>
                <a:latin typeface="Ink Free" panose="03080402000500000000" pitchFamily="66" charset="0"/>
                <a:ea typeface="Calibri" panose="020F0502020204030204" pitchFamily="34" charset="0"/>
              </a:rPr>
              <a:t>You are about to </a:t>
            </a:r>
            <a:endParaRPr lang="en-US" sz="4400" b="1" dirty="0">
              <a:effectLst>
                <a:glow rad="228600">
                  <a:schemeClr val="accent1">
                    <a:satMod val="175000"/>
                    <a:alpha val="40000"/>
                  </a:schemeClr>
                </a:glow>
              </a:effectLst>
              <a:latin typeface="Ink Free" panose="03080402000500000000" pitchFamily="66" charset="0"/>
            </a:endParaRPr>
          </a:p>
        </p:txBody>
      </p:sp>
      <p:sp>
        <p:nvSpPr>
          <p:cNvPr id="9" name="Rectangle 8">
            <a:extLst>
              <a:ext uri="{FF2B5EF4-FFF2-40B4-BE49-F238E27FC236}">
                <a16:creationId xmlns:a16="http://schemas.microsoft.com/office/drawing/2014/main" id="{4886ED49-2FB8-4B12-B5BE-7A9D9F2C1041}"/>
              </a:ext>
            </a:extLst>
          </p:cNvPr>
          <p:cNvSpPr/>
          <p:nvPr/>
        </p:nvSpPr>
        <p:spPr>
          <a:xfrm>
            <a:off x="8199855" y="5934670"/>
            <a:ext cx="1500654" cy="92333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5400" b="1" dirty="0">
                <a:latin typeface="Ink Free" panose="03080402000500000000" pitchFamily="66" charset="0"/>
                <a:ea typeface="Calibri" panose="020F0502020204030204" pitchFamily="34" charset="0"/>
              </a:rPr>
              <a:t>Die</a:t>
            </a:r>
            <a:endParaRPr lang="en-US" sz="5400" dirty="0"/>
          </a:p>
        </p:txBody>
      </p:sp>
    </p:spTree>
    <p:extLst>
      <p:ext uri="{BB962C8B-B14F-4D97-AF65-F5344CB8AC3E}">
        <p14:creationId xmlns:p14="http://schemas.microsoft.com/office/powerpoint/2010/main" val="1421668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keyboard&#10;&#10;Description automatically generated">
            <a:extLst>
              <a:ext uri="{FF2B5EF4-FFF2-40B4-BE49-F238E27FC236}">
                <a16:creationId xmlns:a16="http://schemas.microsoft.com/office/drawing/2014/main" id="{F1BB841B-0CF3-40E7-B246-451E5AA9C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0101"/>
            <a:ext cx="5171756" cy="2909113"/>
          </a:xfrm>
          <a:prstGeom prst="rect">
            <a:avLst/>
          </a:prstGeom>
          <a:ln>
            <a:noFill/>
          </a:ln>
          <a:effectLst>
            <a:softEdge rad="112500"/>
          </a:effectLst>
        </p:spPr>
      </p:pic>
      <p:sp>
        <p:nvSpPr>
          <p:cNvPr id="2" name="Rectangle 1">
            <a:extLst>
              <a:ext uri="{FF2B5EF4-FFF2-40B4-BE49-F238E27FC236}">
                <a16:creationId xmlns:a16="http://schemas.microsoft.com/office/drawing/2014/main" id="{48F8E7C0-9936-4E10-B3E9-116060507C31}"/>
              </a:ext>
            </a:extLst>
          </p:cNvPr>
          <p:cNvSpPr/>
          <p:nvPr/>
        </p:nvSpPr>
        <p:spPr>
          <a:xfrm>
            <a:off x="5171756" y="740203"/>
            <a:ext cx="7020244"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Ink Free" panose="03080402000500000000" pitchFamily="66" charset="0"/>
                <a:ea typeface="Calibri" panose="020F0502020204030204" pitchFamily="34" charset="0"/>
                <a:cs typeface="Times New Roman" panose="02020603050405020304" pitchFamily="18" charset="0"/>
              </a:rPr>
              <a:t>It</a:t>
            </a:r>
            <a:r>
              <a:rPr lang="en-US" sz="4000" b="1" dirty="0">
                <a:latin typeface="Ink Free" panose="03080402000500000000" pitchFamily="66" charset="0"/>
                <a:ea typeface="Calibri" panose="020F0502020204030204" pitchFamily="34" charset="0"/>
              </a:rPr>
              <a:t> is not </a:t>
            </a:r>
            <a:r>
              <a:rPr lang="en-US" sz="4000" b="1" i="1" dirty="0">
                <a:solidFill>
                  <a:srgbClr val="FFFF00"/>
                </a:solidFill>
                <a:latin typeface="Ink Free" panose="03080402000500000000" pitchFamily="66" charset="0"/>
                <a:ea typeface="Calibri" panose="020F0502020204030204" pitchFamily="34" charset="0"/>
              </a:rPr>
              <a:t>for</a:t>
            </a:r>
            <a:r>
              <a:rPr lang="en-US" sz="4000" b="1" dirty="0">
                <a:latin typeface="Ink Free" panose="03080402000500000000" pitchFamily="66" charset="0"/>
                <a:ea typeface="Calibri" panose="020F0502020204030204" pitchFamily="34" charset="0"/>
              </a:rPr>
              <a:t> salvation, </a:t>
            </a:r>
          </a:p>
          <a:p>
            <a:pPr algn="ctr"/>
            <a:r>
              <a:rPr lang="en-US" sz="4000" b="1" dirty="0">
                <a:latin typeface="Ink Free" panose="03080402000500000000" pitchFamily="66" charset="0"/>
                <a:ea typeface="Calibri" panose="020F0502020204030204" pitchFamily="34" charset="0"/>
              </a:rPr>
              <a:t>but </a:t>
            </a:r>
            <a:r>
              <a:rPr lang="en-US" sz="4000" b="1" i="1" dirty="0">
                <a:solidFill>
                  <a:srgbClr val="FFFF00"/>
                </a:solidFill>
                <a:latin typeface="Ink Free" panose="03080402000500000000" pitchFamily="66" charset="0"/>
                <a:ea typeface="Calibri" panose="020F0502020204030204" pitchFamily="34" charset="0"/>
              </a:rPr>
              <a:t>because of </a:t>
            </a:r>
            <a:r>
              <a:rPr lang="en-US" sz="4000" b="1" dirty="0">
                <a:latin typeface="Ink Free" panose="03080402000500000000" pitchFamily="66" charset="0"/>
                <a:ea typeface="Calibri" panose="020F0502020204030204" pitchFamily="34" charset="0"/>
              </a:rPr>
              <a:t>salvation. </a:t>
            </a:r>
            <a:endParaRPr lang="en-US" sz="4000" b="1" dirty="0">
              <a:latin typeface="Ink Free" panose="03080402000500000000" pitchFamily="66" charset="0"/>
            </a:endParaRPr>
          </a:p>
        </p:txBody>
      </p:sp>
      <p:sp>
        <p:nvSpPr>
          <p:cNvPr id="3" name="Rectangle 2">
            <a:extLst>
              <a:ext uri="{FF2B5EF4-FFF2-40B4-BE49-F238E27FC236}">
                <a16:creationId xmlns:a16="http://schemas.microsoft.com/office/drawing/2014/main" id="{A70FAB48-E5F5-4705-A1B2-ACF7B88A9C47}"/>
              </a:ext>
            </a:extLst>
          </p:cNvPr>
          <p:cNvSpPr/>
          <p:nvPr/>
        </p:nvSpPr>
        <p:spPr>
          <a:xfrm>
            <a:off x="0" y="0"/>
            <a:ext cx="5171755" cy="740203"/>
          </a:xfrm>
          <a:prstGeom prst="rect">
            <a:avLst/>
          </a:prstGeom>
          <a:effectLst>
            <a:outerShdw blurRad="50800" dist="50800" dir="5400000" algn="ctr" rotWithShape="0">
              <a:schemeClr val="bg1"/>
            </a:outerShdw>
          </a:effectLst>
        </p:spPr>
        <p:txBody>
          <a:bodyPr wrap="square">
            <a:spAutoFit/>
          </a:bodyPr>
          <a:lstStyle/>
          <a:p>
            <a:pPr marR="0" lvl="0" algn="ctr">
              <a:lnSpc>
                <a:spcPct val="107000"/>
              </a:lnSpc>
              <a:spcBef>
                <a:spcPts val="0"/>
              </a:spcBef>
              <a:spcAft>
                <a:spcPts val="0"/>
              </a:spcAft>
            </a:pPr>
            <a:r>
              <a:rPr lang="en-US" sz="4000" b="1" dirty="0">
                <a:effectLst>
                  <a:glow rad="228600">
                    <a:schemeClr val="accent5">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The Debt We Owe</a:t>
            </a:r>
            <a:r>
              <a:rPr lang="en-US" sz="4000" b="1" dirty="0">
                <a:effectLst>
                  <a:glow rad="228600">
                    <a:schemeClr val="accent5">
                      <a:satMod val="175000"/>
                      <a:alpha val="40000"/>
                    </a:schemeClr>
                  </a:glow>
                </a:effectLst>
                <a:latin typeface="Tempus Sans ITC" panose="04020404030D07020202" pitchFamily="82" charset="0"/>
                <a:ea typeface="Calibri" panose="020F0502020204030204" pitchFamily="34" charset="0"/>
              </a:rPr>
              <a:t> </a:t>
            </a:r>
            <a:endParaRPr lang="en-US" sz="4000" b="1" dirty="0">
              <a:effectLst>
                <a:glow rad="228600">
                  <a:schemeClr val="accent5">
                    <a:satMod val="175000"/>
                    <a:alpha val="40000"/>
                  </a:schemeClr>
                </a:glow>
              </a:effectLst>
              <a:latin typeface="Tempus Sans ITC" panose="04020404030D07020202" pitchFamily="82" charset="0"/>
            </a:endParaRPr>
          </a:p>
        </p:txBody>
      </p:sp>
      <p:sp>
        <p:nvSpPr>
          <p:cNvPr id="8" name="Rectangle 7">
            <a:extLst>
              <a:ext uri="{FF2B5EF4-FFF2-40B4-BE49-F238E27FC236}">
                <a16:creationId xmlns:a16="http://schemas.microsoft.com/office/drawing/2014/main" id="{BBCB7AEB-5FE4-4F6B-9A57-B09D57E40648}"/>
              </a:ext>
            </a:extLst>
          </p:cNvPr>
          <p:cNvSpPr/>
          <p:nvPr/>
        </p:nvSpPr>
        <p:spPr>
          <a:xfrm>
            <a:off x="0" y="2617492"/>
            <a:ext cx="12192000"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4000" b="1" dirty="0">
                <a:latin typeface="Tempus Sans ITC" panose="04020404030D07020202" pitchFamily="82" charset="0"/>
                <a:ea typeface="Calibri" panose="020F0502020204030204" pitchFamily="34" charset="0"/>
              </a:rPr>
              <a:t>                                       How do we pay this debt?  </a:t>
            </a:r>
          </a:p>
          <a:p>
            <a:pPr algn="ctr"/>
            <a:r>
              <a:rPr lang="en-US" sz="4000" b="1" dirty="0">
                <a:latin typeface="Tempus Sans ITC" panose="04020404030D07020202" pitchFamily="82" charset="0"/>
                <a:ea typeface="Calibri" panose="020F0502020204030204" pitchFamily="34" charset="0"/>
              </a:rPr>
              <a:t>By putting to death the misdeeds of the body</a:t>
            </a:r>
            <a:endParaRPr lang="en-US" sz="4000" b="1" dirty="0">
              <a:latin typeface="Tempus Sans ITC" panose="04020404030D07020202" pitchFamily="82" charset="0"/>
            </a:endParaRPr>
          </a:p>
        </p:txBody>
      </p:sp>
      <p:sp>
        <p:nvSpPr>
          <p:cNvPr id="9" name="Rectangle 8">
            <a:extLst>
              <a:ext uri="{FF2B5EF4-FFF2-40B4-BE49-F238E27FC236}">
                <a16:creationId xmlns:a16="http://schemas.microsoft.com/office/drawing/2014/main" id="{FFCBF550-BE86-433E-AB24-55AFAC9FF3E5}"/>
              </a:ext>
            </a:extLst>
          </p:cNvPr>
          <p:cNvSpPr/>
          <p:nvPr/>
        </p:nvSpPr>
        <p:spPr>
          <a:xfrm>
            <a:off x="3896749" y="4254761"/>
            <a:ext cx="5050303" cy="707886"/>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algn="ctr"/>
            <a:r>
              <a:rPr lang="en-US" sz="4000" b="1" dirty="0">
                <a:latin typeface="Ink Free" panose="03080402000500000000" pitchFamily="66" charset="0"/>
                <a:ea typeface="Calibri" panose="020F0502020204030204" pitchFamily="34" charset="0"/>
              </a:rPr>
              <a:t>Every day – continually</a:t>
            </a:r>
            <a:endParaRPr lang="en-US" sz="4000" b="1" dirty="0">
              <a:latin typeface="Ink Free" panose="03080402000500000000" pitchFamily="66" charset="0"/>
            </a:endParaRPr>
          </a:p>
        </p:txBody>
      </p:sp>
      <p:sp>
        <p:nvSpPr>
          <p:cNvPr id="10" name="Rectangle 9">
            <a:extLst>
              <a:ext uri="{FF2B5EF4-FFF2-40B4-BE49-F238E27FC236}">
                <a16:creationId xmlns:a16="http://schemas.microsoft.com/office/drawing/2014/main" id="{07096728-558F-488E-9843-DB7BA84C877B}"/>
              </a:ext>
            </a:extLst>
          </p:cNvPr>
          <p:cNvSpPr/>
          <p:nvPr/>
        </p:nvSpPr>
        <p:spPr>
          <a:xfrm>
            <a:off x="-1" y="5389021"/>
            <a:ext cx="12192000"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Tempus Sans ITC" panose="04020404030D07020202" pitchFamily="82" charset="0"/>
                <a:ea typeface="Calibri" panose="020F0502020204030204" pitchFamily="34" charset="0"/>
              </a:rPr>
              <a:t>This is not done through our own power. </a:t>
            </a:r>
          </a:p>
          <a:p>
            <a:pPr algn="ctr"/>
            <a:r>
              <a:rPr lang="en-US" sz="4000" b="1" dirty="0">
                <a:latin typeface="Tempus Sans ITC" panose="04020404030D07020202" pitchFamily="82" charset="0"/>
                <a:ea typeface="Calibri" panose="020F0502020204030204" pitchFamily="34" charset="0"/>
              </a:rPr>
              <a:t>It is “by the Spirit” that we fight our battles</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2619396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9E1F4-9B57-440A-A1AE-998409D3FFFF}"/>
              </a:ext>
            </a:extLst>
          </p:cNvPr>
          <p:cNvSpPr/>
          <p:nvPr/>
        </p:nvSpPr>
        <p:spPr>
          <a:xfrm>
            <a:off x="0" y="190021"/>
            <a:ext cx="12192000" cy="6338979"/>
          </a:xfrm>
          <a:prstGeom prst="rect">
            <a:avLst/>
          </a:prstGeom>
        </p:spPr>
        <p:txBody>
          <a:bodyPr wrap="square">
            <a:spAutoFit/>
          </a:bodyPr>
          <a:lstStyle/>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So, then – We are in debt!  </a:t>
            </a:r>
          </a:p>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We don’t owe our Selfish and Self-centered Self a nickel. We don’t deserve or owe anything to Me! </a:t>
            </a:r>
          </a:p>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For if one lives and exists for Me, then that person is knocking on the door of Death. But the one who is outward focused toward God’s Spirit and his ways </a:t>
            </a:r>
          </a:p>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are in a constant battle. You continually put up a fight </a:t>
            </a:r>
          </a:p>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to the death each time Selfish Me raises its head in </a:t>
            </a:r>
          </a:p>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defiance of God. And this daily battle isn’t through </a:t>
            </a:r>
          </a:p>
          <a:p>
            <a:pPr marR="0" lvl="0" algn="ctr">
              <a:lnSpc>
                <a:spcPct val="107000"/>
              </a:lnSpc>
              <a:spcBef>
                <a:spcPts val="0"/>
              </a:spcBef>
              <a:spcAft>
                <a:spcPts val="0"/>
              </a:spcAft>
            </a:pPr>
            <a:r>
              <a:rPr lang="en-US" sz="3800" b="1" dirty="0">
                <a:latin typeface="Tempus Sans ITC" panose="04020404030D07020202" pitchFamily="82" charset="0"/>
                <a:ea typeface="Calibri" panose="020F0502020204030204" pitchFamily="34" charset="0"/>
                <a:cs typeface="Times New Roman" panose="02020603050405020304" pitchFamily="18" charset="0"/>
              </a:rPr>
              <a:t>one’s own power but by the Spirit’s strength in you. </a:t>
            </a:r>
          </a:p>
        </p:txBody>
      </p:sp>
    </p:spTree>
    <p:extLst>
      <p:ext uri="{BB962C8B-B14F-4D97-AF65-F5344CB8AC3E}">
        <p14:creationId xmlns:p14="http://schemas.microsoft.com/office/powerpoint/2010/main" val="1157967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848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440</Words>
  <Application>Microsoft Office PowerPoint</Application>
  <PresentationFormat>Widescreen</PresentationFormat>
  <Paragraphs>59</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Century</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17</cp:revision>
  <cp:lastPrinted>2020-10-04T01:42:01Z</cp:lastPrinted>
  <dcterms:created xsi:type="dcterms:W3CDTF">2020-10-03T14:42:23Z</dcterms:created>
  <dcterms:modified xsi:type="dcterms:W3CDTF">2020-10-04T01:42:23Z</dcterms:modified>
</cp:coreProperties>
</file>