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2" d="100"/>
          <a:sy n="102" d="100"/>
        </p:scale>
        <p:origin x="46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28C635-3413-4022-BEB9-2A9057DEFE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77587B1-AF20-4CD2-8935-703E7044A32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15324B-AF10-4533-A49E-FFC9EE41101F}" type="datetimeFigureOut">
              <a:rPr lang="en-US" smtClean="0"/>
              <a:t>9/27/2020</a:t>
            </a:fld>
            <a:endParaRPr lang="en-US"/>
          </a:p>
        </p:txBody>
      </p:sp>
      <p:sp>
        <p:nvSpPr>
          <p:cNvPr id="4" name="Footer Placeholder 3">
            <a:extLst>
              <a:ext uri="{FF2B5EF4-FFF2-40B4-BE49-F238E27FC236}">
                <a16:creationId xmlns:a16="http://schemas.microsoft.com/office/drawing/2014/main" id="{AF8E3925-F70F-4C0E-A601-3F17AD5C61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25D9AE7D-D943-496C-AA32-42DE085543C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46CFF46-37A3-4F4A-8D2D-E705CF702C98}" type="slidenum">
              <a:rPr lang="en-US" smtClean="0"/>
              <a:t>‹#›</a:t>
            </a:fld>
            <a:endParaRPr lang="en-US"/>
          </a:p>
        </p:txBody>
      </p:sp>
      <p:sp>
        <p:nvSpPr>
          <p:cNvPr id="6" name="TextBox 5" descr="Box1">
            <a:extLst>
              <a:ext uri="{FF2B5EF4-FFF2-40B4-BE49-F238E27FC236}">
                <a16:creationId xmlns:a16="http://schemas.microsoft.com/office/drawing/2014/main" id="{D1426180-C73B-41E4-8415-AF32976F5554}"/>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AF1E6439-E4E9-4D1C-879A-7837A8D24548}"/>
              </a:ext>
            </a:extLst>
          </p:cNvPr>
          <p:cNvSpPr txBox="1"/>
          <p:nvPr/>
        </p:nvSpPr>
        <p:spPr bwMode="black">
          <a:xfrm>
            <a:off x="3652825"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580CAE68-435D-4A03-AEBC-48DF5550B3C1}"/>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5449657C-C06A-4FA2-945B-AD17000CF5FA}"/>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8ED697FF-94EA-4789-A51E-65E84849CF23}"/>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8685C9BB-9C6A-40FD-9808-31594F86DB7C}"/>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61209A55-2233-4F33-BB78-1786E357C791}"/>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5278016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735E-0B19-4B6D-B46F-655A659ADBD6}" type="datetimeFigureOut">
              <a:rPr lang="en-US" smtClean="0"/>
              <a:t>9/27/2020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AEA51-1D36-4924-B51E-F981143B772E}" type="slidenum">
              <a:rPr lang="en-US" smtClean="0"/>
              <a:t>‹#›</a:t>
            </a:fld>
            <a:endParaRPr lang="en-US"/>
          </a:p>
        </p:txBody>
      </p:sp>
    </p:spTree>
    <p:extLst>
      <p:ext uri="{BB962C8B-B14F-4D97-AF65-F5344CB8AC3E}">
        <p14:creationId xmlns:p14="http://schemas.microsoft.com/office/powerpoint/2010/main" val="1316710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AEA51-1D36-4924-B51E-F981143B772E}" type="slidenum">
              <a:rPr lang="en-US" smtClean="0"/>
              <a:t>1</a:t>
            </a:fld>
            <a:endParaRPr lang="en-US"/>
          </a:p>
        </p:txBody>
      </p:sp>
    </p:spTree>
    <p:extLst>
      <p:ext uri="{BB962C8B-B14F-4D97-AF65-F5344CB8AC3E}">
        <p14:creationId xmlns:p14="http://schemas.microsoft.com/office/powerpoint/2010/main" val="2982824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AEA51-1D36-4924-B51E-F981143B772E}" type="slidenum">
              <a:rPr lang="en-US" smtClean="0"/>
              <a:t>10</a:t>
            </a:fld>
            <a:endParaRPr lang="en-US"/>
          </a:p>
        </p:txBody>
      </p:sp>
    </p:spTree>
    <p:extLst>
      <p:ext uri="{BB962C8B-B14F-4D97-AF65-F5344CB8AC3E}">
        <p14:creationId xmlns:p14="http://schemas.microsoft.com/office/powerpoint/2010/main" val="1550776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AEA51-1D36-4924-B51E-F981143B772E}" type="slidenum">
              <a:rPr lang="en-US" smtClean="0"/>
              <a:t>11</a:t>
            </a:fld>
            <a:endParaRPr lang="en-US"/>
          </a:p>
        </p:txBody>
      </p:sp>
    </p:spTree>
    <p:extLst>
      <p:ext uri="{BB962C8B-B14F-4D97-AF65-F5344CB8AC3E}">
        <p14:creationId xmlns:p14="http://schemas.microsoft.com/office/powerpoint/2010/main" val="1387967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AEA51-1D36-4924-B51E-F981143B772E}" type="slidenum">
              <a:rPr lang="en-US" smtClean="0"/>
              <a:t>12</a:t>
            </a:fld>
            <a:endParaRPr lang="en-US"/>
          </a:p>
        </p:txBody>
      </p:sp>
    </p:spTree>
    <p:extLst>
      <p:ext uri="{BB962C8B-B14F-4D97-AF65-F5344CB8AC3E}">
        <p14:creationId xmlns:p14="http://schemas.microsoft.com/office/powerpoint/2010/main" val="2899343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AEA51-1D36-4924-B51E-F981143B772E}" type="slidenum">
              <a:rPr lang="en-US" smtClean="0"/>
              <a:t>13</a:t>
            </a:fld>
            <a:endParaRPr lang="en-US"/>
          </a:p>
        </p:txBody>
      </p:sp>
    </p:spTree>
    <p:extLst>
      <p:ext uri="{BB962C8B-B14F-4D97-AF65-F5344CB8AC3E}">
        <p14:creationId xmlns:p14="http://schemas.microsoft.com/office/powerpoint/2010/main" val="2840583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AEA51-1D36-4924-B51E-F981143B772E}" type="slidenum">
              <a:rPr lang="en-US" smtClean="0"/>
              <a:t>2</a:t>
            </a:fld>
            <a:endParaRPr lang="en-US"/>
          </a:p>
        </p:txBody>
      </p:sp>
    </p:spTree>
    <p:extLst>
      <p:ext uri="{BB962C8B-B14F-4D97-AF65-F5344CB8AC3E}">
        <p14:creationId xmlns:p14="http://schemas.microsoft.com/office/powerpoint/2010/main" val="4166183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AEA51-1D36-4924-B51E-F981143B772E}" type="slidenum">
              <a:rPr lang="en-US" smtClean="0"/>
              <a:t>3</a:t>
            </a:fld>
            <a:endParaRPr lang="en-US"/>
          </a:p>
        </p:txBody>
      </p:sp>
    </p:spTree>
    <p:extLst>
      <p:ext uri="{BB962C8B-B14F-4D97-AF65-F5344CB8AC3E}">
        <p14:creationId xmlns:p14="http://schemas.microsoft.com/office/powerpoint/2010/main" val="736884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AEA51-1D36-4924-B51E-F981143B772E}" type="slidenum">
              <a:rPr lang="en-US" smtClean="0"/>
              <a:t>4</a:t>
            </a:fld>
            <a:endParaRPr lang="en-US"/>
          </a:p>
        </p:txBody>
      </p:sp>
    </p:spTree>
    <p:extLst>
      <p:ext uri="{BB962C8B-B14F-4D97-AF65-F5344CB8AC3E}">
        <p14:creationId xmlns:p14="http://schemas.microsoft.com/office/powerpoint/2010/main" val="1371898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AEA51-1D36-4924-B51E-F981143B772E}" type="slidenum">
              <a:rPr lang="en-US" smtClean="0"/>
              <a:t>5</a:t>
            </a:fld>
            <a:endParaRPr lang="en-US"/>
          </a:p>
        </p:txBody>
      </p:sp>
    </p:spTree>
    <p:extLst>
      <p:ext uri="{BB962C8B-B14F-4D97-AF65-F5344CB8AC3E}">
        <p14:creationId xmlns:p14="http://schemas.microsoft.com/office/powerpoint/2010/main" val="3613335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AEA51-1D36-4924-B51E-F981143B772E}" type="slidenum">
              <a:rPr lang="en-US" smtClean="0"/>
              <a:t>6</a:t>
            </a:fld>
            <a:endParaRPr lang="en-US"/>
          </a:p>
        </p:txBody>
      </p:sp>
    </p:spTree>
    <p:extLst>
      <p:ext uri="{BB962C8B-B14F-4D97-AF65-F5344CB8AC3E}">
        <p14:creationId xmlns:p14="http://schemas.microsoft.com/office/powerpoint/2010/main" val="115292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AEA51-1D36-4924-B51E-F981143B772E}" type="slidenum">
              <a:rPr lang="en-US" smtClean="0"/>
              <a:t>7</a:t>
            </a:fld>
            <a:endParaRPr lang="en-US"/>
          </a:p>
        </p:txBody>
      </p:sp>
    </p:spTree>
    <p:extLst>
      <p:ext uri="{BB962C8B-B14F-4D97-AF65-F5344CB8AC3E}">
        <p14:creationId xmlns:p14="http://schemas.microsoft.com/office/powerpoint/2010/main" val="3265307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AEA51-1D36-4924-B51E-F981143B772E}" type="slidenum">
              <a:rPr lang="en-US" smtClean="0"/>
              <a:t>8</a:t>
            </a:fld>
            <a:endParaRPr lang="en-US"/>
          </a:p>
        </p:txBody>
      </p:sp>
    </p:spTree>
    <p:extLst>
      <p:ext uri="{BB962C8B-B14F-4D97-AF65-F5344CB8AC3E}">
        <p14:creationId xmlns:p14="http://schemas.microsoft.com/office/powerpoint/2010/main" val="2790117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3AEA51-1D36-4924-B51E-F981143B772E}" type="slidenum">
              <a:rPr lang="en-US" smtClean="0"/>
              <a:t>9</a:t>
            </a:fld>
            <a:endParaRPr lang="en-US"/>
          </a:p>
        </p:txBody>
      </p:sp>
    </p:spTree>
    <p:extLst>
      <p:ext uri="{BB962C8B-B14F-4D97-AF65-F5344CB8AC3E}">
        <p14:creationId xmlns:p14="http://schemas.microsoft.com/office/powerpoint/2010/main" val="181969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BA03E2-BAF3-4508-A05E-6F81D45FBC4D}"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89458-F3C8-4DEE-BD23-8280930B745C}" type="slidenum">
              <a:rPr lang="en-US" smtClean="0"/>
              <a:t>‹#›</a:t>
            </a:fld>
            <a:endParaRPr lang="en-US"/>
          </a:p>
        </p:txBody>
      </p:sp>
    </p:spTree>
    <p:extLst>
      <p:ext uri="{BB962C8B-B14F-4D97-AF65-F5344CB8AC3E}">
        <p14:creationId xmlns:p14="http://schemas.microsoft.com/office/powerpoint/2010/main" val="3627247703"/>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BA03E2-BAF3-4508-A05E-6F81D45FBC4D}"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89458-F3C8-4DEE-BD23-8280930B745C}" type="slidenum">
              <a:rPr lang="en-US" smtClean="0"/>
              <a:t>‹#›</a:t>
            </a:fld>
            <a:endParaRPr lang="en-US"/>
          </a:p>
        </p:txBody>
      </p:sp>
    </p:spTree>
    <p:extLst>
      <p:ext uri="{BB962C8B-B14F-4D97-AF65-F5344CB8AC3E}">
        <p14:creationId xmlns:p14="http://schemas.microsoft.com/office/powerpoint/2010/main" val="187434156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BA03E2-BAF3-4508-A05E-6F81D45FBC4D}"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89458-F3C8-4DEE-BD23-8280930B745C}" type="slidenum">
              <a:rPr lang="en-US" smtClean="0"/>
              <a:t>‹#›</a:t>
            </a:fld>
            <a:endParaRPr lang="en-US"/>
          </a:p>
        </p:txBody>
      </p:sp>
    </p:spTree>
    <p:extLst>
      <p:ext uri="{BB962C8B-B14F-4D97-AF65-F5344CB8AC3E}">
        <p14:creationId xmlns:p14="http://schemas.microsoft.com/office/powerpoint/2010/main" val="161117499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BA03E2-BAF3-4508-A05E-6F81D45FBC4D}"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89458-F3C8-4DEE-BD23-8280930B745C}" type="slidenum">
              <a:rPr lang="en-US" smtClean="0"/>
              <a:t>‹#›</a:t>
            </a:fld>
            <a:endParaRPr lang="en-US"/>
          </a:p>
        </p:txBody>
      </p:sp>
    </p:spTree>
    <p:extLst>
      <p:ext uri="{BB962C8B-B14F-4D97-AF65-F5344CB8AC3E}">
        <p14:creationId xmlns:p14="http://schemas.microsoft.com/office/powerpoint/2010/main" val="115469528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BA03E2-BAF3-4508-A05E-6F81D45FBC4D}"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89458-F3C8-4DEE-BD23-8280930B745C}" type="slidenum">
              <a:rPr lang="en-US" smtClean="0"/>
              <a:t>‹#›</a:t>
            </a:fld>
            <a:endParaRPr lang="en-US"/>
          </a:p>
        </p:txBody>
      </p:sp>
    </p:spTree>
    <p:extLst>
      <p:ext uri="{BB962C8B-B14F-4D97-AF65-F5344CB8AC3E}">
        <p14:creationId xmlns:p14="http://schemas.microsoft.com/office/powerpoint/2010/main" val="378655150"/>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BA03E2-BAF3-4508-A05E-6F81D45FBC4D}"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89458-F3C8-4DEE-BD23-8280930B745C}" type="slidenum">
              <a:rPr lang="en-US" smtClean="0"/>
              <a:t>‹#›</a:t>
            </a:fld>
            <a:endParaRPr lang="en-US"/>
          </a:p>
        </p:txBody>
      </p:sp>
    </p:spTree>
    <p:extLst>
      <p:ext uri="{BB962C8B-B14F-4D97-AF65-F5344CB8AC3E}">
        <p14:creationId xmlns:p14="http://schemas.microsoft.com/office/powerpoint/2010/main" val="91170782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BA03E2-BAF3-4508-A05E-6F81D45FBC4D}" type="datetimeFigureOut">
              <a:rPr lang="en-US" smtClean="0"/>
              <a:t>9/27/2020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089458-F3C8-4DEE-BD23-8280930B745C}" type="slidenum">
              <a:rPr lang="en-US" smtClean="0"/>
              <a:t>‹#›</a:t>
            </a:fld>
            <a:endParaRPr lang="en-US"/>
          </a:p>
        </p:txBody>
      </p:sp>
    </p:spTree>
    <p:extLst>
      <p:ext uri="{BB962C8B-B14F-4D97-AF65-F5344CB8AC3E}">
        <p14:creationId xmlns:p14="http://schemas.microsoft.com/office/powerpoint/2010/main" val="226264627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BA03E2-BAF3-4508-A05E-6F81D45FBC4D}" type="datetimeFigureOut">
              <a:rPr lang="en-US" smtClean="0"/>
              <a:t>9/27/2020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089458-F3C8-4DEE-BD23-8280930B745C}" type="slidenum">
              <a:rPr lang="en-US" smtClean="0"/>
              <a:t>‹#›</a:t>
            </a:fld>
            <a:endParaRPr lang="en-US"/>
          </a:p>
        </p:txBody>
      </p:sp>
    </p:spTree>
    <p:extLst>
      <p:ext uri="{BB962C8B-B14F-4D97-AF65-F5344CB8AC3E}">
        <p14:creationId xmlns:p14="http://schemas.microsoft.com/office/powerpoint/2010/main" val="38130204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A03E2-BAF3-4508-A05E-6F81D45FBC4D}" type="datetimeFigureOut">
              <a:rPr lang="en-US" smtClean="0"/>
              <a:t>9/27/2020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089458-F3C8-4DEE-BD23-8280930B745C}" type="slidenum">
              <a:rPr lang="en-US" smtClean="0"/>
              <a:t>‹#›</a:t>
            </a:fld>
            <a:endParaRPr lang="en-US"/>
          </a:p>
        </p:txBody>
      </p:sp>
    </p:spTree>
    <p:extLst>
      <p:ext uri="{BB962C8B-B14F-4D97-AF65-F5344CB8AC3E}">
        <p14:creationId xmlns:p14="http://schemas.microsoft.com/office/powerpoint/2010/main" val="154027322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BA03E2-BAF3-4508-A05E-6F81D45FBC4D}"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89458-F3C8-4DEE-BD23-8280930B745C}" type="slidenum">
              <a:rPr lang="en-US" smtClean="0"/>
              <a:t>‹#›</a:t>
            </a:fld>
            <a:endParaRPr lang="en-US"/>
          </a:p>
        </p:txBody>
      </p:sp>
    </p:spTree>
    <p:extLst>
      <p:ext uri="{BB962C8B-B14F-4D97-AF65-F5344CB8AC3E}">
        <p14:creationId xmlns:p14="http://schemas.microsoft.com/office/powerpoint/2010/main" val="276057708"/>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BA03E2-BAF3-4508-A05E-6F81D45FBC4D}"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89458-F3C8-4DEE-BD23-8280930B745C}" type="slidenum">
              <a:rPr lang="en-US" smtClean="0"/>
              <a:t>‹#›</a:t>
            </a:fld>
            <a:endParaRPr lang="en-US"/>
          </a:p>
        </p:txBody>
      </p:sp>
    </p:spTree>
    <p:extLst>
      <p:ext uri="{BB962C8B-B14F-4D97-AF65-F5344CB8AC3E}">
        <p14:creationId xmlns:p14="http://schemas.microsoft.com/office/powerpoint/2010/main" val="389198014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A03E2-BAF3-4508-A05E-6F81D45FBC4D}" type="datetimeFigureOut">
              <a:rPr lang="en-US" smtClean="0"/>
              <a:t>9/27/2020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89458-F3C8-4DEE-BD23-8280930B745C}" type="slidenum">
              <a:rPr lang="en-US" smtClean="0"/>
              <a:t>‹#›</a:t>
            </a:fld>
            <a:endParaRPr lang="en-US"/>
          </a:p>
        </p:txBody>
      </p:sp>
    </p:spTree>
    <p:extLst>
      <p:ext uri="{BB962C8B-B14F-4D97-AF65-F5344CB8AC3E}">
        <p14:creationId xmlns:p14="http://schemas.microsoft.com/office/powerpoint/2010/main" val="85023091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4D3D850-2041-4B7C-AED9-54DA385B1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object, clock, dark, tower&#10;&#10;Description automatically generated">
            <a:extLst>
              <a:ext uri="{FF2B5EF4-FFF2-40B4-BE49-F238E27FC236}">
                <a16:creationId xmlns:a16="http://schemas.microsoft.com/office/drawing/2014/main" id="{0961321E-F7F2-4B4A-8021-0A129AA714F4}"/>
              </a:ext>
            </a:extLst>
          </p:cNvPr>
          <p:cNvPicPr>
            <a:picLocks noChangeAspect="1"/>
          </p:cNvPicPr>
          <p:nvPr/>
        </p:nvPicPr>
        <p:blipFill rotWithShape="1">
          <a:blip r:embed="rId3">
            <a:extLst>
              <a:ext uri="{28A0092B-C50C-407E-A947-70E740481C1C}">
                <a14:useLocalDpi xmlns:a14="http://schemas.microsoft.com/office/drawing/2010/main" val="0"/>
              </a:ext>
            </a:extLst>
          </a:blip>
          <a:srcRect l="18909" r="21757" b="-1"/>
          <a:stretch/>
        </p:blipFill>
        <p:spPr>
          <a:xfrm>
            <a:off x="-43178" y="10"/>
            <a:ext cx="6095980" cy="6857990"/>
          </a:xfrm>
          <a:prstGeom prst="rect">
            <a:avLst/>
          </a:prstGeom>
        </p:spPr>
      </p:pic>
      <p:pic>
        <p:nvPicPr>
          <p:cNvPr id="6" name="Picture 5" descr="A sunset in the background&#10;&#10;Description automatically generated">
            <a:extLst>
              <a:ext uri="{FF2B5EF4-FFF2-40B4-BE49-F238E27FC236}">
                <a16:creationId xmlns:a16="http://schemas.microsoft.com/office/drawing/2014/main" id="{1C0E337B-DE1C-4EFF-97C2-5000867592E8}"/>
              </a:ext>
            </a:extLst>
          </p:cNvPr>
          <p:cNvPicPr>
            <a:picLocks noChangeAspect="1"/>
          </p:cNvPicPr>
          <p:nvPr/>
        </p:nvPicPr>
        <p:blipFill rotWithShape="1">
          <a:blip r:embed="rId4">
            <a:extLst>
              <a:ext uri="{28A0092B-C50C-407E-A947-70E740481C1C}">
                <a14:useLocalDpi xmlns:a14="http://schemas.microsoft.com/office/drawing/2010/main" val="0"/>
              </a:ext>
            </a:extLst>
          </a:blip>
          <a:srcRect l="41232" r="13657" b="-1"/>
          <a:stretch/>
        </p:blipFill>
        <p:spPr>
          <a:xfrm>
            <a:off x="6096000" y="10"/>
            <a:ext cx="6096000" cy="6857990"/>
          </a:xfrm>
          <a:prstGeom prst="rect">
            <a:avLst/>
          </a:prstGeom>
        </p:spPr>
      </p:pic>
      <p:sp>
        <p:nvSpPr>
          <p:cNvPr id="15" name="Rectangle 14">
            <a:extLst>
              <a:ext uri="{FF2B5EF4-FFF2-40B4-BE49-F238E27FC236}">
                <a16:creationId xmlns:a16="http://schemas.microsoft.com/office/drawing/2014/main" id="{B497CCB5-5FC2-473C-AFCC-2430CEF1D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409915" y="1742916"/>
            <a:ext cx="3372170" cy="3372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1218017A-846E-4BF7-A53F-DD116CB0BB0A}"/>
              </a:ext>
            </a:extLst>
          </p:cNvPr>
          <p:cNvSpPr txBox="1"/>
          <p:nvPr/>
        </p:nvSpPr>
        <p:spPr>
          <a:xfrm>
            <a:off x="4286858" y="2761554"/>
            <a:ext cx="3618284" cy="1345720"/>
          </a:xfrm>
          <a:prstGeom prst="rect">
            <a:avLst/>
          </a:prstGeom>
          <a:noFill/>
        </p:spPr>
        <p:txBody>
          <a:bodyPr vert="horz" lIns="91440" tIns="45720" rIns="91440" bIns="45720" rtlCol="0" anchor="ctr">
            <a:noAutofit/>
          </a:bodyPr>
          <a:lstStyle/>
          <a:p>
            <a:pPr algn="ctr" defTabSz="914400">
              <a:lnSpc>
                <a:spcPct val="90000"/>
              </a:lnSpc>
              <a:spcBef>
                <a:spcPct val="0"/>
              </a:spcBef>
              <a:spcAft>
                <a:spcPts val="600"/>
              </a:spcAft>
            </a:pPr>
            <a:r>
              <a:rPr lang="en-US" sz="3600" kern="1200" dirty="0">
                <a:solidFill>
                  <a:srgbClr val="080808"/>
                </a:solidFill>
                <a:latin typeface="Berlin Sans FB" panose="020E0602020502020306" pitchFamily="34" charset="0"/>
                <a:ea typeface="+mj-ea"/>
                <a:cs typeface="+mj-cs"/>
              </a:rPr>
              <a:t>Me-Centered &amp; Spirit-Centered Living</a:t>
            </a:r>
          </a:p>
          <a:p>
            <a:pPr algn="ctr" defTabSz="914400">
              <a:lnSpc>
                <a:spcPct val="90000"/>
              </a:lnSpc>
              <a:spcBef>
                <a:spcPct val="0"/>
              </a:spcBef>
              <a:spcAft>
                <a:spcPts val="600"/>
              </a:spcAft>
            </a:pPr>
            <a:r>
              <a:rPr lang="en-US" sz="3600" dirty="0">
                <a:solidFill>
                  <a:srgbClr val="080808"/>
                </a:solidFill>
                <a:latin typeface="Berlin Sans FB" panose="020E0602020502020306" pitchFamily="34" charset="0"/>
                <a:ea typeface="+mj-ea"/>
                <a:cs typeface="+mj-cs"/>
              </a:rPr>
              <a:t>Romans 8:5-11</a:t>
            </a:r>
            <a:endParaRPr lang="en-US" sz="3600" kern="1200" dirty="0">
              <a:solidFill>
                <a:srgbClr val="080808"/>
              </a:solidFill>
              <a:latin typeface="Berlin Sans FB" panose="020E0602020502020306" pitchFamily="34" charset="0"/>
              <a:ea typeface="+mj-ea"/>
              <a:cs typeface="+mj-cs"/>
            </a:endParaRPr>
          </a:p>
        </p:txBody>
      </p:sp>
      <p:sp>
        <p:nvSpPr>
          <p:cNvPr id="17" name="Frame 16">
            <a:extLst>
              <a:ext uri="{FF2B5EF4-FFF2-40B4-BE49-F238E27FC236}">
                <a16:creationId xmlns:a16="http://schemas.microsoft.com/office/drawing/2014/main" id="{599C8C75-BFDF-44E7-A028-EEB5EDD588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971277" y="1304278"/>
            <a:ext cx="4249446" cy="4249444"/>
          </a:xfrm>
          <a:prstGeom prst="frame">
            <a:avLst>
              <a:gd name="adj1" fmla="val 1195"/>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1538151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FF1599-0098-4195-8DDC-54BFD240390E}"/>
              </a:ext>
            </a:extLst>
          </p:cNvPr>
          <p:cNvSpPr/>
          <p:nvPr/>
        </p:nvSpPr>
        <p:spPr>
          <a:xfrm>
            <a:off x="0" y="413927"/>
            <a:ext cx="12192000" cy="6068841"/>
          </a:xfrm>
          <a:prstGeom prst="rect">
            <a:avLst/>
          </a:prstGeom>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For those whose mind-set is centered in Me: Death!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But those who are swayed and bent by the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gentle breath of God’s Spirit: Life and Peace!</a:t>
            </a:r>
          </a:p>
          <a:p>
            <a:pPr algn="ctr">
              <a:lnSpc>
                <a:spcPct val="107000"/>
              </a:lnSpc>
              <a:spcAft>
                <a:spcPts val="800"/>
              </a:spcAft>
            </a:pPr>
            <a:r>
              <a:rPr lang="en-US" sz="4000" b="1" dirty="0">
                <a:latin typeface="Tempus Sans ITC" panose="04020404030D07020202" pitchFamily="82" charset="0"/>
              </a:rPr>
              <a:t>On account of that, the one whose mindset </a:t>
            </a:r>
          </a:p>
          <a:p>
            <a:pPr algn="ctr">
              <a:lnSpc>
                <a:spcPct val="107000"/>
              </a:lnSpc>
              <a:spcAft>
                <a:spcPts val="800"/>
              </a:spcAft>
            </a:pPr>
            <a:r>
              <a:rPr lang="en-US" sz="4000" b="1" dirty="0">
                <a:latin typeface="Tempus Sans ITC" panose="04020404030D07020202" pitchFamily="82" charset="0"/>
              </a:rPr>
              <a:t>is centered in Self is at war with God; </a:t>
            </a:r>
          </a:p>
          <a:p>
            <a:pPr algn="ctr">
              <a:lnSpc>
                <a:spcPct val="107000"/>
              </a:lnSpc>
              <a:spcAft>
                <a:spcPts val="800"/>
              </a:spcAft>
            </a:pPr>
            <a:r>
              <a:rPr lang="en-US" sz="4000" b="1" dirty="0">
                <a:latin typeface="Tempus Sans ITC" panose="04020404030D07020202" pitchFamily="82" charset="0"/>
              </a:rPr>
              <a:t>“Me-centered” cannot follow God’s way </a:t>
            </a:r>
          </a:p>
          <a:p>
            <a:pPr algn="ctr">
              <a:lnSpc>
                <a:spcPct val="107000"/>
              </a:lnSpc>
              <a:spcAft>
                <a:spcPts val="800"/>
              </a:spcAft>
            </a:pPr>
            <a:r>
              <a:rPr lang="en-US" sz="4000" b="1" dirty="0">
                <a:latin typeface="Tempus Sans ITC" panose="04020404030D07020202" pitchFamily="82" charset="0"/>
              </a:rPr>
              <a:t>or imitate his character; with sight focused </a:t>
            </a:r>
          </a:p>
          <a:p>
            <a:pPr algn="ctr">
              <a:lnSpc>
                <a:spcPct val="107000"/>
              </a:lnSpc>
              <a:spcAft>
                <a:spcPts val="800"/>
              </a:spcAft>
            </a:pPr>
            <a:r>
              <a:rPr lang="en-US" sz="4000" b="1" dirty="0">
                <a:latin typeface="Tempus Sans ITC" panose="04020404030D07020202" pitchFamily="82" charset="0"/>
              </a:rPr>
              <a:t>in “Me”, he has no power to see God. </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597354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E71781-48C7-444A-A357-23F628148E51}"/>
              </a:ext>
            </a:extLst>
          </p:cNvPr>
          <p:cNvSpPr/>
          <p:nvPr/>
        </p:nvSpPr>
        <p:spPr>
          <a:xfrm>
            <a:off x="0" y="420914"/>
            <a:ext cx="12192000" cy="5307607"/>
          </a:xfrm>
          <a:prstGeom prst="rect">
            <a:avLst/>
          </a:prstGeom>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Indeed those who exist in the realm of “Me”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have no idea how to please or serve God.</a:t>
            </a:r>
          </a:p>
          <a:p>
            <a:pPr algn="ctr">
              <a:lnSpc>
                <a:spcPct val="107000"/>
              </a:lnSpc>
              <a:spcAft>
                <a:spcPts val="800"/>
              </a:spcAft>
            </a:pPr>
            <a:r>
              <a:rPr lang="en-US" sz="4000" b="1" i="1" dirty="0">
                <a:latin typeface="Tempus Sans ITC" panose="04020404030D07020202" pitchFamily="82" charset="0"/>
                <a:ea typeface="Calibri" panose="020F0502020204030204" pitchFamily="34" charset="0"/>
                <a:cs typeface="Times New Roman" panose="02020603050405020304" pitchFamily="18" charset="0"/>
              </a:rPr>
              <a:t>You</a:t>
            </a:r>
            <a:r>
              <a:rPr lang="en-US" sz="4000" b="1" dirty="0">
                <a:latin typeface="Tempus Sans ITC" panose="04020404030D07020202" pitchFamily="82" charset="0"/>
                <a:ea typeface="Calibri" panose="020F0502020204030204" pitchFamily="34" charset="0"/>
                <a:cs typeface="Times New Roman" panose="02020603050405020304" pitchFamily="18" charset="0"/>
              </a:rPr>
              <a:t>, on the other hand, are not centered in Self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but centered in the Spirit since the Spirit of God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has made his home in you.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However, those not centered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in the Spirit of Christ are not a part of him.</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801832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FC4FF8-7763-4F21-B6FE-8CE3C3FD052A}"/>
              </a:ext>
            </a:extLst>
          </p:cNvPr>
          <p:cNvSpPr/>
          <p:nvPr/>
        </p:nvSpPr>
        <p:spPr>
          <a:xfrm>
            <a:off x="0" y="702356"/>
            <a:ext cx="12192000" cy="5966249"/>
          </a:xfrm>
          <a:prstGeom prst="rect">
            <a:avLst/>
          </a:prstGeom>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Moreover we affirm if Christ is in you,</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 the physical body is dead, wearing out, because of sin. However, our spirit, Life!... on account of righteousness.</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On top of all this, if the Spirit who raised Jesus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from death has made his home in you,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he who raise Christ Jesus from his grave will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one day infuse Life in your mortal body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because his Spirit is currently inhabiting you!</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518612"/>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944480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Curved Down 1">
            <a:extLst>
              <a:ext uri="{FF2B5EF4-FFF2-40B4-BE49-F238E27FC236}">
                <a16:creationId xmlns:a16="http://schemas.microsoft.com/office/drawing/2014/main" id="{36097350-B016-46A9-9B85-8BE420B098A3}"/>
              </a:ext>
            </a:extLst>
          </p:cNvPr>
          <p:cNvSpPr/>
          <p:nvPr/>
        </p:nvSpPr>
        <p:spPr>
          <a:xfrm rot="17638927">
            <a:off x="-569073" y="1469512"/>
            <a:ext cx="6104039" cy="2719683"/>
          </a:xfrm>
          <a:prstGeom prst="curvedDownArrow">
            <a:avLst/>
          </a:prstGeom>
          <a:solidFill>
            <a:schemeClr val="accent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a:extLst>
              <a:ext uri="{FF2B5EF4-FFF2-40B4-BE49-F238E27FC236}">
                <a16:creationId xmlns:a16="http://schemas.microsoft.com/office/drawing/2014/main" id="{0CE160D4-4FB2-4F97-A8C3-052C4D895A51}"/>
              </a:ext>
            </a:extLst>
          </p:cNvPr>
          <p:cNvSpPr txBox="1"/>
          <p:nvPr/>
        </p:nvSpPr>
        <p:spPr>
          <a:xfrm>
            <a:off x="4023360" y="593517"/>
            <a:ext cx="7437120" cy="1938992"/>
          </a:xfrm>
          <a:prstGeom prst="rect">
            <a:avLst/>
          </a:prstGeom>
          <a:noFill/>
        </p:spPr>
        <p:txBody>
          <a:bodyPr wrap="square" rtlCol="0">
            <a:spAutoFit/>
          </a:bodyPr>
          <a:lstStyle/>
          <a:p>
            <a:pPr algn="ctr"/>
            <a:r>
              <a:rPr lang="en-US" sz="4000" b="1" dirty="0">
                <a:latin typeface="Ink Free" panose="03080402000500000000" pitchFamily="66" charset="0"/>
              </a:rPr>
              <a:t>Therefore, there is now no condemnation for those who are in Christ Jesus</a:t>
            </a:r>
            <a:r>
              <a:rPr lang="en-US" dirty="0"/>
              <a:t>.</a:t>
            </a:r>
          </a:p>
        </p:txBody>
      </p:sp>
      <p:sp>
        <p:nvSpPr>
          <p:cNvPr id="4" name="TextBox 3">
            <a:extLst>
              <a:ext uri="{FF2B5EF4-FFF2-40B4-BE49-F238E27FC236}">
                <a16:creationId xmlns:a16="http://schemas.microsoft.com/office/drawing/2014/main" id="{E9B1D52F-474C-4713-9681-1909F2A1796D}"/>
              </a:ext>
            </a:extLst>
          </p:cNvPr>
          <p:cNvSpPr txBox="1"/>
          <p:nvPr/>
        </p:nvSpPr>
        <p:spPr>
          <a:xfrm rot="21312875">
            <a:off x="1884306" y="638635"/>
            <a:ext cx="2581787" cy="707886"/>
          </a:xfrm>
          <a:prstGeom prst="rect">
            <a:avLst/>
          </a:prstGeom>
          <a:no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000" b="1" dirty="0">
                <a:solidFill>
                  <a:srgbClr val="FFFF00"/>
                </a:solidFill>
                <a:latin typeface="Ink Free" panose="03080402000500000000" pitchFamily="66" charset="0"/>
              </a:rPr>
              <a:t> 1-7</a:t>
            </a:r>
            <a:endParaRPr lang="en-US" sz="4000" dirty="0">
              <a:solidFill>
                <a:srgbClr val="FFFF00"/>
              </a:solidFill>
            </a:endParaRPr>
          </a:p>
        </p:txBody>
      </p:sp>
      <p:sp>
        <p:nvSpPr>
          <p:cNvPr id="5" name="Arrow: Striped Right 4">
            <a:extLst>
              <a:ext uri="{FF2B5EF4-FFF2-40B4-BE49-F238E27FC236}">
                <a16:creationId xmlns:a16="http://schemas.microsoft.com/office/drawing/2014/main" id="{1EC6892E-5ADB-4FB2-9E02-30B69D6AB891}"/>
              </a:ext>
            </a:extLst>
          </p:cNvPr>
          <p:cNvSpPr/>
          <p:nvPr/>
        </p:nvSpPr>
        <p:spPr>
          <a:xfrm rot="5400000">
            <a:off x="7088807" y="2519153"/>
            <a:ext cx="1111023" cy="1137736"/>
          </a:xfrm>
          <a:prstGeom prst="stripedRightArrow">
            <a:avLst/>
          </a:prstGeom>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prstDash val="solid"/>
          </a:ln>
          <a:effectLst>
            <a:outerShdw blurRad="57150" dist="19050" dir="5400000" algn="ctr" rotWithShape="0">
              <a:srgbClr val="000000">
                <a:alpha val="63000"/>
              </a:srgbClr>
            </a:outerShdw>
          </a:effectLst>
          <a:extLst>
            <a:ext uri="{91240B29-F687-4F45-9708-019B960494DF}">
              <a14:hiddenLine xmlns:a14="http://schemas.microsoft.com/office/drawing/2010/main">
                <a:solidFill>
                  <a:prstClr val="black"/>
                </a:solidFill>
                <a:prstDash val="solid"/>
              </a14:hiddenLine>
            </a:ext>
          </a:extLst>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7445B9E-0CA3-4DB7-9EA4-4936E0DDB9DE}"/>
              </a:ext>
            </a:extLst>
          </p:cNvPr>
          <p:cNvSpPr txBox="1"/>
          <p:nvPr/>
        </p:nvSpPr>
        <p:spPr>
          <a:xfrm>
            <a:off x="5258972" y="3506049"/>
            <a:ext cx="4965896" cy="707886"/>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000" b="1" dirty="0">
                <a:solidFill>
                  <a:srgbClr val="92D050"/>
                </a:solidFill>
                <a:latin typeface="Ink Free" panose="03080402000500000000" pitchFamily="66" charset="0"/>
              </a:rPr>
              <a:t>“I feel condemned”</a:t>
            </a:r>
            <a:endParaRPr lang="en-US" dirty="0">
              <a:solidFill>
                <a:srgbClr val="92D050"/>
              </a:solidFill>
            </a:endParaRPr>
          </a:p>
        </p:txBody>
      </p:sp>
      <p:sp>
        <p:nvSpPr>
          <p:cNvPr id="7" name="Callout: Left-Right Arrow 6">
            <a:extLst>
              <a:ext uri="{FF2B5EF4-FFF2-40B4-BE49-F238E27FC236}">
                <a16:creationId xmlns:a16="http://schemas.microsoft.com/office/drawing/2014/main" id="{B748A62F-D746-482A-9C6E-EAE7051080B5}"/>
              </a:ext>
            </a:extLst>
          </p:cNvPr>
          <p:cNvSpPr/>
          <p:nvPr/>
        </p:nvSpPr>
        <p:spPr>
          <a:xfrm>
            <a:off x="6617376" y="4221630"/>
            <a:ext cx="2053883" cy="2050548"/>
          </a:xfrm>
          <a:prstGeom prst="leftRightArrowCallout">
            <a:avLst>
              <a:gd name="adj1" fmla="val 26739"/>
              <a:gd name="adj2" fmla="val 35610"/>
              <a:gd name="adj3" fmla="val 28989"/>
              <a:gd name="adj4" fmla="val 5479"/>
            </a:avLst>
          </a:prstGeom>
          <a:solidFill>
            <a:schemeClr val="accent1"/>
          </a:solidFill>
          <a:ln w="12700" cap="flat" cmpd="sng" algn="ctr">
            <a:noFill/>
            <a:prstDash val="solid"/>
            <a:miter lim="800000"/>
          </a:ln>
          <a:effectLst/>
          <a:scene3d>
            <a:camera prst="orthographicFront"/>
            <a:lightRig rig="threePt" dir="t"/>
          </a:scene3d>
          <a:sp3d>
            <a:bevelT/>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0E40758-F5E9-4741-92A3-2B4CB93F76C6}"/>
              </a:ext>
            </a:extLst>
          </p:cNvPr>
          <p:cNvSpPr txBox="1"/>
          <p:nvPr/>
        </p:nvSpPr>
        <p:spPr>
          <a:xfrm>
            <a:off x="3038622" y="4627801"/>
            <a:ext cx="3578754" cy="1323439"/>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000" b="1" dirty="0">
                <a:latin typeface="Ink Free" panose="03080402000500000000" pitchFamily="66" charset="0"/>
              </a:rPr>
              <a:t>Misunderstand the passage</a:t>
            </a:r>
            <a:endParaRPr lang="en-US" dirty="0"/>
          </a:p>
        </p:txBody>
      </p:sp>
      <p:sp>
        <p:nvSpPr>
          <p:cNvPr id="9" name="TextBox 8">
            <a:extLst>
              <a:ext uri="{FF2B5EF4-FFF2-40B4-BE49-F238E27FC236}">
                <a16:creationId xmlns:a16="http://schemas.microsoft.com/office/drawing/2014/main" id="{7C128668-98C6-47F9-B4E3-B7FAE8635122}"/>
              </a:ext>
            </a:extLst>
          </p:cNvPr>
          <p:cNvSpPr txBox="1"/>
          <p:nvPr/>
        </p:nvSpPr>
        <p:spPr>
          <a:xfrm>
            <a:off x="8533364" y="4833532"/>
            <a:ext cx="3578754" cy="707886"/>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000" b="1" dirty="0">
                <a:latin typeface="Ink Free" panose="03080402000500000000" pitchFamily="66" charset="0"/>
              </a:rPr>
              <a:t>Not in Christ</a:t>
            </a:r>
            <a:endParaRPr lang="en-US" dirty="0"/>
          </a:p>
        </p:txBody>
      </p:sp>
      <p:sp>
        <p:nvSpPr>
          <p:cNvPr id="10" name="TextBox 9">
            <a:extLst>
              <a:ext uri="{FF2B5EF4-FFF2-40B4-BE49-F238E27FC236}">
                <a16:creationId xmlns:a16="http://schemas.microsoft.com/office/drawing/2014/main" id="{D532BBFE-A7D2-41F1-B826-BD48E84E48D1}"/>
              </a:ext>
            </a:extLst>
          </p:cNvPr>
          <p:cNvSpPr txBox="1"/>
          <p:nvPr/>
        </p:nvSpPr>
        <p:spPr>
          <a:xfrm rot="3030065">
            <a:off x="246898" y="4671231"/>
            <a:ext cx="2860768" cy="707886"/>
          </a:xfrm>
          <a:prstGeom prst="rect">
            <a:avLst/>
          </a:prstGeom>
          <a:no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000" b="1" dirty="0">
                <a:solidFill>
                  <a:srgbClr val="FFFF00"/>
                </a:solidFill>
                <a:latin typeface="Ink Free" panose="03080402000500000000" pitchFamily="66" charset="0"/>
              </a:rPr>
              <a:t>Chapters </a:t>
            </a:r>
            <a:endParaRPr lang="en-US" sz="4000" dirty="0">
              <a:solidFill>
                <a:srgbClr val="FFFF00"/>
              </a:solidFill>
            </a:endParaRPr>
          </a:p>
        </p:txBody>
      </p:sp>
    </p:spTree>
    <p:extLst>
      <p:ext uri="{BB962C8B-B14F-4D97-AF65-F5344CB8AC3E}">
        <p14:creationId xmlns:p14="http://schemas.microsoft.com/office/powerpoint/2010/main" val="6523423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animBg="1"/>
      <p:bldP spid="6" grpId="0"/>
      <p:bldP spid="7" grpId="0" animBg="1"/>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79A399-CC5D-426E-B292-0073BF412964}"/>
              </a:ext>
            </a:extLst>
          </p:cNvPr>
          <p:cNvSpPr txBox="1"/>
          <p:nvPr/>
        </p:nvSpPr>
        <p:spPr>
          <a:xfrm>
            <a:off x="0" y="453293"/>
            <a:ext cx="12192000" cy="5632311"/>
          </a:xfrm>
          <a:prstGeom prst="rect">
            <a:avLst/>
          </a:prstGeom>
          <a:noFill/>
        </p:spPr>
        <p:txBody>
          <a:bodyPr wrap="square" rtlCol="0">
            <a:spAutoFit/>
          </a:bodyPr>
          <a:lstStyle/>
          <a:p>
            <a:pPr algn="ctr"/>
            <a:r>
              <a:rPr lang="en-US" sz="4000" b="1" dirty="0">
                <a:latin typeface="Ink Free" panose="03080402000500000000" pitchFamily="66" charset="0"/>
              </a:rPr>
              <a:t>Those who live according to the sinful nature have their minds set on what that nature desires; </a:t>
            </a:r>
          </a:p>
          <a:p>
            <a:pPr algn="ctr"/>
            <a:r>
              <a:rPr lang="en-US" sz="4000" b="1" dirty="0">
                <a:latin typeface="Ink Free" panose="03080402000500000000" pitchFamily="66" charset="0"/>
              </a:rPr>
              <a:t>but those who live in accordance with the Spirit </a:t>
            </a:r>
          </a:p>
          <a:p>
            <a:pPr algn="ctr"/>
            <a:r>
              <a:rPr lang="en-US" sz="4000" b="1" dirty="0">
                <a:latin typeface="Ink Free" panose="03080402000500000000" pitchFamily="66" charset="0"/>
              </a:rPr>
              <a:t>have their minds set on what the Spirit desires. </a:t>
            </a:r>
          </a:p>
          <a:p>
            <a:pPr algn="ctr"/>
            <a:r>
              <a:rPr lang="en-US" sz="4000" b="1" dirty="0">
                <a:latin typeface="Ink Free" panose="03080402000500000000" pitchFamily="66" charset="0"/>
              </a:rPr>
              <a:t>The mind of the sinful man is death, but the mind controlled by the Spirit is life and peace; </a:t>
            </a:r>
          </a:p>
          <a:p>
            <a:pPr algn="ctr"/>
            <a:r>
              <a:rPr lang="en-US" sz="4000" b="1" dirty="0">
                <a:latin typeface="Ink Free" panose="03080402000500000000" pitchFamily="66" charset="0"/>
              </a:rPr>
              <a:t>the sinful mind is hostile to God. It does not </a:t>
            </a:r>
          </a:p>
          <a:p>
            <a:pPr algn="ctr"/>
            <a:r>
              <a:rPr lang="en-US" sz="4000" b="1" dirty="0">
                <a:latin typeface="Ink Free" panose="03080402000500000000" pitchFamily="66" charset="0"/>
              </a:rPr>
              <a:t>submit to God’s law, nor can it do so. Those </a:t>
            </a:r>
          </a:p>
          <a:p>
            <a:pPr algn="ctr"/>
            <a:r>
              <a:rPr lang="en-US" sz="4000" b="1" dirty="0">
                <a:latin typeface="Ink Free" panose="03080402000500000000" pitchFamily="66" charset="0"/>
              </a:rPr>
              <a:t>controlled by the sinful nature cannot please God.</a:t>
            </a:r>
          </a:p>
        </p:txBody>
      </p:sp>
    </p:spTree>
    <p:extLst>
      <p:ext uri="{BB962C8B-B14F-4D97-AF65-F5344CB8AC3E}">
        <p14:creationId xmlns:p14="http://schemas.microsoft.com/office/powerpoint/2010/main" val="297903568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EA2BED-0A42-456B-B7EC-8EA1E5408EA2}"/>
              </a:ext>
            </a:extLst>
          </p:cNvPr>
          <p:cNvSpPr txBox="1"/>
          <p:nvPr/>
        </p:nvSpPr>
        <p:spPr>
          <a:xfrm>
            <a:off x="0" y="305068"/>
            <a:ext cx="12192000" cy="6247864"/>
          </a:xfrm>
          <a:prstGeom prst="rect">
            <a:avLst/>
          </a:prstGeom>
          <a:noFill/>
        </p:spPr>
        <p:txBody>
          <a:bodyPr wrap="square" rtlCol="0">
            <a:spAutoFit/>
          </a:bodyPr>
          <a:lstStyle/>
          <a:p>
            <a:pPr algn="ctr"/>
            <a:r>
              <a:rPr lang="en-US" sz="4000" b="1" dirty="0">
                <a:latin typeface="Ink Free" panose="03080402000500000000" pitchFamily="66" charset="0"/>
              </a:rPr>
              <a:t>You, however, are controlled not by the sinful nature but by the Spirit, if the Spirit of God lives in you. And if anyone does not have the Spirit of Christ, he does not belong to Christ. But if Christ is in you, your body is dead because of sin, yet your spirit is alive because of righteousness. And if the Spirit of him who raised Jesus from the dead is living in you, he who raised Christ from the dead will also give life to your mortal bodies through his Spirit, who lives in you.</a:t>
            </a:r>
          </a:p>
          <a:p>
            <a:pPr algn="ctr"/>
            <a:r>
              <a:rPr lang="en-US" sz="4000" b="1" dirty="0">
                <a:latin typeface="Ink Free" panose="03080402000500000000" pitchFamily="66" charset="0"/>
              </a:rPr>
              <a:t>Romans 8:5-11</a:t>
            </a:r>
          </a:p>
        </p:txBody>
      </p:sp>
    </p:spTree>
    <p:extLst>
      <p:ext uri="{BB962C8B-B14F-4D97-AF65-F5344CB8AC3E}">
        <p14:creationId xmlns:p14="http://schemas.microsoft.com/office/powerpoint/2010/main" val="230135671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8E991FCB-65FD-48D8-94DF-8FB2FD9F73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41" y="1867459"/>
            <a:ext cx="4101282" cy="4089463"/>
          </a:xfrm>
          <a:prstGeom prst="rect">
            <a:avLst/>
          </a:prstGeom>
          <a:ln>
            <a:noFill/>
          </a:ln>
          <a:effectLst>
            <a:softEdge rad="112500"/>
          </a:effectLst>
        </p:spPr>
      </p:pic>
      <p:sp>
        <p:nvSpPr>
          <p:cNvPr id="4" name="TextBox 3">
            <a:extLst>
              <a:ext uri="{FF2B5EF4-FFF2-40B4-BE49-F238E27FC236}">
                <a16:creationId xmlns:a16="http://schemas.microsoft.com/office/drawing/2014/main" id="{71214204-3DAB-4BBF-9FCF-ABEAA2B98AD6}"/>
              </a:ext>
            </a:extLst>
          </p:cNvPr>
          <p:cNvSpPr txBox="1"/>
          <p:nvPr/>
        </p:nvSpPr>
        <p:spPr>
          <a:xfrm>
            <a:off x="103641" y="1228224"/>
            <a:ext cx="4101282" cy="707886"/>
          </a:xfrm>
          <a:prstGeom prst="rect">
            <a:avLst/>
          </a:prstGeom>
          <a:noFill/>
        </p:spPr>
        <p:txBody>
          <a:bodyPr wrap="square" rtlCol="0">
            <a:spAutoFit/>
          </a:bodyPr>
          <a:lstStyle/>
          <a:p>
            <a:pPr algn="ctr"/>
            <a:r>
              <a:rPr lang="en-US" sz="4000" b="1" dirty="0">
                <a:solidFill>
                  <a:srgbClr val="FFFF00"/>
                </a:solidFill>
                <a:latin typeface="Ink Free" panose="03080402000500000000" pitchFamily="66" charset="0"/>
              </a:rPr>
              <a:t>Two Mindsets</a:t>
            </a:r>
            <a:endParaRPr lang="en-US" dirty="0">
              <a:solidFill>
                <a:srgbClr val="FFFF00"/>
              </a:solidFill>
            </a:endParaRPr>
          </a:p>
        </p:txBody>
      </p:sp>
      <p:pic>
        <p:nvPicPr>
          <p:cNvPr id="7" name="Picture 6" descr="A person sitting on a wooden bench&#10;&#10;Description automatically generated">
            <a:extLst>
              <a:ext uri="{FF2B5EF4-FFF2-40B4-BE49-F238E27FC236}">
                <a16:creationId xmlns:a16="http://schemas.microsoft.com/office/drawing/2014/main" id="{BC37B159-C0E3-44DE-8770-3DD84BD06511}"/>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5191874" y="974137"/>
            <a:ext cx="6896485" cy="4631918"/>
          </a:xfrm>
          <a:prstGeom prst="rect">
            <a:avLst/>
          </a:prstGeom>
          <a:ln>
            <a:noFill/>
          </a:ln>
          <a:effectLst>
            <a:softEdge rad="112500"/>
          </a:effectLst>
        </p:spPr>
      </p:pic>
      <p:sp>
        <p:nvSpPr>
          <p:cNvPr id="8" name="TextBox 7">
            <a:extLst>
              <a:ext uri="{FF2B5EF4-FFF2-40B4-BE49-F238E27FC236}">
                <a16:creationId xmlns:a16="http://schemas.microsoft.com/office/drawing/2014/main" id="{1C1D90CD-8448-409C-9391-D1EDFDABB270}"/>
              </a:ext>
            </a:extLst>
          </p:cNvPr>
          <p:cNvSpPr txBox="1"/>
          <p:nvPr/>
        </p:nvSpPr>
        <p:spPr>
          <a:xfrm>
            <a:off x="6933027" y="266251"/>
            <a:ext cx="3873273" cy="707886"/>
          </a:xfrm>
          <a:prstGeom prst="rect">
            <a:avLst/>
          </a:prstGeom>
          <a:noFill/>
        </p:spPr>
        <p:txBody>
          <a:bodyPr wrap="square" rtlCol="0">
            <a:spAutoFit/>
          </a:bodyPr>
          <a:lstStyle/>
          <a:p>
            <a:pPr algn="ctr"/>
            <a:r>
              <a:rPr lang="en-US" sz="4000" b="1" dirty="0">
                <a:latin typeface="Ink Free" panose="03080402000500000000" pitchFamily="66" charset="0"/>
              </a:rPr>
              <a:t>Flesh/Spirit</a:t>
            </a:r>
            <a:endParaRPr lang="en-US" dirty="0"/>
          </a:p>
        </p:txBody>
      </p:sp>
      <p:sp>
        <p:nvSpPr>
          <p:cNvPr id="9" name="Rectangle 8">
            <a:extLst>
              <a:ext uri="{FF2B5EF4-FFF2-40B4-BE49-F238E27FC236}">
                <a16:creationId xmlns:a16="http://schemas.microsoft.com/office/drawing/2014/main" id="{04E0AD06-B727-4D6E-9859-890C2A42D54D}"/>
              </a:ext>
            </a:extLst>
          </p:cNvPr>
          <p:cNvSpPr/>
          <p:nvPr/>
        </p:nvSpPr>
        <p:spPr>
          <a:xfrm>
            <a:off x="4947172" y="3170340"/>
            <a:ext cx="3371557" cy="2191497"/>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effectLst>
                  <a:glow rad="139700">
                    <a:schemeClr val="accent2">
                      <a:satMod val="175000"/>
                      <a:alpha val="40000"/>
                    </a:schemeClr>
                  </a:glow>
                  <a:outerShdw blurRad="50800" dist="50800" dir="5400000" algn="ctr" rotWithShape="0">
                    <a:schemeClr val="bg1"/>
                  </a:outerShdw>
                </a:effectLst>
                <a:latin typeface="Tempus Sans ITC" panose="04020404030D07020202" pitchFamily="82" charset="0"/>
                <a:ea typeface="Calibri" panose="020F0502020204030204" pitchFamily="34" charset="0"/>
                <a:cs typeface="Times New Roman" panose="02020603050405020304" pitchFamily="18" charset="0"/>
              </a:rPr>
              <a:t>Doing bad things, sinning, struggling with sin, not overcoming sins.</a:t>
            </a:r>
          </a:p>
        </p:txBody>
      </p:sp>
      <p:sp>
        <p:nvSpPr>
          <p:cNvPr id="10" name="Rectangle 9">
            <a:extLst>
              <a:ext uri="{FF2B5EF4-FFF2-40B4-BE49-F238E27FC236}">
                <a16:creationId xmlns:a16="http://schemas.microsoft.com/office/drawing/2014/main" id="{9DE87FCD-EAB9-49A4-8F12-B92F3C1D6348}"/>
              </a:ext>
            </a:extLst>
          </p:cNvPr>
          <p:cNvSpPr/>
          <p:nvPr/>
        </p:nvSpPr>
        <p:spPr>
          <a:xfrm>
            <a:off x="9225409" y="3200948"/>
            <a:ext cx="2966591" cy="2191497"/>
          </a:xfrm>
          <a:prstGeom prst="rect">
            <a:avLst/>
          </a:prstGeom>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effectLst>
                  <a:glow rad="228600">
                    <a:schemeClr val="accent5">
                      <a:satMod val="175000"/>
                      <a:alpha val="40000"/>
                    </a:schemeClr>
                  </a:glow>
                  <a:outerShdw blurRad="50800" dist="50800" dir="5400000" algn="ctr" rotWithShape="0">
                    <a:schemeClr val="bg1"/>
                  </a:outerShdw>
                </a:effectLst>
                <a:latin typeface="Tempus Sans ITC" panose="04020404030D07020202" pitchFamily="82" charset="0"/>
                <a:ea typeface="Calibri" panose="020F0502020204030204" pitchFamily="34" charset="0"/>
                <a:cs typeface="Times New Roman" panose="02020603050405020304" pitchFamily="18" charset="0"/>
              </a:rPr>
              <a:t>Reads Bible, prays, goes to church, hardly ever sins.</a:t>
            </a:r>
          </a:p>
        </p:txBody>
      </p:sp>
      <p:sp>
        <p:nvSpPr>
          <p:cNvPr id="11" name="Rectangle 10">
            <a:extLst>
              <a:ext uri="{FF2B5EF4-FFF2-40B4-BE49-F238E27FC236}">
                <a16:creationId xmlns:a16="http://schemas.microsoft.com/office/drawing/2014/main" id="{FFFE0A5B-8A09-4626-B6D9-A09DED070464}"/>
              </a:ext>
            </a:extLst>
          </p:cNvPr>
          <p:cNvSpPr/>
          <p:nvPr/>
        </p:nvSpPr>
        <p:spPr>
          <a:xfrm>
            <a:off x="4947172" y="5570157"/>
            <a:ext cx="3371557" cy="1137619"/>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effectLst>
                  <a:glow rad="139700">
                    <a:schemeClr val="accent2">
                      <a:satMod val="175000"/>
                      <a:alpha val="40000"/>
                    </a:schemeClr>
                  </a:glow>
                  <a:outerShdw blurRad="50800" dist="50800" dir="5400000" algn="ctr" rotWithShape="0">
                    <a:schemeClr val="bg1"/>
                  </a:outerShdw>
                </a:effectLst>
                <a:latin typeface="Tempus Sans ITC" panose="04020404030D07020202" pitchFamily="82" charset="0"/>
                <a:ea typeface="Calibri" panose="020F0502020204030204" pitchFamily="34" charset="0"/>
                <a:cs typeface="Times New Roman" panose="02020603050405020304" pitchFamily="18" charset="0"/>
              </a:rPr>
              <a:t>Not-so-good Christian</a:t>
            </a:r>
          </a:p>
        </p:txBody>
      </p:sp>
      <p:sp>
        <p:nvSpPr>
          <p:cNvPr id="12" name="Rectangle 11">
            <a:extLst>
              <a:ext uri="{FF2B5EF4-FFF2-40B4-BE49-F238E27FC236}">
                <a16:creationId xmlns:a16="http://schemas.microsoft.com/office/drawing/2014/main" id="{DB3034F3-93B4-4BAE-8B49-3EE0AC249530}"/>
              </a:ext>
            </a:extLst>
          </p:cNvPr>
          <p:cNvSpPr/>
          <p:nvPr/>
        </p:nvSpPr>
        <p:spPr>
          <a:xfrm>
            <a:off x="8820443" y="5606055"/>
            <a:ext cx="3371557" cy="1137619"/>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square">
            <a:spAutoFit/>
          </a:bodyPr>
          <a:lstStyle/>
          <a:p>
            <a:pPr marR="0" lvl="0" algn="ctr">
              <a:lnSpc>
                <a:spcPct val="107000"/>
              </a:lnSpc>
              <a:spcBef>
                <a:spcPts val="0"/>
              </a:spcBef>
              <a:spcAft>
                <a:spcPts val="0"/>
              </a:spcAft>
            </a:pPr>
            <a:r>
              <a:rPr lang="en-US" sz="3200" b="1" dirty="0">
                <a:effectLst>
                  <a:glow rad="228600">
                    <a:schemeClr val="accent5">
                      <a:satMod val="175000"/>
                      <a:alpha val="40000"/>
                    </a:schemeClr>
                  </a:glow>
                  <a:outerShdw blurRad="50800" dist="50800" dir="5400000" algn="ctr" rotWithShape="0">
                    <a:schemeClr val="bg1"/>
                  </a:outerShdw>
                </a:effectLst>
                <a:latin typeface="Tempus Sans ITC" panose="04020404030D07020202" pitchFamily="82" charset="0"/>
                <a:ea typeface="Calibri" panose="020F0502020204030204" pitchFamily="34" charset="0"/>
                <a:cs typeface="Times New Roman" panose="02020603050405020304" pitchFamily="18" charset="0"/>
              </a:rPr>
              <a:t>Spiritual</a:t>
            </a:r>
          </a:p>
          <a:p>
            <a:pPr marR="0" lvl="0" algn="ctr">
              <a:lnSpc>
                <a:spcPct val="107000"/>
              </a:lnSpc>
              <a:spcBef>
                <a:spcPts val="0"/>
              </a:spcBef>
              <a:spcAft>
                <a:spcPts val="0"/>
              </a:spcAft>
            </a:pPr>
            <a:r>
              <a:rPr lang="en-US" sz="3200" b="1" dirty="0">
                <a:effectLst>
                  <a:glow rad="228600">
                    <a:schemeClr val="accent5">
                      <a:satMod val="175000"/>
                      <a:alpha val="40000"/>
                    </a:schemeClr>
                  </a:glow>
                  <a:outerShdw blurRad="50800" dist="50800" dir="5400000" algn="ctr" rotWithShape="0">
                    <a:schemeClr val="bg1"/>
                  </a:outerShdw>
                </a:effectLst>
                <a:latin typeface="Tempus Sans ITC" panose="04020404030D07020202" pitchFamily="82" charset="0"/>
                <a:ea typeface="Calibri" panose="020F0502020204030204" pitchFamily="34" charset="0"/>
                <a:cs typeface="Times New Roman" panose="02020603050405020304" pitchFamily="18" charset="0"/>
              </a:rPr>
              <a:t>Christian</a:t>
            </a:r>
          </a:p>
        </p:txBody>
      </p:sp>
    </p:spTree>
    <p:extLst>
      <p:ext uri="{BB962C8B-B14F-4D97-AF65-F5344CB8AC3E}">
        <p14:creationId xmlns:p14="http://schemas.microsoft.com/office/powerpoint/2010/main" val="21447352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tanding next to a tree&#10;&#10;Description automatically generated">
            <a:extLst>
              <a:ext uri="{FF2B5EF4-FFF2-40B4-BE49-F238E27FC236}">
                <a16:creationId xmlns:a16="http://schemas.microsoft.com/office/drawing/2014/main" id="{CA463A58-6380-454F-9111-B8813A5E1E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667000" y="0"/>
            <a:ext cx="6858000" cy="6858000"/>
          </a:xfrm>
          <a:prstGeom prst="rect">
            <a:avLst/>
          </a:prstGeom>
        </p:spPr>
      </p:pic>
      <p:sp>
        <p:nvSpPr>
          <p:cNvPr id="4" name="TextBox 3">
            <a:extLst>
              <a:ext uri="{FF2B5EF4-FFF2-40B4-BE49-F238E27FC236}">
                <a16:creationId xmlns:a16="http://schemas.microsoft.com/office/drawing/2014/main" id="{1184A4A3-3E02-4CBF-A214-722780F7A4EE}"/>
              </a:ext>
            </a:extLst>
          </p:cNvPr>
          <p:cNvSpPr txBox="1"/>
          <p:nvPr/>
        </p:nvSpPr>
        <p:spPr>
          <a:xfrm>
            <a:off x="98475" y="524839"/>
            <a:ext cx="2461846" cy="1384995"/>
          </a:xfrm>
          <a:prstGeom prst="rect">
            <a:avLst/>
          </a:prstGeom>
          <a:noFill/>
          <a:ln w="28575">
            <a:solidFill>
              <a:srgbClr val="FFFF00"/>
            </a:solidFill>
          </a:ln>
        </p:spPr>
        <p:txBody>
          <a:bodyPr wrap="square" rtlCol="0">
            <a:spAutoFit/>
          </a:bodyPr>
          <a:lstStyle/>
          <a:p>
            <a:pPr algn="ctr"/>
            <a:r>
              <a:rPr lang="en-US" sz="4200" b="1" dirty="0">
                <a:solidFill>
                  <a:srgbClr val="FFFF00"/>
                </a:solidFill>
                <a:latin typeface="Ink Free" panose="03080402000500000000" pitchFamily="66" charset="0"/>
              </a:rPr>
              <a:t>Two Contrasts</a:t>
            </a:r>
            <a:endParaRPr lang="en-US" sz="4200" dirty="0">
              <a:solidFill>
                <a:srgbClr val="FFFF00"/>
              </a:solidFill>
            </a:endParaRPr>
          </a:p>
        </p:txBody>
      </p:sp>
      <p:sp>
        <p:nvSpPr>
          <p:cNvPr id="5" name="TextBox 4">
            <a:extLst>
              <a:ext uri="{FF2B5EF4-FFF2-40B4-BE49-F238E27FC236}">
                <a16:creationId xmlns:a16="http://schemas.microsoft.com/office/drawing/2014/main" id="{08A5803B-669E-433E-8A00-328911B440CE}"/>
              </a:ext>
            </a:extLst>
          </p:cNvPr>
          <p:cNvSpPr txBox="1"/>
          <p:nvPr/>
        </p:nvSpPr>
        <p:spPr>
          <a:xfrm>
            <a:off x="2667001" y="170896"/>
            <a:ext cx="6857999" cy="1015663"/>
          </a:xfrm>
          <a:prstGeom prst="rect">
            <a:avLst/>
          </a:prstGeom>
          <a:noFill/>
          <a:effectLst>
            <a:outerShdw blurRad="50800" dist="50800" dir="5400000" algn="ctr" rotWithShape="0">
              <a:schemeClr val="bg1"/>
            </a:outerShdw>
          </a:effectLst>
        </p:spPr>
        <p:txBody>
          <a:bodyPr wrap="square" rtlCol="0">
            <a:spAutoFit/>
          </a:bodyPr>
          <a:lstStyle/>
          <a:p>
            <a:pPr algn="ctr"/>
            <a:r>
              <a:rPr lang="en-US" sz="6000" b="1" dirty="0">
                <a:effectLst>
                  <a:glow rad="101600">
                    <a:schemeClr val="accent2">
                      <a:satMod val="175000"/>
                      <a:alpha val="40000"/>
                    </a:schemeClr>
                  </a:glow>
                </a:effectLst>
                <a:latin typeface="Ink Free" panose="03080402000500000000" pitchFamily="66" charset="0"/>
              </a:rPr>
              <a:t>Flesh              </a:t>
            </a:r>
            <a:r>
              <a:rPr lang="en-US" sz="6000" b="1" dirty="0">
                <a:solidFill>
                  <a:srgbClr val="FFFF00"/>
                </a:solidFill>
                <a:effectLst>
                  <a:glow rad="228600">
                    <a:schemeClr val="accent1">
                      <a:satMod val="175000"/>
                      <a:alpha val="40000"/>
                    </a:schemeClr>
                  </a:glow>
                </a:effectLst>
                <a:latin typeface="Ink Free" panose="03080402000500000000" pitchFamily="66" charset="0"/>
              </a:rPr>
              <a:t>Spirit</a:t>
            </a:r>
            <a:endParaRPr lang="en-US" sz="6000" dirty="0">
              <a:solidFill>
                <a:srgbClr val="FFFF00"/>
              </a:solidFill>
              <a:effectLst>
                <a:glow rad="228600">
                  <a:schemeClr val="accent1">
                    <a:satMod val="175000"/>
                    <a:alpha val="40000"/>
                  </a:schemeClr>
                </a:glow>
              </a:effectLst>
            </a:endParaRPr>
          </a:p>
        </p:txBody>
      </p:sp>
      <p:sp>
        <p:nvSpPr>
          <p:cNvPr id="6" name="TextBox 5">
            <a:extLst>
              <a:ext uri="{FF2B5EF4-FFF2-40B4-BE49-F238E27FC236}">
                <a16:creationId xmlns:a16="http://schemas.microsoft.com/office/drawing/2014/main" id="{F84D09D3-1886-490E-975D-9D54BB4C4241}"/>
              </a:ext>
            </a:extLst>
          </p:cNvPr>
          <p:cNvSpPr txBox="1"/>
          <p:nvPr/>
        </p:nvSpPr>
        <p:spPr>
          <a:xfrm>
            <a:off x="2667000" y="1617446"/>
            <a:ext cx="6858000" cy="707886"/>
          </a:xfrm>
          <a:prstGeom prst="rect">
            <a:avLst/>
          </a:prstGeom>
          <a:no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000" b="1" dirty="0">
                <a:effectLst>
                  <a:glow rad="139700">
                    <a:schemeClr val="accent1">
                      <a:satMod val="175000"/>
                      <a:alpha val="40000"/>
                    </a:schemeClr>
                  </a:glow>
                </a:effectLst>
                <a:latin typeface="Ink Free" panose="03080402000500000000" pitchFamily="66" charset="0"/>
              </a:rPr>
              <a:t>Way of Your Thinking 8:5</a:t>
            </a:r>
            <a:endParaRPr lang="en-US" dirty="0">
              <a:effectLst>
                <a:glow rad="139700">
                  <a:schemeClr val="accent1">
                    <a:satMod val="175000"/>
                    <a:alpha val="40000"/>
                  </a:schemeClr>
                </a:glow>
              </a:effectLst>
            </a:endParaRPr>
          </a:p>
        </p:txBody>
      </p:sp>
      <p:sp>
        <p:nvSpPr>
          <p:cNvPr id="7" name="TextBox 6">
            <a:extLst>
              <a:ext uri="{FF2B5EF4-FFF2-40B4-BE49-F238E27FC236}">
                <a16:creationId xmlns:a16="http://schemas.microsoft.com/office/drawing/2014/main" id="{97739C22-0B73-45F4-A761-D472F9CCDE7B}"/>
              </a:ext>
            </a:extLst>
          </p:cNvPr>
          <p:cNvSpPr txBox="1"/>
          <p:nvPr/>
        </p:nvSpPr>
        <p:spPr>
          <a:xfrm>
            <a:off x="2666997" y="2797249"/>
            <a:ext cx="6858000" cy="707886"/>
          </a:xfrm>
          <a:prstGeom prst="rect">
            <a:avLst/>
          </a:prstGeom>
          <a:no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000" b="1" dirty="0">
                <a:effectLst>
                  <a:glow rad="139700">
                    <a:schemeClr val="accent6">
                      <a:satMod val="175000"/>
                      <a:alpha val="40000"/>
                    </a:schemeClr>
                  </a:glow>
                </a:effectLst>
                <a:latin typeface="Ink Free" panose="03080402000500000000" pitchFamily="66" charset="0"/>
              </a:rPr>
              <a:t>State of Your Being 8:6</a:t>
            </a:r>
            <a:endParaRPr lang="en-US" dirty="0">
              <a:effectLst>
                <a:glow rad="139700">
                  <a:schemeClr val="accent6">
                    <a:satMod val="175000"/>
                    <a:alpha val="40000"/>
                  </a:schemeClr>
                </a:glow>
              </a:effectLst>
            </a:endParaRPr>
          </a:p>
        </p:txBody>
      </p:sp>
      <p:sp>
        <p:nvSpPr>
          <p:cNvPr id="8" name="TextBox 7">
            <a:extLst>
              <a:ext uri="{FF2B5EF4-FFF2-40B4-BE49-F238E27FC236}">
                <a16:creationId xmlns:a16="http://schemas.microsoft.com/office/drawing/2014/main" id="{D2E6F7A2-FEB0-460E-A4DD-4BBE035B1BD2}"/>
              </a:ext>
            </a:extLst>
          </p:cNvPr>
          <p:cNvSpPr txBox="1"/>
          <p:nvPr/>
        </p:nvSpPr>
        <p:spPr>
          <a:xfrm>
            <a:off x="2666998" y="4060751"/>
            <a:ext cx="6857999" cy="707886"/>
          </a:xfrm>
          <a:prstGeom prst="rect">
            <a:avLst/>
          </a:prstGeom>
          <a:no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000" b="1" dirty="0">
                <a:effectLst>
                  <a:glow rad="228600">
                    <a:schemeClr val="accent2">
                      <a:satMod val="175000"/>
                      <a:alpha val="40000"/>
                    </a:schemeClr>
                  </a:glow>
                </a:effectLst>
                <a:latin typeface="Ink Free" panose="03080402000500000000" pitchFamily="66" charset="0"/>
              </a:rPr>
              <a:t>Condition of Your Emotions 8:7</a:t>
            </a:r>
            <a:endParaRPr lang="en-US" dirty="0">
              <a:effectLst>
                <a:glow rad="228600">
                  <a:schemeClr val="accent2">
                    <a:satMod val="175000"/>
                    <a:alpha val="40000"/>
                  </a:schemeClr>
                </a:glow>
              </a:effectLst>
            </a:endParaRPr>
          </a:p>
        </p:txBody>
      </p:sp>
      <p:sp>
        <p:nvSpPr>
          <p:cNvPr id="9" name="TextBox 8">
            <a:extLst>
              <a:ext uri="{FF2B5EF4-FFF2-40B4-BE49-F238E27FC236}">
                <a16:creationId xmlns:a16="http://schemas.microsoft.com/office/drawing/2014/main" id="{28547FF5-6BB9-4BF7-B5C3-147084F093DB}"/>
              </a:ext>
            </a:extLst>
          </p:cNvPr>
          <p:cNvSpPr txBox="1"/>
          <p:nvPr/>
        </p:nvSpPr>
        <p:spPr>
          <a:xfrm>
            <a:off x="2666999" y="5404220"/>
            <a:ext cx="6857999" cy="707886"/>
          </a:xfrm>
          <a:prstGeom prst="rect">
            <a:avLst/>
          </a:prstGeom>
          <a:noFill/>
          <a:ln>
            <a:noFill/>
            <a:prstDash val="solid"/>
          </a:ln>
          <a:effectLst>
            <a:outerShdw blurRad="50800" dist="50800" dir="5400000" algn="ctr" rotWithShape="0">
              <a:schemeClr val="bg1"/>
            </a:outerShdw>
          </a:effectLst>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algn="ctr"/>
            <a:r>
              <a:rPr lang="en-US" sz="4000" b="1" dirty="0">
                <a:effectLst>
                  <a:glow rad="228600">
                    <a:schemeClr val="accent5">
                      <a:satMod val="175000"/>
                      <a:alpha val="40000"/>
                    </a:schemeClr>
                  </a:glow>
                </a:effectLst>
                <a:latin typeface="Ink Free" panose="03080402000500000000" pitchFamily="66" charset="0"/>
              </a:rPr>
              <a:t>Your Condition 8:8</a:t>
            </a:r>
            <a:endParaRPr lang="en-US" dirty="0">
              <a:effectLst>
                <a:glow rad="228600">
                  <a:schemeClr val="accent5">
                    <a:satMod val="175000"/>
                    <a:alpha val="40000"/>
                  </a:schemeClr>
                </a:glow>
              </a:effectLst>
            </a:endParaRPr>
          </a:p>
        </p:txBody>
      </p:sp>
    </p:spTree>
    <p:extLst>
      <p:ext uri="{BB962C8B-B14F-4D97-AF65-F5344CB8AC3E}">
        <p14:creationId xmlns:p14="http://schemas.microsoft.com/office/powerpoint/2010/main" val="7891390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8376A791-D0C8-4A2D-B807-0F5A355EE351}"/>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5475263" cy="3025007"/>
          </a:xfrm>
          <a:prstGeom prst="rect">
            <a:avLst/>
          </a:prstGeom>
          <a:ln>
            <a:noFill/>
          </a:ln>
          <a:effectLst>
            <a:softEdge rad="112500"/>
          </a:effectLst>
        </p:spPr>
      </p:pic>
      <p:sp>
        <p:nvSpPr>
          <p:cNvPr id="4" name="TextBox 3">
            <a:extLst>
              <a:ext uri="{FF2B5EF4-FFF2-40B4-BE49-F238E27FC236}">
                <a16:creationId xmlns:a16="http://schemas.microsoft.com/office/drawing/2014/main" id="{BE297B18-A280-479E-A8AD-E478AF3F41CA}"/>
              </a:ext>
            </a:extLst>
          </p:cNvPr>
          <p:cNvSpPr txBox="1"/>
          <p:nvPr/>
        </p:nvSpPr>
        <p:spPr>
          <a:xfrm>
            <a:off x="3633276" y="2149471"/>
            <a:ext cx="2024867" cy="923330"/>
          </a:xfrm>
          <a:prstGeom prst="rect">
            <a:avLst/>
          </a:prstGeom>
          <a:noFill/>
          <a:ln w="28575">
            <a:noFill/>
            <a:prstDash val="solid"/>
          </a:ln>
          <a:effectLst>
            <a:glow rad="228600">
              <a:schemeClr val="accent1">
                <a:satMod val="175000"/>
                <a:alpha val="40000"/>
              </a:schemeClr>
            </a:glow>
            <a:outerShdw blurRad="50800" dist="50800" dir="5400000" algn="ctr" rotWithShape="0">
              <a:schemeClr val="bg1"/>
            </a:outerShdw>
          </a:effectLst>
          <a:extLst>
            <a:ext uri="{91240B29-F687-4F45-9708-019B960494DF}">
              <a14:hiddenLine xmlns:a14="http://schemas.microsoft.com/office/drawing/2010/main" w="28575">
                <a:solidFill>
                  <a:srgbClr val="00B0F0"/>
                </a:solidFill>
                <a:prstDash val="solid"/>
              </a14:hiddenLine>
            </a:ext>
          </a:extLst>
        </p:spPr>
        <p:txBody>
          <a:bodyPr wrap="square" rtlCol="0">
            <a:spAutoFit/>
          </a:bodyPr>
          <a:lstStyle/>
          <a:p>
            <a:r>
              <a:rPr lang="en-US" sz="5400" b="1" dirty="0">
                <a:solidFill>
                  <a:srgbClr val="0070C0"/>
                </a:solidFill>
                <a:latin typeface="Tempus Sans ITC" panose="04020404030D07020202" pitchFamily="82" charset="0"/>
              </a:rPr>
              <a:t>YOU!</a:t>
            </a:r>
          </a:p>
        </p:txBody>
      </p:sp>
      <p:sp>
        <p:nvSpPr>
          <p:cNvPr id="5" name="Rectangle 4">
            <a:extLst>
              <a:ext uri="{FF2B5EF4-FFF2-40B4-BE49-F238E27FC236}">
                <a16:creationId xmlns:a16="http://schemas.microsoft.com/office/drawing/2014/main" id="{2610D89B-BDB8-49A6-8844-27DAE5E60BE0}"/>
              </a:ext>
            </a:extLst>
          </p:cNvPr>
          <p:cNvSpPr/>
          <p:nvPr/>
        </p:nvSpPr>
        <p:spPr>
          <a:xfrm>
            <a:off x="76788" y="3230915"/>
            <a:ext cx="7689926" cy="707886"/>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none">
            <a:spAutoFit/>
          </a:bodyPr>
          <a:lstStyle/>
          <a:p>
            <a:r>
              <a:rPr lang="en-US" sz="4000" b="1" dirty="0">
                <a:latin typeface="Ink Free" panose="03080402000500000000" pitchFamily="66" charset="0"/>
                <a:ea typeface="Calibri" panose="020F0502020204030204" pitchFamily="34" charset="0"/>
              </a:rPr>
              <a:t>Your Place – A </a:t>
            </a:r>
            <a:r>
              <a:rPr lang="en-US" sz="4000" b="1" dirty="0">
                <a:solidFill>
                  <a:srgbClr val="FFFF00"/>
                </a:solidFill>
                <a:latin typeface="Ink Free" panose="03080402000500000000" pitchFamily="66" charset="0"/>
                <a:ea typeface="Calibri" panose="020F0502020204030204" pitchFamily="34" charset="0"/>
              </a:rPr>
              <a:t>spiritual</a:t>
            </a:r>
            <a:r>
              <a:rPr lang="en-US" sz="4000" b="1" dirty="0">
                <a:latin typeface="Ink Free" panose="03080402000500000000" pitchFamily="66" charset="0"/>
                <a:ea typeface="Calibri" panose="020F0502020204030204" pitchFamily="34" charset="0"/>
              </a:rPr>
              <a:t> reality </a:t>
            </a:r>
            <a:r>
              <a:rPr lang="en-US" sz="2800" b="1" dirty="0">
                <a:solidFill>
                  <a:srgbClr val="00B0F0"/>
                </a:solidFill>
                <a:latin typeface="Ink Free" panose="03080402000500000000" pitchFamily="66" charset="0"/>
                <a:ea typeface="Calibri" panose="020F0502020204030204" pitchFamily="34" charset="0"/>
              </a:rPr>
              <a:t>8:9</a:t>
            </a:r>
            <a:endParaRPr lang="en-US" sz="2800" b="1" dirty="0">
              <a:solidFill>
                <a:srgbClr val="00B0F0"/>
              </a:solidFill>
              <a:latin typeface="Ink Free" panose="03080402000500000000" pitchFamily="66" charset="0"/>
            </a:endParaRPr>
          </a:p>
        </p:txBody>
      </p:sp>
      <p:sp>
        <p:nvSpPr>
          <p:cNvPr id="8" name="Rectangle 7">
            <a:extLst>
              <a:ext uri="{FF2B5EF4-FFF2-40B4-BE49-F238E27FC236}">
                <a16:creationId xmlns:a16="http://schemas.microsoft.com/office/drawing/2014/main" id="{DDC64511-D034-4D09-AF02-C3C649240C79}"/>
              </a:ext>
            </a:extLst>
          </p:cNvPr>
          <p:cNvSpPr/>
          <p:nvPr/>
        </p:nvSpPr>
        <p:spPr>
          <a:xfrm>
            <a:off x="2222984" y="4316825"/>
            <a:ext cx="7746031" cy="707886"/>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none">
            <a:spAutoFit/>
          </a:bodyPr>
          <a:lstStyle/>
          <a:p>
            <a:r>
              <a:rPr lang="en-US" sz="4000" b="1" dirty="0">
                <a:latin typeface="Ink Free" panose="03080402000500000000" pitchFamily="66" charset="0"/>
                <a:ea typeface="Calibri" panose="020F0502020204030204" pitchFamily="34" charset="0"/>
              </a:rPr>
              <a:t>Your Place – A </a:t>
            </a:r>
            <a:r>
              <a:rPr lang="en-US" sz="4000" b="1" dirty="0">
                <a:solidFill>
                  <a:srgbClr val="FFFF00"/>
                </a:solidFill>
                <a:latin typeface="Ink Free" panose="03080402000500000000" pitchFamily="66" charset="0"/>
                <a:ea typeface="Calibri" panose="020F0502020204030204" pitchFamily="34" charset="0"/>
              </a:rPr>
              <a:t>physical</a:t>
            </a:r>
            <a:r>
              <a:rPr lang="en-US" sz="4000" b="1" dirty="0">
                <a:latin typeface="Ink Free" panose="03080402000500000000" pitchFamily="66" charset="0"/>
                <a:ea typeface="Calibri" panose="020F0502020204030204" pitchFamily="34" charset="0"/>
              </a:rPr>
              <a:t> reality </a:t>
            </a:r>
            <a:r>
              <a:rPr lang="en-US" sz="2800" b="1" dirty="0">
                <a:solidFill>
                  <a:srgbClr val="00B0F0"/>
                </a:solidFill>
                <a:latin typeface="Ink Free" panose="03080402000500000000" pitchFamily="66" charset="0"/>
                <a:ea typeface="Calibri" panose="020F0502020204030204" pitchFamily="34" charset="0"/>
              </a:rPr>
              <a:t>8:10</a:t>
            </a:r>
            <a:endParaRPr lang="en-US" sz="2800" b="1" dirty="0">
              <a:latin typeface="Ink Free" panose="03080402000500000000" pitchFamily="66" charset="0"/>
            </a:endParaRPr>
          </a:p>
        </p:txBody>
      </p:sp>
      <p:sp>
        <p:nvSpPr>
          <p:cNvPr id="9" name="Rectangle 8">
            <a:extLst>
              <a:ext uri="{FF2B5EF4-FFF2-40B4-BE49-F238E27FC236}">
                <a16:creationId xmlns:a16="http://schemas.microsoft.com/office/drawing/2014/main" id="{B2F6812F-7682-46EB-83E8-96E4E5460290}"/>
              </a:ext>
            </a:extLst>
          </p:cNvPr>
          <p:cNvSpPr/>
          <p:nvPr/>
        </p:nvSpPr>
        <p:spPr>
          <a:xfrm>
            <a:off x="4755349" y="5584562"/>
            <a:ext cx="7436651" cy="707886"/>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txBody>
          <a:bodyPr wrap="none">
            <a:spAutoFit/>
          </a:bodyPr>
          <a:lstStyle/>
          <a:p>
            <a:r>
              <a:rPr lang="en-US" sz="4000" b="1" dirty="0">
                <a:latin typeface="Ink Free" panose="03080402000500000000" pitchFamily="66" charset="0"/>
                <a:ea typeface="Calibri" panose="020F0502020204030204" pitchFamily="34" charset="0"/>
              </a:rPr>
              <a:t>Your Place – A </a:t>
            </a:r>
            <a:r>
              <a:rPr lang="en-US" sz="4000" b="1" dirty="0">
                <a:solidFill>
                  <a:srgbClr val="FFFF00"/>
                </a:solidFill>
                <a:latin typeface="Ink Free" panose="03080402000500000000" pitchFamily="66" charset="0"/>
                <a:ea typeface="Calibri" panose="020F0502020204030204" pitchFamily="34" charset="0"/>
              </a:rPr>
              <a:t>future</a:t>
            </a:r>
            <a:r>
              <a:rPr lang="en-US" sz="4000" b="1" dirty="0">
                <a:latin typeface="Ink Free" panose="03080402000500000000" pitchFamily="66" charset="0"/>
                <a:ea typeface="Calibri" panose="020F0502020204030204" pitchFamily="34" charset="0"/>
              </a:rPr>
              <a:t> reality </a:t>
            </a:r>
            <a:r>
              <a:rPr lang="en-US" sz="2800" b="1" dirty="0">
                <a:solidFill>
                  <a:srgbClr val="00B0F0"/>
                </a:solidFill>
                <a:latin typeface="Ink Free" panose="03080402000500000000" pitchFamily="66" charset="0"/>
                <a:ea typeface="Calibri" panose="020F0502020204030204" pitchFamily="34" charset="0"/>
              </a:rPr>
              <a:t>8:11</a:t>
            </a:r>
            <a:endParaRPr lang="en-US" sz="2800" b="1" dirty="0">
              <a:latin typeface="Ink Free" panose="03080402000500000000" pitchFamily="66" charset="0"/>
            </a:endParaRPr>
          </a:p>
        </p:txBody>
      </p:sp>
    </p:spTree>
    <p:extLst>
      <p:ext uri="{BB962C8B-B14F-4D97-AF65-F5344CB8AC3E}">
        <p14:creationId xmlns:p14="http://schemas.microsoft.com/office/powerpoint/2010/main" val="11612622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F472CF-41E4-4DDE-8C6E-274976DF433B}"/>
              </a:ext>
            </a:extLst>
          </p:cNvPr>
          <p:cNvSpPr/>
          <p:nvPr/>
        </p:nvSpPr>
        <p:spPr>
          <a:xfrm>
            <a:off x="0" y="368134"/>
            <a:ext cx="12192000" cy="6009337"/>
          </a:xfrm>
          <a:prstGeom prst="rect">
            <a:avLst/>
          </a:prstGeom>
        </p:spPr>
        <p:txBody>
          <a:bodyPr wrap="square">
            <a:spAutoFit/>
          </a:bodyPr>
          <a:lstStyle/>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Therefore, do not lose heart. </a:t>
            </a:r>
          </a:p>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Though outwardly we are wasting away, yet inwardly we are being renewed day by day. For our light and momentary troubles are achieving for us an eternal glory that far outweighs them all. So we fix our eyes not on what is seen, but on what is unseen. </a:t>
            </a:r>
          </a:p>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For what is seen is temporary, </a:t>
            </a:r>
          </a:p>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but what is unseen is eternal.</a:t>
            </a:r>
          </a:p>
          <a:p>
            <a:pPr marR="0" lvl="0" algn="ctr">
              <a:lnSpc>
                <a:spcPct val="107000"/>
              </a:lnSpc>
              <a:spcBef>
                <a:spcPts val="0"/>
              </a:spcBef>
              <a:spcAft>
                <a:spcPts val="0"/>
              </a:spcAft>
            </a:pPr>
            <a:r>
              <a:rPr lang="en-US" sz="4000" b="1" dirty="0">
                <a:latin typeface="Ink Free" panose="03080402000500000000" pitchFamily="66" charset="0"/>
                <a:ea typeface="Calibri" panose="020F0502020204030204" pitchFamily="34" charset="0"/>
                <a:cs typeface="Times New Roman" panose="02020603050405020304" pitchFamily="18" charset="0"/>
              </a:rPr>
              <a:t> 2 Cor. 4:16-18</a:t>
            </a:r>
            <a:endParaRPr lang="en-US" sz="4000" dirty="0">
              <a:effectLst/>
              <a:latin typeface="Ink Free" panose="03080402000500000000"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445397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8E7FDB-9F75-400B-A690-43EFE8736653}"/>
              </a:ext>
            </a:extLst>
          </p:cNvPr>
          <p:cNvSpPr/>
          <p:nvPr/>
        </p:nvSpPr>
        <p:spPr>
          <a:xfrm>
            <a:off x="0" y="445875"/>
            <a:ext cx="12192000" cy="5966249"/>
          </a:xfrm>
          <a:prstGeom prst="rect">
            <a:avLst/>
          </a:prstGeom>
        </p:spPr>
        <p:txBody>
          <a:bodyPr wrap="square">
            <a:spAutoFit/>
          </a:bodyPr>
          <a:lstStyle/>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Indeed, those who are wrapped up in self-centered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living can only see life centered around themselves. They are ‘gods’ in their own little universe.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But those who look outward to the Spirit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and who are shaped by the breath of God,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his Word, have a worldview bent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toward Him and see things in the clear light </a:t>
            </a:r>
          </a:p>
          <a:p>
            <a:pPr algn="ctr">
              <a:lnSpc>
                <a:spcPct val="107000"/>
              </a:lnSpc>
              <a:spcAft>
                <a:spcPts val="80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of what the Spirit desires. </a:t>
            </a:r>
            <a:endParaRPr lang="en-US" sz="4000" b="1" dirty="0">
              <a:effectLst/>
              <a:latin typeface="Tempus Sans ITC" panose="04020404030D07020202" pitchFamily="8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4430477"/>
      </p:ext>
    </p:extLst>
  </p:cSld>
  <p:clrMapOvr>
    <a:masterClrMapping/>
  </p:clrMapOvr>
  <p:transition spd="slow">
    <p:push dir="u"/>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701</Words>
  <Application>Microsoft Office PowerPoint</Application>
  <PresentationFormat>Widescreen</PresentationFormat>
  <Paragraphs>81</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Berlin Sans FB</vt:lpstr>
      <vt:lpstr>Calibri</vt:lpstr>
      <vt:lpstr>Calibri Light</vt:lpstr>
      <vt:lpstr>Ink Free</vt:lpstr>
      <vt:lpstr>Tempus Sans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Ministry1 - Office</dc:creator>
  <cp:lastModifiedBy>AV Team</cp:lastModifiedBy>
  <cp:revision>23</cp:revision>
  <cp:lastPrinted>2020-09-27T13:11:02Z</cp:lastPrinted>
  <dcterms:created xsi:type="dcterms:W3CDTF">2020-09-26T18:22:19Z</dcterms:created>
  <dcterms:modified xsi:type="dcterms:W3CDTF">2020-09-27T13:11:18Z</dcterms:modified>
</cp:coreProperties>
</file>