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2" d="100"/>
          <a:sy n="102" d="100"/>
        </p:scale>
        <p:origin x="4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8B3A92-F58B-414A-84E2-4526851F3B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BDECD1-68EB-42A4-8EB2-E48DFE0D5C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F88C10-F7D7-4B4B-B151-B4BB94BC2EBF}" type="datetimeFigureOut">
              <a:rPr lang="en-US" smtClean="0"/>
              <a:t>9/20/2020</a:t>
            </a:fld>
            <a:endParaRPr lang="en-US"/>
          </a:p>
        </p:txBody>
      </p:sp>
      <p:sp>
        <p:nvSpPr>
          <p:cNvPr id="4" name="Footer Placeholder 3">
            <a:extLst>
              <a:ext uri="{FF2B5EF4-FFF2-40B4-BE49-F238E27FC236}">
                <a16:creationId xmlns:a16="http://schemas.microsoft.com/office/drawing/2014/main" id="{DE97073F-EC35-4EB6-8138-D19122DF1F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DC393688-C77D-4E42-A2DD-9732B6FC0B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57286E-0F33-4FB9-8B89-CC493C19A1AC}" type="slidenum">
              <a:rPr lang="en-US" smtClean="0"/>
              <a:t>‹#›</a:t>
            </a:fld>
            <a:endParaRPr lang="en-US"/>
          </a:p>
        </p:txBody>
      </p:sp>
      <p:sp>
        <p:nvSpPr>
          <p:cNvPr id="6" name="TextBox 5" descr="Box1">
            <a:extLst>
              <a:ext uri="{FF2B5EF4-FFF2-40B4-BE49-F238E27FC236}">
                <a16:creationId xmlns:a16="http://schemas.microsoft.com/office/drawing/2014/main" id="{8F13001C-180B-42FD-8893-6B2FD5034C9E}"/>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9C9B1697-A09B-4D74-AB6E-E3F04626E193}"/>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491743E7-E0CC-49C8-AC1B-75D027972D62}"/>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0F0D98B3-0DAA-4D4D-977A-AA3FB048A2F1}"/>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5B8A702C-5A52-467B-8A6F-48A32446D37E}"/>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E02238C0-16F6-41FE-ACE4-5C51C72D23A0}"/>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E8A98A81-8B2B-4CBB-9296-ED23FA3DD144}"/>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35998496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3D3DC-30CA-416A-A89D-FDA248C0EC7F}" type="datetimeFigureOut">
              <a:rPr lang="en-US" smtClean="0"/>
              <a:t>9/20/2020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6D8E2-BAE9-424E-986E-6163F901615E}" type="slidenum">
              <a:rPr lang="en-US" smtClean="0"/>
              <a:t>‹#›</a:t>
            </a:fld>
            <a:endParaRPr lang="en-US"/>
          </a:p>
        </p:txBody>
      </p:sp>
    </p:spTree>
    <p:extLst>
      <p:ext uri="{BB962C8B-B14F-4D97-AF65-F5344CB8AC3E}">
        <p14:creationId xmlns:p14="http://schemas.microsoft.com/office/powerpoint/2010/main" val="353034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1</a:t>
            </a:fld>
            <a:endParaRPr lang="en-US"/>
          </a:p>
        </p:txBody>
      </p:sp>
    </p:spTree>
    <p:extLst>
      <p:ext uri="{BB962C8B-B14F-4D97-AF65-F5344CB8AC3E}">
        <p14:creationId xmlns:p14="http://schemas.microsoft.com/office/powerpoint/2010/main" val="4235240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10</a:t>
            </a:fld>
            <a:endParaRPr lang="en-US"/>
          </a:p>
        </p:txBody>
      </p:sp>
    </p:spTree>
    <p:extLst>
      <p:ext uri="{BB962C8B-B14F-4D97-AF65-F5344CB8AC3E}">
        <p14:creationId xmlns:p14="http://schemas.microsoft.com/office/powerpoint/2010/main" val="593795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11</a:t>
            </a:fld>
            <a:endParaRPr lang="en-US"/>
          </a:p>
        </p:txBody>
      </p:sp>
    </p:spTree>
    <p:extLst>
      <p:ext uri="{BB962C8B-B14F-4D97-AF65-F5344CB8AC3E}">
        <p14:creationId xmlns:p14="http://schemas.microsoft.com/office/powerpoint/2010/main" val="2625911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12</a:t>
            </a:fld>
            <a:endParaRPr lang="en-US"/>
          </a:p>
        </p:txBody>
      </p:sp>
    </p:spTree>
    <p:extLst>
      <p:ext uri="{BB962C8B-B14F-4D97-AF65-F5344CB8AC3E}">
        <p14:creationId xmlns:p14="http://schemas.microsoft.com/office/powerpoint/2010/main" val="8209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13</a:t>
            </a:fld>
            <a:endParaRPr lang="en-US"/>
          </a:p>
        </p:txBody>
      </p:sp>
    </p:spTree>
    <p:extLst>
      <p:ext uri="{BB962C8B-B14F-4D97-AF65-F5344CB8AC3E}">
        <p14:creationId xmlns:p14="http://schemas.microsoft.com/office/powerpoint/2010/main" val="3493573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14</a:t>
            </a:fld>
            <a:endParaRPr lang="en-US"/>
          </a:p>
        </p:txBody>
      </p:sp>
    </p:spTree>
    <p:extLst>
      <p:ext uri="{BB962C8B-B14F-4D97-AF65-F5344CB8AC3E}">
        <p14:creationId xmlns:p14="http://schemas.microsoft.com/office/powerpoint/2010/main" val="4004256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15</a:t>
            </a:fld>
            <a:endParaRPr lang="en-US"/>
          </a:p>
        </p:txBody>
      </p:sp>
    </p:spTree>
    <p:extLst>
      <p:ext uri="{BB962C8B-B14F-4D97-AF65-F5344CB8AC3E}">
        <p14:creationId xmlns:p14="http://schemas.microsoft.com/office/powerpoint/2010/main" val="369787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2</a:t>
            </a:fld>
            <a:endParaRPr lang="en-US"/>
          </a:p>
        </p:txBody>
      </p:sp>
    </p:spTree>
    <p:extLst>
      <p:ext uri="{BB962C8B-B14F-4D97-AF65-F5344CB8AC3E}">
        <p14:creationId xmlns:p14="http://schemas.microsoft.com/office/powerpoint/2010/main" val="184545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3</a:t>
            </a:fld>
            <a:endParaRPr lang="en-US"/>
          </a:p>
        </p:txBody>
      </p:sp>
    </p:spTree>
    <p:extLst>
      <p:ext uri="{BB962C8B-B14F-4D97-AF65-F5344CB8AC3E}">
        <p14:creationId xmlns:p14="http://schemas.microsoft.com/office/powerpoint/2010/main" val="331692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4</a:t>
            </a:fld>
            <a:endParaRPr lang="en-US"/>
          </a:p>
        </p:txBody>
      </p:sp>
    </p:spTree>
    <p:extLst>
      <p:ext uri="{BB962C8B-B14F-4D97-AF65-F5344CB8AC3E}">
        <p14:creationId xmlns:p14="http://schemas.microsoft.com/office/powerpoint/2010/main" val="168981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5</a:t>
            </a:fld>
            <a:endParaRPr lang="en-US"/>
          </a:p>
        </p:txBody>
      </p:sp>
    </p:spTree>
    <p:extLst>
      <p:ext uri="{BB962C8B-B14F-4D97-AF65-F5344CB8AC3E}">
        <p14:creationId xmlns:p14="http://schemas.microsoft.com/office/powerpoint/2010/main" val="422757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6</a:t>
            </a:fld>
            <a:endParaRPr lang="en-US"/>
          </a:p>
        </p:txBody>
      </p:sp>
    </p:spTree>
    <p:extLst>
      <p:ext uri="{BB962C8B-B14F-4D97-AF65-F5344CB8AC3E}">
        <p14:creationId xmlns:p14="http://schemas.microsoft.com/office/powerpoint/2010/main" val="2521218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7</a:t>
            </a:fld>
            <a:endParaRPr lang="en-US"/>
          </a:p>
        </p:txBody>
      </p:sp>
    </p:spTree>
    <p:extLst>
      <p:ext uri="{BB962C8B-B14F-4D97-AF65-F5344CB8AC3E}">
        <p14:creationId xmlns:p14="http://schemas.microsoft.com/office/powerpoint/2010/main" val="350095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8</a:t>
            </a:fld>
            <a:endParaRPr lang="en-US"/>
          </a:p>
        </p:txBody>
      </p:sp>
    </p:spTree>
    <p:extLst>
      <p:ext uri="{BB962C8B-B14F-4D97-AF65-F5344CB8AC3E}">
        <p14:creationId xmlns:p14="http://schemas.microsoft.com/office/powerpoint/2010/main" val="210875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F6D8E2-BAE9-424E-986E-6163F901615E}" type="slidenum">
              <a:rPr lang="en-US" smtClean="0"/>
              <a:t>9</a:t>
            </a:fld>
            <a:endParaRPr lang="en-US"/>
          </a:p>
        </p:txBody>
      </p:sp>
    </p:spTree>
    <p:extLst>
      <p:ext uri="{BB962C8B-B14F-4D97-AF65-F5344CB8AC3E}">
        <p14:creationId xmlns:p14="http://schemas.microsoft.com/office/powerpoint/2010/main" val="139258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30214-017C-4E7A-8791-56BB6E20C26E}"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39B24-7F1C-4A3E-9BCE-F4978D86B748}" type="slidenum">
              <a:rPr lang="en-US" smtClean="0"/>
              <a:t>‹#›</a:t>
            </a:fld>
            <a:endParaRPr lang="en-US"/>
          </a:p>
        </p:txBody>
      </p:sp>
    </p:spTree>
    <p:extLst>
      <p:ext uri="{BB962C8B-B14F-4D97-AF65-F5344CB8AC3E}">
        <p14:creationId xmlns:p14="http://schemas.microsoft.com/office/powerpoint/2010/main" val="4152584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30214-017C-4E7A-8791-56BB6E20C26E}"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39B24-7F1C-4A3E-9BCE-F4978D86B748}" type="slidenum">
              <a:rPr lang="en-US" smtClean="0"/>
              <a:t>‹#›</a:t>
            </a:fld>
            <a:endParaRPr lang="en-US"/>
          </a:p>
        </p:txBody>
      </p:sp>
    </p:spTree>
    <p:extLst>
      <p:ext uri="{BB962C8B-B14F-4D97-AF65-F5344CB8AC3E}">
        <p14:creationId xmlns:p14="http://schemas.microsoft.com/office/powerpoint/2010/main" val="2553491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30214-017C-4E7A-8791-56BB6E20C26E}"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39B24-7F1C-4A3E-9BCE-F4978D86B748}" type="slidenum">
              <a:rPr lang="en-US" smtClean="0"/>
              <a:t>‹#›</a:t>
            </a:fld>
            <a:endParaRPr lang="en-US"/>
          </a:p>
        </p:txBody>
      </p:sp>
    </p:spTree>
    <p:extLst>
      <p:ext uri="{BB962C8B-B14F-4D97-AF65-F5344CB8AC3E}">
        <p14:creationId xmlns:p14="http://schemas.microsoft.com/office/powerpoint/2010/main" val="2375681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30214-017C-4E7A-8791-56BB6E20C26E}"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39B24-7F1C-4A3E-9BCE-F4978D86B748}" type="slidenum">
              <a:rPr lang="en-US" smtClean="0"/>
              <a:t>‹#›</a:t>
            </a:fld>
            <a:endParaRPr lang="en-US"/>
          </a:p>
        </p:txBody>
      </p:sp>
    </p:spTree>
    <p:extLst>
      <p:ext uri="{BB962C8B-B14F-4D97-AF65-F5344CB8AC3E}">
        <p14:creationId xmlns:p14="http://schemas.microsoft.com/office/powerpoint/2010/main" val="3132354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30214-017C-4E7A-8791-56BB6E20C26E}"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39B24-7F1C-4A3E-9BCE-F4978D86B748}" type="slidenum">
              <a:rPr lang="en-US" smtClean="0"/>
              <a:t>‹#›</a:t>
            </a:fld>
            <a:endParaRPr lang="en-US"/>
          </a:p>
        </p:txBody>
      </p:sp>
    </p:spTree>
    <p:extLst>
      <p:ext uri="{BB962C8B-B14F-4D97-AF65-F5344CB8AC3E}">
        <p14:creationId xmlns:p14="http://schemas.microsoft.com/office/powerpoint/2010/main" val="1731786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30214-017C-4E7A-8791-56BB6E20C26E}"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39B24-7F1C-4A3E-9BCE-F4978D86B748}" type="slidenum">
              <a:rPr lang="en-US" smtClean="0"/>
              <a:t>‹#›</a:t>
            </a:fld>
            <a:endParaRPr lang="en-US"/>
          </a:p>
        </p:txBody>
      </p:sp>
    </p:spTree>
    <p:extLst>
      <p:ext uri="{BB962C8B-B14F-4D97-AF65-F5344CB8AC3E}">
        <p14:creationId xmlns:p14="http://schemas.microsoft.com/office/powerpoint/2010/main" val="1097183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30214-017C-4E7A-8791-56BB6E20C26E}" type="datetimeFigureOut">
              <a:rPr lang="en-US" smtClean="0"/>
              <a:t>9/20/2020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439B24-7F1C-4A3E-9BCE-F4978D86B748}" type="slidenum">
              <a:rPr lang="en-US" smtClean="0"/>
              <a:t>‹#›</a:t>
            </a:fld>
            <a:endParaRPr lang="en-US"/>
          </a:p>
        </p:txBody>
      </p:sp>
    </p:spTree>
    <p:extLst>
      <p:ext uri="{BB962C8B-B14F-4D97-AF65-F5344CB8AC3E}">
        <p14:creationId xmlns:p14="http://schemas.microsoft.com/office/powerpoint/2010/main" val="162411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30214-017C-4E7A-8791-56BB6E20C26E}" type="datetimeFigureOut">
              <a:rPr lang="en-US" smtClean="0"/>
              <a:t>9/20/2020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439B24-7F1C-4A3E-9BCE-F4978D86B748}" type="slidenum">
              <a:rPr lang="en-US" smtClean="0"/>
              <a:t>‹#›</a:t>
            </a:fld>
            <a:endParaRPr lang="en-US"/>
          </a:p>
        </p:txBody>
      </p:sp>
    </p:spTree>
    <p:extLst>
      <p:ext uri="{BB962C8B-B14F-4D97-AF65-F5344CB8AC3E}">
        <p14:creationId xmlns:p14="http://schemas.microsoft.com/office/powerpoint/2010/main" val="3159288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30214-017C-4E7A-8791-56BB6E20C26E}" type="datetimeFigureOut">
              <a:rPr lang="en-US" smtClean="0"/>
              <a:t>9/20/2020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439B24-7F1C-4A3E-9BCE-F4978D86B748}" type="slidenum">
              <a:rPr lang="en-US" smtClean="0"/>
              <a:t>‹#›</a:t>
            </a:fld>
            <a:endParaRPr lang="en-US"/>
          </a:p>
        </p:txBody>
      </p:sp>
    </p:spTree>
    <p:extLst>
      <p:ext uri="{BB962C8B-B14F-4D97-AF65-F5344CB8AC3E}">
        <p14:creationId xmlns:p14="http://schemas.microsoft.com/office/powerpoint/2010/main" val="1615557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930214-017C-4E7A-8791-56BB6E20C26E}"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39B24-7F1C-4A3E-9BCE-F4978D86B748}" type="slidenum">
              <a:rPr lang="en-US" smtClean="0"/>
              <a:t>‹#›</a:t>
            </a:fld>
            <a:endParaRPr lang="en-US"/>
          </a:p>
        </p:txBody>
      </p:sp>
    </p:spTree>
    <p:extLst>
      <p:ext uri="{BB962C8B-B14F-4D97-AF65-F5344CB8AC3E}">
        <p14:creationId xmlns:p14="http://schemas.microsoft.com/office/powerpoint/2010/main" val="4081383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930214-017C-4E7A-8791-56BB6E20C26E}"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39B24-7F1C-4A3E-9BCE-F4978D86B748}" type="slidenum">
              <a:rPr lang="en-US" smtClean="0"/>
              <a:t>‹#›</a:t>
            </a:fld>
            <a:endParaRPr lang="en-US"/>
          </a:p>
        </p:txBody>
      </p:sp>
    </p:spTree>
    <p:extLst>
      <p:ext uri="{BB962C8B-B14F-4D97-AF65-F5344CB8AC3E}">
        <p14:creationId xmlns:p14="http://schemas.microsoft.com/office/powerpoint/2010/main" val="863613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30214-017C-4E7A-8791-56BB6E20C26E}" type="datetimeFigureOut">
              <a:rPr lang="en-US" smtClean="0"/>
              <a:t>9/20/2020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39B24-7F1C-4A3E-9BCE-F4978D86B748}" type="slidenum">
              <a:rPr lang="en-US" smtClean="0"/>
              <a:t>‹#›</a:t>
            </a:fld>
            <a:endParaRPr lang="en-US"/>
          </a:p>
        </p:txBody>
      </p:sp>
    </p:spTree>
    <p:extLst>
      <p:ext uri="{BB962C8B-B14F-4D97-AF65-F5344CB8AC3E}">
        <p14:creationId xmlns:p14="http://schemas.microsoft.com/office/powerpoint/2010/main" val="33161809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map&#10;&#10;Description automatically generated">
            <a:extLst>
              <a:ext uri="{FF2B5EF4-FFF2-40B4-BE49-F238E27FC236}">
                <a16:creationId xmlns:a16="http://schemas.microsoft.com/office/drawing/2014/main" id="{CC3B23EC-B0D4-45A7-8580-2EDD9518B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083448"/>
            <a:ext cx="7047923" cy="4686868"/>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255B5093-70A2-41B6-BFD1-1295F03E2008}"/>
              </a:ext>
            </a:extLst>
          </p:cNvPr>
          <p:cNvSpPr txBox="1"/>
          <p:nvPr/>
        </p:nvSpPr>
        <p:spPr>
          <a:xfrm>
            <a:off x="9300837" y="2248161"/>
            <a:ext cx="2891163" cy="2985433"/>
          </a:xfrm>
          <a:prstGeom prst="rect">
            <a:avLst/>
          </a:prstGeom>
          <a:noFill/>
        </p:spPr>
        <p:txBody>
          <a:bodyPr wrap="square" rtlCol="0">
            <a:spAutoFit/>
          </a:bodyPr>
          <a:lstStyle/>
          <a:p>
            <a:pPr algn="ctr"/>
            <a:r>
              <a:rPr lang="en-US" sz="5400" b="1" dirty="0">
                <a:solidFill>
                  <a:srgbClr val="002060"/>
                </a:solidFill>
              </a:rPr>
              <a:t>It’s Only Words…</a:t>
            </a:r>
          </a:p>
          <a:p>
            <a:pPr algn="ctr"/>
            <a:r>
              <a:rPr lang="en-US" sz="4000" b="1" i="1" dirty="0">
                <a:solidFill>
                  <a:srgbClr val="002060"/>
                </a:solidFill>
              </a:rPr>
              <a:t>But words matter</a:t>
            </a:r>
          </a:p>
        </p:txBody>
      </p:sp>
      <p:sp>
        <p:nvSpPr>
          <p:cNvPr id="17" name="TextBox 16">
            <a:extLst>
              <a:ext uri="{FF2B5EF4-FFF2-40B4-BE49-F238E27FC236}">
                <a16:creationId xmlns:a16="http://schemas.microsoft.com/office/drawing/2014/main" id="{77933076-42D5-40B2-A100-1D477FAE7AEB}"/>
              </a:ext>
            </a:extLst>
          </p:cNvPr>
          <p:cNvSpPr txBox="1"/>
          <p:nvPr/>
        </p:nvSpPr>
        <p:spPr>
          <a:xfrm>
            <a:off x="8347881" y="5782812"/>
            <a:ext cx="3844117" cy="769441"/>
          </a:xfrm>
          <a:prstGeom prst="rect">
            <a:avLst/>
          </a:prstGeom>
          <a:noFill/>
        </p:spPr>
        <p:txBody>
          <a:bodyPr wrap="square" rtlCol="0">
            <a:spAutoFit/>
          </a:bodyPr>
          <a:lstStyle/>
          <a:p>
            <a:r>
              <a:rPr lang="en-US" sz="4400" b="1" i="1" dirty="0">
                <a:solidFill>
                  <a:srgbClr val="002060"/>
                </a:solidFill>
              </a:rPr>
              <a:t>Romans 8:5-8</a:t>
            </a:r>
          </a:p>
        </p:txBody>
      </p:sp>
    </p:spTree>
    <p:extLst>
      <p:ext uri="{BB962C8B-B14F-4D97-AF65-F5344CB8AC3E}">
        <p14:creationId xmlns:p14="http://schemas.microsoft.com/office/powerpoint/2010/main" val="2787350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8D88365F-C719-46AB-A6C8-23828F09031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3779808" cy="2356997"/>
          </a:xfrm>
          <a:prstGeom prst="rect">
            <a:avLst/>
          </a:prstGeom>
        </p:spPr>
      </p:pic>
      <p:pic>
        <p:nvPicPr>
          <p:cNvPr id="3" name="Picture 2" descr="A close up of a device&#10;&#10;Description automatically generated">
            <a:extLst>
              <a:ext uri="{FF2B5EF4-FFF2-40B4-BE49-F238E27FC236}">
                <a16:creationId xmlns:a16="http://schemas.microsoft.com/office/drawing/2014/main" id="{9D09520C-777C-4D14-ADFE-424A4CE4E94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2356997"/>
            <a:ext cx="3779806" cy="2049050"/>
          </a:xfrm>
          <a:prstGeom prst="rect">
            <a:avLst/>
          </a:prstGeom>
        </p:spPr>
      </p:pic>
      <p:sp>
        <p:nvSpPr>
          <p:cNvPr id="4" name="Rectangle 3">
            <a:extLst>
              <a:ext uri="{FF2B5EF4-FFF2-40B4-BE49-F238E27FC236}">
                <a16:creationId xmlns:a16="http://schemas.microsoft.com/office/drawing/2014/main" id="{9A272B97-79B3-4DD6-A322-DA6C3F5396C1}"/>
              </a:ext>
            </a:extLst>
          </p:cNvPr>
          <p:cNvSpPr/>
          <p:nvPr/>
        </p:nvSpPr>
        <p:spPr>
          <a:xfrm>
            <a:off x="0" y="4526985"/>
            <a:ext cx="3779803" cy="1928926"/>
          </a:xfrm>
          <a:prstGeom prst="rect">
            <a:avLst/>
          </a:prstGeom>
        </p:spPr>
        <p:txBody>
          <a:bodyPr wrap="square">
            <a:spAutoFit/>
          </a:bodyPr>
          <a:lstStyle/>
          <a:p>
            <a:pPr marR="0" lvl="0" algn="ctr">
              <a:lnSpc>
                <a:spcPct val="107000"/>
              </a:lnSpc>
              <a:spcBef>
                <a:spcPts val="0"/>
              </a:spcBef>
              <a:spcAft>
                <a:spcPts val="0"/>
              </a:spcAft>
            </a:pPr>
            <a:r>
              <a:rPr lang="en-US" sz="2800" b="1" dirty="0">
                <a:latin typeface="Tempus Sans ITC" panose="04020404030D07020202" pitchFamily="82" charset="0"/>
                <a:ea typeface="Calibri" panose="020F0502020204030204" pitchFamily="34" charset="0"/>
                <a:cs typeface="Times New Roman" panose="02020603050405020304" pitchFamily="18" charset="0"/>
              </a:rPr>
              <a:t>George Orwell 1984 – </a:t>
            </a:r>
          </a:p>
          <a:p>
            <a:pPr marR="0" lvl="0" algn="ctr">
              <a:lnSpc>
                <a:spcPct val="107000"/>
              </a:lnSpc>
              <a:spcBef>
                <a:spcPts val="0"/>
              </a:spcBef>
              <a:spcAft>
                <a:spcPts val="0"/>
              </a:spcAft>
            </a:pPr>
            <a:r>
              <a:rPr lang="en-US" sz="2800" b="1" dirty="0">
                <a:latin typeface="Tempus Sans ITC" panose="04020404030D07020202" pitchFamily="82" charset="0"/>
                <a:ea typeface="Calibri" panose="020F0502020204030204" pitchFamily="34" charset="0"/>
                <a:cs typeface="Times New Roman" panose="02020603050405020304" pitchFamily="18" charset="0"/>
              </a:rPr>
              <a:t>“If thought corrupts language, language can also corrupt thought”</a:t>
            </a:r>
          </a:p>
        </p:txBody>
      </p:sp>
      <p:cxnSp>
        <p:nvCxnSpPr>
          <p:cNvPr id="5" name="Straight Connector 4">
            <a:extLst>
              <a:ext uri="{FF2B5EF4-FFF2-40B4-BE49-F238E27FC236}">
                <a16:creationId xmlns:a16="http://schemas.microsoft.com/office/drawing/2014/main" id="{AE7E321D-4600-4D27-A314-C97B31DED85A}"/>
              </a:ext>
            </a:extLst>
          </p:cNvPr>
          <p:cNvCxnSpPr>
            <a:cxnSpLocks/>
          </p:cNvCxnSpPr>
          <p:nvPr/>
        </p:nvCxnSpPr>
        <p:spPr>
          <a:xfrm>
            <a:off x="3864214" y="112544"/>
            <a:ext cx="0" cy="6509825"/>
          </a:xfrm>
          <a:prstGeom prst="line">
            <a:avLst/>
          </a:prstGeom>
          <a:ln w="38100"/>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A6B703E-B009-4158-8E43-FA3F39049015}"/>
              </a:ext>
            </a:extLst>
          </p:cNvPr>
          <p:cNvSpPr/>
          <p:nvPr/>
        </p:nvSpPr>
        <p:spPr>
          <a:xfrm>
            <a:off x="3889630" y="112544"/>
            <a:ext cx="8243379" cy="740203"/>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“Spirit” – pneuma</a:t>
            </a:r>
          </a:p>
        </p:txBody>
      </p:sp>
      <p:sp>
        <p:nvSpPr>
          <p:cNvPr id="8" name="Rectangle 7">
            <a:extLst>
              <a:ext uri="{FF2B5EF4-FFF2-40B4-BE49-F238E27FC236}">
                <a16:creationId xmlns:a16="http://schemas.microsoft.com/office/drawing/2014/main" id="{E77B2D60-A257-4AC7-A05D-7B0F0B4595D3}"/>
              </a:ext>
            </a:extLst>
          </p:cNvPr>
          <p:cNvSpPr/>
          <p:nvPr/>
        </p:nvSpPr>
        <p:spPr>
          <a:xfrm>
            <a:off x="3912501" y="800980"/>
            <a:ext cx="8269832" cy="646331"/>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200" b="1" dirty="0">
                <a:latin typeface="Ink Free" panose="03080402000500000000" pitchFamily="66" charset="0"/>
                <a:ea typeface="Calibri" panose="020F0502020204030204" pitchFamily="34" charset="0"/>
              </a:rPr>
              <a:t>“</a:t>
            </a:r>
            <a:r>
              <a:rPr lang="en-US" sz="3600" b="1" dirty="0">
                <a:solidFill>
                  <a:srgbClr val="FFC000"/>
                </a:solidFill>
                <a:latin typeface="Ink Free" panose="03080402000500000000" pitchFamily="66" charset="0"/>
                <a:ea typeface="Calibri" panose="020F0502020204030204" pitchFamily="34" charset="0"/>
              </a:rPr>
              <a:t>S</a:t>
            </a:r>
            <a:r>
              <a:rPr lang="en-US" sz="3600" b="1" dirty="0">
                <a:latin typeface="Ink Free" panose="03080402000500000000" pitchFamily="66" charset="0"/>
                <a:ea typeface="Calibri" panose="020F0502020204030204" pitchFamily="34" charset="0"/>
              </a:rPr>
              <a:t>pirt or </a:t>
            </a:r>
            <a:r>
              <a:rPr lang="en-US" sz="3600" b="1" dirty="0">
                <a:solidFill>
                  <a:srgbClr val="FFC000"/>
                </a:solidFill>
                <a:latin typeface="Ink Free" panose="03080402000500000000" pitchFamily="66" charset="0"/>
                <a:ea typeface="Calibri" panose="020F0502020204030204" pitchFamily="34" charset="0"/>
              </a:rPr>
              <a:t>s</a:t>
            </a:r>
            <a:r>
              <a:rPr lang="en-US" sz="3600" b="1" dirty="0">
                <a:latin typeface="Ink Free" panose="03080402000500000000" pitchFamily="66" charset="0"/>
                <a:ea typeface="Calibri" panose="020F0502020204030204" pitchFamily="34" charset="0"/>
              </a:rPr>
              <a:t>pirit?” </a:t>
            </a:r>
            <a:endParaRPr lang="en-US" sz="3600" b="1" dirty="0">
              <a:latin typeface="Ink Free" panose="03080402000500000000" pitchFamily="66" charset="0"/>
            </a:endParaRPr>
          </a:p>
        </p:txBody>
      </p:sp>
      <p:sp>
        <p:nvSpPr>
          <p:cNvPr id="9" name="Rectangle 8">
            <a:extLst>
              <a:ext uri="{FF2B5EF4-FFF2-40B4-BE49-F238E27FC236}">
                <a16:creationId xmlns:a16="http://schemas.microsoft.com/office/drawing/2014/main" id="{4A723D8D-570F-4BAD-B2E8-E60D94AD116C}"/>
              </a:ext>
            </a:extLst>
          </p:cNvPr>
          <p:cNvSpPr/>
          <p:nvPr/>
        </p:nvSpPr>
        <p:spPr>
          <a:xfrm>
            <a:off x="4018527" y="1517429"/>
            <a:ext cx="8084231" cy="2191497"/>
          </a:xfrm>
          <a:prstGeom prst="rect">
            <a:avLst/>
          </a:prstGeom>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a:spAutoFit/>
          </a:bodyPr>
          <a:lstStyle/>
          <a:p>
            <a:pPr marR="0" lvl="0" algn="ctr">
              <a:lnSpc>
                <a:spcPct val="107000"/>
              </a:lnSpc>
              <a:spcBef>
                <a:spcPts val="0"/>
              </a:spcBef>
              <a:spcAft>
                <a:spcPts val="0"/>
              </a:spcAft>
            </a:pPr>
            <a:r>
              <a:rPr lang="en-US" sz="32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“Pneuma”</a:t>
            </a:r>
          </a:p>
          <a:p>
            <a:pPr marR="0" lvl="0" algn="ctr">
              <a:lnSpc>
                <a:spcPct val="107000"/>
              </a:lnSpc>
              <a:spcBef>
                <a:spcPts val="0"/>
              </a:spcBef>
              <a:spcAft>
                <a:spcPts val="0"/>
              </a:spcAft>
            </a:pPr>
            <a:r>
              <a:rPr lang="en-US" sz="3200" b="1" dirty="0">
                <a:latin typeface="Tempus Sans ITC" panose="04020404030D07020202" pitchFamily="82" charset="0"/>
              </a:rPr>
              <a:t>Breeze, a gentle blast of air, breath, wind or spirit – the energy or power that cause of human body to think, will, decide, rational</a:t>
            </a:r>
            <a:endParaRPr lang="en-US" sz="3200" b="1" dirty="0">
              <a:latin typeface="Tempus Sans ITC" panose="04020404030D07020202" pitchFamily="82"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5CF22F7-D230-4984-AB18-C384DAD4821F}"/>
              </a:ext>
            </a:extLst>
          </p:cNvPr>
          <p:cNvSpPr/>
          <p:nvPr/>
        </p:nvSpPr>
        <p:spPr>
          <a:xfrm>
            <a:off x="4018526" y="3806059"/>
            <a:ext cx="8084225" cy="1077218"/>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200" b="1" dirty="0">
                <a:latin typeface="Ink Free" panose="03080402000500000000" pitchFamily="66" charset="0"/>
                <a:ea typeface="Calibri" panose="020F0502020204030204" pitchFamily="34" charset="0"/>
              </a:rPr>
              <a:t>Live according to the breath of God ~ </a:t>
            </a:r>
          </a:p>
          <a:p>
            <a:pPr algn="ctr"/>
            <a:r>
              <a:rPr lang="en-US" sz="3200" b="1" dirty="0">
                <a:latin typeface="Ink Free" panose="03080402000500000000" pitchFamily="66" charset="0"/>
                <a:ea typeface="Calibri" panose="020F0502020204030204" pitchFamily="34" charset="0"/>
              </a:rPr>
              <a:t>2 Tim 3:16</a:t>
            </a:r>
            <a:endParaRPr lang="en-US" sz="3200" b="1" dirty="0">
              <a:latin typeface="Ink Free" panose="03080402000500000000" pitchFamily="66" charset="0"/>
            </a:endParaRPr>
          </a:p>
        </p:txBody>
      </p:sp>
      <p:sp>
        <p:nvSpPr>
          <p:cNvPr id="11" name="Rectangle 10">
            <a:extLst>
              <a:ext uri="{FF2B5EF4-FFF2-40B4-BE49-F238E27FC236}">
                <a16:creationId xmlns:a16="http://schemas.microsoft.com/office/drawing/2014/main" id="{B3A2854F-D7E0-401C-B988-EF11DE17000B}"/>
              </a:ext>
            </a:extLst>
          </p:cNvPr>
          <p:cNvSpPr/>
          <p:nvPr/>
        </p:nvSpPr>
        <p:spPr>
          <a:xfrm>
            <a:off x="4018527" y="4835336"/>
            <a:ext cx="8084231" cy="1795171"/>
          </a:xfrm>
          <a:prstGeom prst="rect">
            <a:avLst/>
          </a:prstGeom>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a:spAutoFit/>
          </a:bodyPr>
          <a:lstStyle/>
          <a:p>
            <a:pPr marR="0" lvl="0" algn="ctr">
              <a:lnSpc>
                <a:spcPct val="107000"/>
              </a:lnSpc>
              <a:spcBef>
                <a:spcPts val="0"/>
              </a:spcBef>
              <a:spcAft>
                <a:spcPts val="0"/>
              </a:spcAft>
            </a:pPr>
            <a:r>
              <a:rPr lang="en-US" sz="32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“Pneuma”</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Selfless, God-centered living; </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a Spirit-centered </a:t>
            </a:r>
            <a:r>
              <a:rPr lang="en-US" sz="3200" b="1" dirty="0">
                <a:latin typeface="Tempus Sans ITC" panose="04020404030D07020202" pitchFamily="82" charset="0"/>
                <a:ea typeface="Calibri" panose="020F0502020204030204" pitchFamily="34" charset="0"/>
                <a:cs typeface="Times New Roman" panose="02020603050405020304" pitchFamily="18" charset="0"/>
              </a:rPr>
              <a:t>life</a:t>
            </a:r>
          </a:p>
        </p:txBody>
      </p:sp>
    </p:spTree>
    <p:extLst>
      <p:ext uri="{BB962C8B-B14F-4D97-AF65-F5344CB8AC3E}">
        <p14:creationId xmlns:p14="http://schemas.microsoft.com/office/powerpoint/2010/main" val="3986749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62868B6E-4FF0-4006-9F25-47F9233DDF2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3779808" cy="2356997"/>
          </a:xfrm>
          <a:prstGeom prst="rect">
            <a:avLst/>
          </a:prstGeom>
        </p:spPr>
      </p:pic>
      <p:pic>
        <p:nvPicPr>
          <p:cNvPr id="3" name="Picture 2" descr="A close up of a device&#10;&#10;Description automatically generated">
            <a:extLst>
              <a:ext uri="{FF2B5EF4-FFF2-40B4-BE49-F238E27FC236}">
                <a16:creationId xmlns:a16="http://schemas.microsoft.com/office/drawing/2014/main" id="{6E741326-5550-4651-B7CA-A20CF7B34FD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2356997"/>
            <a:ext cx="3779806" cy="2049050"/>
          </a:xfrm>
          <a:prstGeom prst="rect">
            <a:avLst/>
          </a:prstGeom>
        </p:spPr>
      </p:pic>
      <p:sp>
        <p:nvSpPr>
          <p:cNvPr id="4" name="Rectangle 3">
            <a:extLst>
              <a:ext uri="{FF2B5EF4-FFF2-40B4-BE49-F238E27FC236}">
                <a16:creationId xmlns:a16="http://schemas.microsoft.com/office/drawing/2014/main" id="{9EC1304E-C133-4F3E-97D9-A9D5CC1D5F3A}"/>
              </a:ext>
            </a:extLst>
          </p:cNvPr>
          <p:cNvSpPr/>
          <p:nvPr/>
        </p:nvSpPr>
        <p:spPr>
          <a:xfrm>
            <a:off x="0" y="4526985"/>
            <a:ext cx="3779803" cy="1928926"/>
          </a:xfrm>
          <a:prstGeom prst="rect">
            <a:avLst/>
          </a:prstGeom>
        </p:spPr>
        <p:txBody>
          <a:bodyPr wrap="square">
            <a:spAutoFit/>
          </a:bodyPr>
          <a:lstStyle/>
          <a:p>
            <a:pPr marR="0" lvl="0" algn="ctr">
              <a:lnSpc>
                <a:spcPct val="107000"/>
              </a:lnSpc>
              <a:spcBef>
                <a:spcPts val="0"/>
              </a:spcBef>
              <a:spcAft>
                <a:spcPts val="0"/>
              </a:spcAft>
            </a:pPr>
            <a:r>
              <a:rPr lang="en-US" sz="2800" b="1" dirty="0">
                <a:latin typeface="Tempus Sans ITC" panose="04020404030D07020202" pitchFamily="82" charset="0"/>
                <a:ea typeface="Calibri" panose="020F0502020204030204" pitchFamily="34" charset="0"/>
                <a:cs typeface="Times New Roman" panose="02020603050405020304" pitchFamily="18" charset="0"/>
              </a:rPr>
              <a:t>George Orwell 1984 – </a:t>
            </a:r>
          </a:p>
          <a:p>
            <a:pPr marR="0" lvl="0" algn="ctr">
              <a:lnSpc>
                <a:spcPct val="107000"/>
              </a:lnSpc>
              <a:spcBef>
                <a:spcPts val="0"/>
              </a:spcBef>
              <a:spcAft>
                <a:spcPts val="0"/>
              </a:spcAft>
            </a:pPr>
            <a:r>
              <a:rPr lang="en-US" sz="2800" b="1" dirty="0">
                <a:latin typeface="Tempus Sans ITC" panose="04020404030D07020202" pitchFamily="82" charset="0"/>
                <a:ea typeface="Calibri" panose="020F0502020204030204" pitchFamily="34" charset="0"/>
                <a:cs typeface="Times New Roman" panose="02020603050405020304" pitchFamily="18" charset="0"/>
              </a:rPr>
              <a:t>“If thought corrupts language, language can also corrupt thought”</a:t>
            </a:r>
          </a:p>
        </p:txBody>
      </p:sp>
      <p:cxnSp>
        <p:nvCxnSpPr>
          <p:cNvPr id="5" name="Straight Connector 4">
            <a:extLst>
              <a:ext uri="{FF2B5EF4-FFF2-40B4-BE49-F238E27FC236}">
                <a16:creationId xmlns:a16="http://schemas.microsoft.com/office/drawing/2014/main" id="{0BF76B1C-F24E-4BD8-B354-DFF9AA540733}"/>
              </a:ext>
            </a:extLst>
          </p:cNvPr>
          <p:cNvCxnSpPr>
            <a:cxnSpLocks/>
          </p:cNvCxnSpPr>
          <p:nvPr/>
        </p:nvCxnSpPr>
        <p:spPr>
          <a:xfrm>
            <a:off x="3864214" y="112544"/>
            <a:ext cx="0" cy="6509825"/>
          </a:xfrm>
          <a:prstGeom prst="line">
            <a:avLst/>
          </a:prstGeom>
          <a:ln w="38100"/>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4C137B0-CB5D-4B9A-8A0C-42169FE08A22}"/>
              </a:ext>
            </a:extLst>
          </p:cNvPr>
          <p:cNvSpPr/>
          <p:nvPr/>
        </p:nvSpPr>
        <p:spPr>
          <a:xfrm>
            <a:off x="3889630" y="112544"/>
            <a:ext cx="8243379" cy="740203"/>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“Mind”</a:t>
            </a:r>
          </a:p>
        </p:txBody>
      </p:sp>
      <p:sp>
        <p:nvSpPr>
          <p:cNvPr id="7" name="Rectangle 6">
            <a:extLst>
              <a:ext uri="{FF2B5EF4-FFF2-40B4-BE49-F238E27FC236}">
                <a16:creationId xmlns:a16="http://schemas.microsoft.com/office/drawing/2014/main" id="{D86EC346-203F-4F2D-86DC-7D4567004CC1}"/>
              </a:ext>
            </a:extLst>
          </p:cNvPr>
          <p:cNvSpPr/>
          <p:nvPr/>
        </p:nvSpPr>
        <p:spPr>
          <a:xfrm>
            <a:off x="3912501" y="800980"/>
            <a:ext cx="8269832" cy="584775"/>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200" b="1" dirty="0">
                <a:latin typeface="Ink Free" panose="03080402000500000000" pitchFamily="66" charset="0"/>
                <a:ea typeface="Calibri" panose="020F0502020204030204" pitchFamily="34" charset="0"/>
              </a:rPr>
              <a:t>Three Words</a:t>
            </a:r>
            <a:endParaRPr lang="en-US" sz="3600" b="1" dirty="0">
              <a:latin typeface="Ink Free" panose="03080402000500000000" pitchFamily="66" charset="0"/>
            </a:endParaRPr>
          </a:p>
        </p:txBody>
      </p:sp>
      <p:sp>
        <p:nvSpPr>
          <p:cNvPr id="8" name="Rectangle 7">
            <a:extLst>
              <a:ext uri="{FF2B5EF4-FFF2-40B4-BE49-F238E27FC236}">
                <a16:creationId xmlns:a16="http://schemas.microsoft.com/office/drawing/2014/main" id="{6281493B-F0B9-4E22-8DF8-84CC4F5BD0D8}"/>
              </a:ext>
            </a:extLst>
          </p:cNvPr>
          <p:cNvSpPr/>
          <p:nvPr/>
        </p:nvSpPr>
        <p:spPr>
          <a:xfrm>
            <a:off x="3948621" y="1427091"/>
            <a:ext cx="4647172" cy="1664558"/>
          </a:xfrm>
          <a:prstGeom prst="rect">
            <a:avLst/>
          </a:prstGeom>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a:spAutoFit/>
          </a:bodyPr>
          <a:lstStyle/>
          <a:p>
            <a:pPr marR="0" lvl="0" algn="ctr">
              <a:lnSpc>
                <a:spcPct val="107000"/>
              </a:lnSpc>
              <a:spcBef>
                <a:spcPts val="0"/>
              </a:spcBef>
              <a:spcAft>
                <a:spcPts val="0"/>
              </a:spcAft>
            </a:pPr>
            <a:r>
              <a:rPr lang="en-US" sz="32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“Nous”</a:t>
            </a:r>
          </a:p>
          <a:p>
            <a:pPr marR="0" lvl="0" algn="ctr">
              <a:lnSpc>
                <a:spcPct val="107000"/>
              </a:lnSpc>
              <a:spcBef>
                <a:spcPts val="0"/>
              </a:spcBef>
              <a:spcAft>
                <a:spcPts val="0"/>
              </a:spcAft>
            </a:pPr>
            <a:r>
              <a:rPr lang="en-US" sz="3200" b="1" dirty="0">
                <a:latin typeface="Tempus Sans ITC" panose="04020404030D07020202" pitchFamily="82" charset="0"/>
              </a:rPr>
              <a:t>What initiates thoughts Romans 7:25</a:t>
            </a:r>
            <a:endParaRPr lang="en-US" sz="3200" b="1" dirty="0">
              <a:latin typeface="Tempus Sans ITC" panose="04020404030D07020202" pitchFamily="8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2897187F-C8CA-4BBD-A272-F79204D1748D}"/>
              </a:ext>
            </a:extLst>
          </p:cNvPr>
          <p:cNvSpPr/>
          <p:nvPr/>
        </p:nvSpPr>
        <p:spPr>
          <a:xfrm>
            <a:off x="7340918" y="2934073"/>
            <a:ext cx="4647172" cy="1664558"/>
          </a:xfrm>
          <a:prstGeom prst="rect">
            <a:avLst/>
          </a:prstGeom>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a:spAutoFit/>
          </a:bodyPr>
          <a:lstStyle/>
          <a:p>
            <a:pPr marR="0" lvl="0" algn="ctr">
              <a:lnSpc>
                <a:spcPct val="107000"/>
              </a:lnSpc>
              <a:spcBef>
                <a:spcPts val="0"/>
              </a:spcBef>
              <a:spcAft>
                <a:spcPts val="0"/>
              </a:spcAft>
            </a:pPr>
            <a:r>
              <a:rPr lang="en-US" sz="32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“Dianoia”</a:t>
            </a:r>
          </a:p>
          <a:p>
            <a:pPr marR="0" lvl="0" algn="ctr">
              <a:lnSpc>
                <a:spcPct val="107000"/>
              </a:lnSpc>
              <a:spcBef>
                <a:spcPts val="0"/>
              </a:spcBef>
              <a:spcAft>
                <a:spcPts val="0"/>
              </a:spcAft>
            </a:pPr>
            <a:r>
              <a:rPr lang="en-US" sz="3200" b="1" dirty="0">
                <a:latin typeface="Tempus Sans ITC" panose="04020404030D07020202" pitchFamily="82" charset="0"/>
              </a:rPr>
              <a:t>Process, understand</a:t>
            </a:r>
          </a:p>
          <a:p>
            <a:pPr marR="0" lvl="0" algn="ctr">
              <a:lnSpc>
                <a:spcPct val="107000"/>
              </a:lnSpc>
              <a:spcBef>
                <a:spcPts val="0"/>
              </a:spcBef>
              <a:spcAft>
                <a:spcPts val="0"/>
              </a:spcAft>
            </a:pPr>
            <a:r>
              <a:rPr lang="en-US" sz="3200" b="1" dirty="0">
                <a:latin typeface="Tempus Sans ITC" panose="04020404030D07020202" pitchFamily="82" charset="0"/>
              </a:rPr>
              <a:t>and reflect</a:t>
            </a:r>
            <a:endParaRPr lang="en-US" sz="3200" b="1" dirty="0">
              <a:latin typeface="Tempus Sans ITC" panose="04020404030D07020202" pitchFamily="82"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6C9EBC5E-3C91-4FCF-B2CF-016D2FBBC258}"/>
              </a:ext>
            </a:extLst>
          </p:cNvPr>
          <p:cNvSpPr/>
          <p:nvPr/>
        </p:nvSpPr>
        <p:spPr>
          <a:xfrm>
            <a:off x="3948621" y="4438007"/>
            <a:ext cx="4647172" cy="1664558"/>
          </a:xfrm>
          <a:prstGeom prst="rect">
            <a:avLst/>
          </a:prstGeom>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a:spAutoFit/>
          </a:bodyPr>
          <a:lstStyle/>
          <a:p>
            <a:pPr marR="0" lvl="0" algn="ctr">
              <a:lnSpc>
                <a:spcPct val="107000"/>
              </a:lnSpc>
              <a:spcBef>
                <a:spcPts val="0"/>
              </a:spcBef>
              <a:spcAft>
                <a:spcPts val="0"/>
              </a:spcAft>
            </a:pPr>
            <a:r>
              <a:rPr lang="en-US" sz="32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a:t>
            </a:r>
            <a:r>
              <a:rPr lang="en-US" sz="3200" b="1" dirty="0" err="1">
                <a:solidFill>
                  <a:srgbClr val="FFFF00"/>
                </a:solidFill>
                <a:latin typeface="Tempus Sans ITC" panose="04020404030D07020202" pitchFamily="82" charset="0"/>
                <a:ea typeface="Calibri" panose="020F0502020204030204" pitchFamily="34" charset="0"/>
                <a:cs typeface="Times New Roman" panose="02020603050405020304" pitchFamily="18" charset="0"/>
              </a:rPr>
              <a:t>Phroneo</a:t>
            </a:r>
            <a:r>
              <a:rPr lang="en-US" sz="32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a:t>
            </a:r>
          </a:p>
          <a:p>
            <a:pPr marR="0" lvl="0" algn="ctr">
              <a:lnSpc>
                <a:spcPct val="107000"/>
              </a:lnSpc>
              <a:spcBef>
                <a:spcPts val="0"/>
              </a:spcBef>
              <a:spcAft>
                <a:spcPts val="0"/>
              </a:spcAft>
            </a:pPr>
            <a:r>
              <a:rPr lang="en-US" sz="3200" b="1" dirty="0">
                <a:latin typeface="Tempus Sans ITC" panose="04020404030D07020202" pitchFamily="82" charset="0"/>
              </a:rPr>
              <a:t>Bent of life, world-view, direction of life</a:t>
            </a:r>
            <a:endParaRPr lang="en-US" sz="3200" b="1" dirty="0">
              <a:latin typeface="Tempus Sans ITC" panose="04020404030D07020202" pitchFamily="82" charset="0"/>
              <a:ea typeface="Calibri" panose="020F0502020204030204" pitchFamily="34" charset="0"/>
              <a:cs typeface="Times New Roman" panose="02020603050405020304" pitchFamily="18" charset="0"/>
            </a:endParaRPr>
          </a:p>
        </p:txBody>
      </p:sp>
      <p:sp>
        <p:nvSpPr>
          <p:cNvPr id="14" name="Arrow: Bent 13">
            <a:extLst>
              <a:ext uri="{FF2B5EF4-FFF2-40B4-BE49-F238E27FC236}">
                <a16:creationId xmlns:a16="http://schemas.microsoft.com/office/drawing/2014/main" id="{F419638A-9F14-4F6B-B746-277C438F4A54}"/>
              </a:ext>
            </a:extLst>
          </p:cNvPr>
          <p:cNvSpPr/>
          <p:nvPr/>
        </p:nvSpPr>
        <p:spPr>
          <a:xfrm rot="5400000">
            <a:off x="8381876" y="1725414"/>
            <a:ext cx="1426639" cy="829994"/>
          </a:xfrm>
          <a:prstGeom prst="bentArrow">
            <a:avLst>
              <a:gd name="adj1" fmla="val 25000"/>
              <a:gd name="adj2" fmla="val 25847"/>
              <a:gd name="adj3" fmla="val 25000"/>
              <a:gd name="adj4" fmla="val 4375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prstDash val="solid"/>
          </a:ln>
          <a:effectLst>
            <a:outerShdw blurRad="57150" dist="19050" dir="5400000" algn="ctr" rotWithShape="0">
              <a:srgbClr val="000000">
                <a:alpha val="63000"/>
              </a:srgbClr>
            </a:outerShdw>
          </a:effectLst>
          <a:scene3d>
            <a:camera prst="orthographicFront"/>
            <a:lightRig rig="threePt" dir="t"/>
          </a:scene3d>
          <a:sp3d>
            <a:bevelT/>
          </a:sp3d>
          <a:extLst>
            <a:ext uri="{91240B29-F687-4F45-9708-019B960494DF}">
              <a14:hiddenLine xmlns:a14="http://schemas.microsoft.com/office/drawing/2010/main">
                <a:solidFill>
                  <a:prstClr val="black"/>
                </a:solidFill>
                <a:prstDash val="solid"/>
              </a14:hiddenLine>
            </a:ext>
          </a:ex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16" name="Arrow: Bent 15">
            <a:extLst>
              <a:ext uri="{FF2B5EF4-FFF2-40B4-BE49-F238E27FC236}">
                <a16:creationId xmlns:a16="http://schemas.microsoft.com/office/drawing/2014/main" id="{5F42B139-15FE-42F0-B601-65600AC448CB}"/>
              </a:ext>
            </a:extLst>
          </p:cNvPr>
          <p:cNvSpPr/>
          <p:nvPr/>
        </p:nvSpPr>
        <p:spPr>
          <a:xfrm rot="10800000">
            <a:off x="8680198" y="4726463"/>
            <a:ext cx="1426639" cy="829994"/>
          </a:xfrm>
          <a:prstGeom prst="bentArrow">
            <a:avLst>
              <a:gd name="adj1" fmla="val 25000"/>
              <a:gd name="adj2" fmla="val 25847"/>
              <a:gd name="adj3" fmla="val 25000"/>
              <a:gd name="adj4" fmla="val 4375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prstDash val="solid"/>
          </a:ln>
          <a:effectLst>
            <a:outerShdw blurRad="57150" dist="19050" dir="5400000" algn="ctr" rotWithShape="0">
              <a:srgbClr val="000000">
                <a:alpha val="63000"/>
              </a:srgbClr>
            </a:outerShdw>
          </a:effectLst>
          <a:scene3d>
            <a:camera prst="orthographicFront"/>
            <a:lightRig rig="threePt" dir="t"/>
          </a:scene3d>
          <a:sp3d>
            <a:bevelT/>
          </a:sp3d>
          <a:extLst>
            <a:ext uri="{91240B29-F687-4F45-9708-019B960494DF}">
              <a14:hiddenLine xmlns:a14="http://schemas.microsoft.com/office/drawing/2010/main">
                <a:solidFill>
                  <a:prstClr val="black"/>
                </a:solidFill>
                <a:prstDash val="solid"/>
              </a14:hiddenLine>
            </a:ext>
          </a:ex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4816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087340-7A7E-481F-A48B-0B7BC598152C}"/>
              </a:ext>
            </a:extLst>
          </p:cNvPr>
          <p:cNvSpPr/>
          <p:nvPr/>
        </p:nvSpPr>
        <p:spPr>
          <a:xfrm>
            <a:off x="0" y="980381"/>
            <a:ext cx="12192000" cy="4897238"/>
          </a:xfrm>
          <a:prstGeom prst="rect">
            <a:avLst/>
          </a:prstGeom>
        </p:spPr>
        <p:txBody>
          <a:bodyPr wrap="square">
            <a:spAutoFit/>
          </a:bodyPr>
          <a:lstStyle/>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The whole purpose of this was so that you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could stand in the courtroom of Justice and by God himself be declared, not only acquitted, but right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with God; thus measuring up to the Law’s perfect standard. This is granted to those whose day-by-day walk through life is no longer in human, self-centered living but is a day-by-day life centered in God’s Spirit.</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6667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E4F813-42AE-4272-9C3A-522C74F94492}"/>
              </a:ext>
            </a:extLst>
          </p:cNvPr>
          <p:cNvSpPr/>
          <p:nvPr/>
        </p:nvSpPr>
        <p:spPr>
          <a:xfrm>
            <a:off x="0" y="445875"/>
            <a:ext cx="12192000" cy="5966249"/>
          </a:xfrm>
          <a:prstGeom prst="rect">
            <a:avLst/>
          </a:prstGeom>
        </p:spPr>
        <p:txBody>
          <a:bodyPr wrap="square">
            <a:spAutoFit/>
          </a:bodyPr>
          <a:lstStyle/>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Indeed, those who are wrapped up in self-centered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living can only see life centered around themselves. They are ‘gods’ in their own little universe.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But those who look outward to the Spirit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and who are shaped by the breath,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the Word of God, have a worldview bent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toward Him and see things in the clear light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of what the Spirit desires. </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5725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13F2FD-E182-41AF-9ED6-EBE9A2C81ED4}"/>
              </a:ext>
            </a:extLst>
          </p:cNvPr>
          <p:cNvSpPr/>
          <p:nvPr/>
        </p:nvSpPr>
        <p:spPr>
          <a:xfrm>
            <a:off x="0" y="1836327"/>
            <a:ext cx="12192000" cy="2262671"/>
          </a:xfrm>
          <a:prstGeom prst="rect">
            <a:avLst/>
          </a:prstGeom>
        </p:spPr>
        <p:txBody>
          <a:bodyPr wrap="square">
            <a:spAutoFit/>
          </a:bodyPr>
          <a:lstStyle/>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For those whose mind-set is centered in Me: Death!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But those who are swayed and bent by the </a:t>
            </a:r>
          </a:p>
          <a:p>
            <a:pPr algn="ctr">
              <a:lnSpc>
                <a:spcPct val="107000"/>
              </a:lnSpc>
              <a:spcAft>
                <a:spcPts val="80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gentle breath of God’s Spirit: Life and Peace!</a:t>
            </a:r>
            <a:endParaRPr lang="en-US" sz="4000" b="1" dirty="0">
              <a:effectLst/>
              <a:latin typeface="Tempus Sans ITC" panose="04020404030D070202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063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807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BAA79083-C0F0-4033-BF5A-E4699E2F1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19629" cy="4992914"/>
          </a:xfrm>
          <a:prstGeom prst="rect">
            <a:avLst/>
          </a:prstGeom>
          <a:ln>
            <a:noFill/>
          </a:ln>
          <a:effectLst>
            <a:softEdge rad="112500"/>
          </a:effectLst>
        </p:spPr>
      </p:pic>
      <p:cxnSp>
        <p:nvCxnSpPr>
          <p:cNvPr id="5" name="Straight Connector 4">
            <a:extLst>
              <a:ext uri="{FF2B5EF4-FFF2-40B4-BE49-F238E27FC236}">
                <a16:creationId xmlns:a16="http://schemas.microsoft.com/office/drawing/2014/main" id="{F2A15BB4-73EE-449D-93A5-E881457B5467}"/>
              </a:ext>
            </a:extLst>
          </p:cNvPr>
          <p:cNvCxnSpPr>
            <a:cxnSpLocks/>
          </p:cNvCxnSpPr>
          <p:nvPr/>
        </p:nvCxnSpPr>
        <p:spPr>
          <a:xfrm>
            <a:off x="4913868" y="145365"/>
            <a:ext cx="0" cy="483325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E2D0A9-54B1-4D82-ABD0-61128FBB1300}"/>
              </a:ext>
            </a:extLst>
          </p:cNvPr>
          <p:cNvSpPr txBox="1"/>
          <p:nvPr/>
        </p:nvSpPr>
        <p:spPr>
          <a:xfrm>
            <a:off x="4310743" y="3429000"/>
            <a:ext cx="1494966" cy="646331"/>
          </a:xfrm>
          <a:prstGeom prst="rect">
            <a:avLst/>
          </a:prstGeom>
          <a:noFill/>
          <a:ln w="28575">
            <a:solidFill>
              <a:srgbClr val="C00000"/>
            </a:solidFill>
          </a:ln>
        </p:spPr>
        <p:txBody>
          <a:bodyPr vert="horz" wrap="square" rtlCol="0">
            <a:spAutoFit/>
          </a:bodyPr>
          <a:lstStyle/>
          <a:p>
            <a:r>
              <a:rPr lang="en-US" b="1" dirty="0">
                <a:solidFill>
                  <a:srgbClr val="C00000"/>
                </a:solidFill>
              </a:rPr>
              <a:t>International Dateline</a:t>
            </a:r>
          </a:p>
        </p:txBody>
      </p:sp>
      <p:pic>
        <p:nvPicPr>
          <p:cNvPr id="8" name="Picture 7" descr="A close up of a flower&#10;&#10;Description automatically generated">
            <a:extLst>
              <a:ext uri="{FF2B5EF4-FFF2-40B4-BE49-F238E27FC236}">
                <a16:creationId xmlns:a16="http://schemas.microsoft.com/office/drawing/2014/main" id="{C8B459AE-DD86-4999-AFCB-66128D5ACE4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20613069">
            <a:off x="598227" y="2373769"/>
            <a:ext cx="3769526" cy="3921266"/>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11" name="Picture 10" descr="A picture containing outdoor, elephant, grass, holding&#10;&#10;Description automatically generated">
            <a:extLst>
              <a:ext uri="{FF2B5EF4-FFF2-40B4-BE49-F238E27FC236}">
                <a16:creationId xmlns:a16="http://schemas.microsoft.com/office/drawing/2014/main" id="{133A0DB3-1169-4F84-BF7A-9DC7342E62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9911" y="145365"/>
            <a:ext cx="6412089" cy="3606800"/>
          </a:xfrm>
          <a:prstGeom prst="rect">
            <a:avLst/>
          </a:prstGeom>
          <a:ln>
            <a:noFill/>
            <a:prstDash val="solid"/>
          </a:ln>
          <a:effectLst>
            <a:softEdge rad="112500"/>
          </a:effectLst>
          <a:extLst>
            <a:ext uri="{91240B29-F687-4F45-9708-019B960494DF}">
              <a14:hiddenLine xmlns:a14="http://schemas.microsoft.com/office/drawing/2010/main">
                <a:solidFill>
                  <a:schemeClr val="tx1"/>
                </a:solidFill>
                <a:prstDash val="solid"/>
              </a14:hiddenLine>
            </a:ext>
          </a:extLst>
        </p:spPr>
      </p:pic>
      <p:pic>
        <p:nvPicPr>
          <p:cNvPr id="13" name="Picture 12" descr="A close up of a sign&#10;&#10;Description automatically generated">
            <a:extLst>
              <a:ext uri="{FF2B5EF4-FFF2-40B4-BE49-F238E27FC236}">
                <a16:creationId xmlns:a16="http://schemas.microsoft.com/office/drawing/2014/main" id="{93176059-9C85-4BBA-8156-81FD246A1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5779911" y="3251200"/>
            <a:ext cx="6412089" cy="360680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spTree>
    <p:extLst>
      <p:ext uri="{BB962C8B-B14F-4D97-AF65-F5344CB8AC3E}">
        <p14:creationId xmlns:p14="http://schemas.microsoft.com/office/powerpoint/2010/main" val="217543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E928F5-E60D-47D5-B8A4-B32B5747E387}"/>
              </a:ext>
            </a:extLst>
          </p:cNvPr>
          <p:cNvSpPr txBox="1"/>
          <p:nvPr/>
        </p:nvSpPr>
        <p:spPr>
          <a:xfrm>
            <a:off x="0" y="101601"/>
            <a:ext cx="12192000" cy="6863417"/>
          </a:xfrm>
          <a:prstGeom prst="rect">
            <a:avLst/>
          </a:prstGeom>
          <a:noFill/>
        </p:spPr>
        <p:txBody>
          <a:bodyPr wrap="square" rtlCol="0">
            <a:spAutoFit/>
          </a:bodyPr>
          <a:lstStyle/>
          <a:p>
            <a:pPr algn="ctr"/>
            <a:r>
              <a:rPr lang="en-US" sz="4000" b="1" dirty="0">
                <a:latin typeface="Ink Free" panose="03080402000500000000" pitchFamily="66" charset="0"/>
              </a:rPr>
              <a:t>…who do not live according to the sinful nature but according to the Spirit. Those who live according to the sinful nature have their minds set on what that nature desires; but those who live in accordance with the Spirit have their minds set on what the Spirit desires. The mind of the sinful man is death, but the mind controlled by the Spirit is life and peace; </a:t>
            </a:r>
          </a:p>
          <a:p>
            <a:pPr algn="ctr"/>
            <a:r>
              <a:rPr lang="en-US" sz="4000" b="1" dirty="0">
                <a:latin typeface="Ink Free" panose="03080402000500000000" pitchFamily="66" charset="0"/>
              </a:rPr>
              <a:t>the sinful mind is hostile to God. It does not </a:t>
            </a:r>
          </a:p>
          <a:p>
            <a:pPr algn="ctr"/>
            <a:r>
              <a:rPr lang="en-US" sz="4000" b="1" dirty="0">
                <a:latin typeface="Ink Free" panose="03080402000500000000" pitchFamily="66" charset="0"/>
              </a:rPr>
              <a:t>submit to God’s law, nor can it do so. Those </a:t>
            </a:r>
          </a:p>
          <a:p>
            <a:pPr algn="ctr"/>
            <a:r>
              <a:rPr lang="en-US" sz="4000" b="1" dirty="0">
                <a:latin typeface="Ink Free" panose="03080402000500000000" pitchFamily="66" charset="0"/>
              </a:rPr>
              <a:t>controlled by the sinful nature cannot please God.</a:t>
            </a:r>
          </a:p>
          <a:p>
            <a:pPr algn="ctr"/>
            <a:r>
              <a:rPr lang="en-US" sz="4000" b="1" dirty="0">
                <a:latin typeface="Ink Free" panose="03080402000500000000" pitchFamily="66" charset="0"/>
              </a:rPr>
              <a:t>Romans 8:4b-8</a:t>
            </a:r>
          </a:p>
        </p:txBody>
      </p:sp>
    </p:spTree>
    <p:extLst>
      <p:ext uri="{BB962C8B-B14F-4D97-AF65-F5344CB8AC3E}">
        <p14:creationId xmlns:p14="http://schemas.microsoft.com/office/powerpoint/2010/main" val="2466339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6E9FF2-D1AF-46CB-9455-CDBAC5332AF8}"/>
              </a:ext>
            </a:extLst>
          </p:cNvPr>
          <p:cNvSpPr txBox="1"/>
          <p:nvPr/>
        </p:nvSpPr>
        <p:spPr>
          <a:xfrm>
            <a:off x="0" y="101601"/>
            <a:ext cx="12192000" cy="830997"/>
          </a:xfrm>
          <a:prstGeom prst="rect">
            <a:avLst/>
          </a:prstGeom>
          <a:noFill/>
        </p:spPr>
        <p:txBody>
          <a:bodyPr wrap="square" rtlCol="0">
            <a:spAutoFit/>
          </a:bodyPr>
          <a:lstStyle/>
          <a:p>
            <a:pPr algn="ctr"/>
            <a:r>
              <a:rPr lang="en-US" sz="4800" b="1" dirty="0">
                <a:solidFill>
                  <a:srgbClr val="FFFF00"/>
                </a:solidFill>
                <a:latin typeface="Ink Free" panose="03080402000500000000" pitchFamily="66" charset="0"/>
              </a:rPr>
              <a:t>HELPS for difficult passages</a:t>
            </a:r>
          </a:p>
        </p:txBody>
      </p:sp>
      <p:sp>
        <p:nvSpPr>
          <p:cNvPr id="7" name="Rectangle 6">
            <a:extLst>
              <a:ext uri="{FF2B5EF4-FFF2-40B4-BE49-F238E27FC236}">
                <a16:creationId xmlns:a16="http://schemas.microsoft.com/office/drawing/2014/main" id="{E1857848-2937-4CD4-A9CA-8AAC568E44BE}"/>
              </a:ext>
            </a:extLst>
          </p:cNvPr>
          <p:cNvSpPr/>
          <p:nvPr/>
        </p:nvSpPr>
        <p:spPr>
          <a:xfrm>
            <a:off x="189800" y="1232672"/>
            <a:ext cx="7444667" cy="707886"/>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none">
            <a:spAutoFit/>
          </a:bodyPr>
          <a:lstStyle/>
          <a:p>
            <a:r>
              <a:rPr lang="en-US" sz="4000" b="1" dirty="0">
                <a:latin typeface="Tempus Sans ITC" panose="04020404030D07020202" pitchFamily="82" charset="0"/>
                <a:ea typeface="Calibri" panose="020F0502020204030204" pitchFamily="34" charset="0"/>
              </a:rPr>
              <a:t>1) Don’t dismiss a difficult passage</a:t>
            </a:r>
            <a:endParaRPr lang="en-US" sz="4000" b="1" dirty="0">
              <a:latin typeface="Tempus Sans ITC" panose="04020404030D07020202" pitchFamily="82" charset="0"/>
            </a:endParaRPr>
          </a:p>
        </p:txBody>
      </p:sp>
      <p:sp>
        <p:nvSpPr>
          <p:cNvPr id="8" name="Rectangle 7">
            <a:extLst>
              <a:ext uri="{FF2B5EF4-FFF2-40B4-BE49-F238E27FC236}">
                <a16:creationId xmlns:a16="http://schemas.microsoft.com/office/drawing/2014/main" id="{B16D25F9-1A76-4A8C-B1A8-7F669F3F503F}"/>
              </a:ext>
            </a:extLst>
          </p:cNvPr>
          <p:cNvSpPr/>
          <p:nvPr/>
        </p:nvSpPr>
        <p:spPr>
          <a:xfrm>
            <a:off x="1248229" y="2366887"/>
            <a:ext cx="11088914" cy="707886"/>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r>
              <a:rPr lang="en-US" sz="4000" b="1" dirty="0">
                <a:solidFill>
                  <a:srgbClr val="FFC000"/>
                </a:solidFill>
                <a:latin typeface="Tempus Sans ITC" panose="04020404030D07020202" pitchFamily="82" charset="0"/>
                <a:ea typeface="Calibri" panose="020F0502020204030204" pitchFamily="34" charset="0"/>
              </a:rPr>
              <a:t>2) Remember that this is God’s word so honor it.</a:t>
            </a:r>
            <a:endParaRPr lang="en-US" sz="4000" b="1" dirty="0">
              <a:solidFill>
                <a:srgbClr val="FFC000"/>
              </a:solidFill>
              <a:latin typeface="Tempus Sans ITC" panose="04020404030D07020202" pitchFamily="82" charset="0"/>
            </a:endParaRPr>
          </a:p>
        </p:txBody>
      </p:sp>
      <p:sp>
        <p:nvSpPr>
          <p:cNvPr id="9" name="Rectangle 8">
            <a:extLst>
              <a:ext uri="{FF2B5EF4-FFF2-40B4-BE49-F238E27FC236}">
                <a16:creationId xmlns:a16="http://schemas.microsoft.com/office/drawing/2014/main" id="{E8066AE5-0701-4980-9D90-7756BAA9AF75}"/>
              </a:ext>
            </a:extLst>
          </p:cNvPr>
          <p:cNvSpPr/>
          <p:nvPr/>
        </p:nvSpPr>
        <p:spPr>
          <a:xfrm>
            <a:off x="189800" y="3656405"/>
            <a:ext cx="12002200" cy="132343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r>
              <a:rPr lang="en-US" sz="4000" b="1" dirty="0">
                <a:latin typeface="Tempus Sans ITC" panose="04020404030D07020202" pitchFamily="82" charset="0"/>
                <a:ea typeface="Calibri" panose="020F0502020204030204" pitchFamily="34" charset="0"/>
              </a:rPr>
              <a:t>3) Look at it from a broad perspective without getting into the details</a:t>
            </a:r>
            <a:r>
              <a:rPr lang="en-US" dirty="0">
                <a:latin typeface="Times New Roman" panose="02020603050405020304" pitchFamily="18" charset="0"/>
                <a:ea typeface="Calibri" panose="020F0502020204030204" pitchFamily="34" charset="0"/>
              </a:rPr>
              <a:t>.</a:t>
            </a:r>
            <a:endParaRPr lang="en-US" dirty="0"/>
          </a:p>
        </p:txBody>
      </p:sp>
      <p:cxnSp>
        <p:nvCxnSpPr>
          <p:cNvPr id="11" name="Straight Connector 10">
            <a:extLst>
              <a:ext uri="{FF2B5EF4-FFF2-40B4-BE49-F238E27FC236}">
                <a16:creationId xmlns:a16="http://schemas.microsoft.com/office/drawing/2014/main" id="{87FB6310-9BB7-41C7-A49B-6C59646EA3EA}"/>
              </a:ext>
            </a:extLst>
          </p:cNvPr>
          <p:cNvCxnSpPr/>
          <p:nvPr/>
        </p:nvCxnSpPr>
        <p:spPr>
          <a:xfrm>
            <a:off x="3912133" y="932598"/>
            <a:ext cx="441725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832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uilding, wearing, teeth&#10;&#10;Description automatically generated">
            <a:extLst>
              <a:ext uri="{FF2B5EF4-FFF2-40B4-BE49-F238E27FC236}">
                <a16:creationId xmlns:a16="http://schemas.microsoft.com/office/drawing/2014/main" id="{76AE75B2-C172-474A-B9C9-5BE152C5F4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493484"/>
            <a:ext cx="5551733" cy="5364086"/>
          </a:xfrm>
          <a:prstGeom prst="rect">
            <a:avLst/>
          </a:prstGeom>
          <a:ln>
            <a:noFill/>
          </a:ln>
          <a:effectLst>
            <a:softEdge rad="112500"/>
          </a:effectLst>
        </p:spPr>
      </p:pic>
      <p:sp>
        <p:nvSpPr>
          <p:cNvPr id="2" name="Rectangle 1">
            <a:extLst>
              <a:ext uri="{FF2B5EF4-FFF2-40B4-BE49-F238E27FC236}">
                <a16:creationId xmlns:a16="http://schemas.microsoft.com/office/drawing/2014/main" id="{369AC457-632B-4E34-8F02-8F2C90528A54}"/>
              </a:ext>
            </a:extLst>
          </p:cNvPr>
          <p:cNvSpPr/>
          <p:nvPr/>
        </p:nvSpPr>
        <p:spPr>
          <a:xfrm>
            <a:off x="5457371" y="101600"/>
            <a:ext cx="6734629" cy="6894195"/>
          </a:xfrm>
          <a:prstGeom prst="rect">
            <a:avLst/>
          </a:prstGeom>
        </p:spPr>
        <p:txBody>
          <a:bodyPr wrap="square">
            <a:spAutoFit/>
          </a:bodyPr>
          <a:lstStyle/>
          <a:p>
            <a:pPr algn="ctr"/>
            <a:r>
              <a:rPr lang="en-US" sz="3400" b="1" dirty="0">
                <a:latin typeface="Ink Free" panose="03080402000500000000" pitchFamily="66" charset="0"/>
                <a:ea typeface="Calibri" panose="020F0502020204030204" pitchFamily="34" charset="0"/>
              </a:rPr>
              <a:t>“Lord, I don’t understand fully what this passage is saying but I ask that you mature me so that I have a mind controlled by the Spirit where there is life and peace and not by the mind of the sinful man that is death.  When I react in ways that can be termed as “death” help me realize in that moment that my mind is of the sinful man and lead me to change those actions so that I can walk in life and peace.”</a:t>
            </a:r>
            <a:endParaRPr lang="en-US" sz="3400" b="1" dirty="0">
              <a:latin typeface="Ink Free" panose="03080402000500000000" pitchFamily="66" charset="0"/>
            </a:endParaRPr>
          </a:p>
        </p:txBody>
      </p:sp>
    </p:spTree>
    <p:extLst>
      <p:ext uri="{BB962C8B-B14F-4D97-AF65-F5344CB8AC3E}">
        <p14:creationId xmlns:p14="http://schemas.microsoft.com/office/powerpoint/2010/main" val="1234141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E90EF3-8774-4BDF-A22A-A400EE66CA65}"/>
              </a:ext>
            </a:extLst>
          </p:cNvPr>
          <p:cNvSpPr txBox="1"/>
          <p:nvPr/>
        </p:nvSpPr>
        <p:spPr>
          <a:xfrm>
            <a:off x="0" y="101601"/>
            <a:ext cx="12192000" cy="830997"/>
          </a:xfrm>
          <a:prstGeom prst="rect">
            <a:avLst/>
          </a:prstGeom>
          <a:noFill/>
        </p:spPr>
        <p:txBody>
          <a:bodyPr wrap="square" rtlCol="0">
            <a:spAutoFit/>
          </a:bodyPr>
          <a:lstStyle/>
          <a:p>
            <a:pPr algn="ctr"/>
            <a:r>
              <a:rPr lang="en-US" sz="4800" b="1" dirty="0">
                <a:solidFill>
                  <a:srgbClr val="FFFF00"/>
                </a:solidFill>
                <a:latin typeface="Ink Free" panose="03080402000500000000" pitchFamily="66" charset="0"/>
              </a:rPr>
              <a:t>HELPS for difficult passages</a:t>
            </a:r>
          </a:p>
        </p:txBody>
      </p:sp>
      <p:sp>
        <p:nvSpPr>
          <p:cNvPr id="3" name="Rectangle 2">
            <a:extLst>
              <a:ext uri="{FF2B5EF4-FFF2-40B4-BE49-F238E27FC236}">
                <a16:creationId xmlns:a16="http://schemas.microsoft.com/office/drawing/2014/main" id="{2A1D0AFD-9807-4B03-BD74-207B1E6676FA}"/>
              </a:ext>
            </a:extLst>
          </p:cNvPr>
          <p:cNvSpPr/>
          <p:nvPr/>
        </p:nvSpPr>
        <p:spPr>
          <a:xfrm>
            <a:off x="189800" y="1232672"/>
            <a:ext cx="7444667" cy="707886"/>
          </a:xfrm>
          <a:prstGeom prst="rect">
            <a:avLst/>
          </a:prstGeom>
        </p:spPr>
        <p:txBody>
          <a:bodyPr wrap="none">
            <a:spAutoFit/>
          </a:bodyPr>
          <a:lstStyle/>
          <a:p>
            <a:r>
              <a:rPr lang="en-US" sz="4000" b="1" dirty="0">
                <a:latin typeface="Tempus Sans ITC" panose="04020404030D07020202" pitchFamily="82" charset="0"/>
                <a:ea typeface="Calibri" panose="020F0502020204030204" pitchFamily="34" charset="0"/>
              </a:rPr>
              <a:t>1) Don’t dismiss a difficult passage</a:t>
            </a:r>
            <a:endParaRPr lang="en-US" sz="4000" b="1" dirty="0">
              <a:latin typeface="Tempus Sans ITC" panose="04020404030D07020202" pitchFamily="82" charset="0"/>
            </a:endParaRPr>
          </a:p>
        </p:txBody>
      </p:sp>
      <p:sp>
        <p:nvSpPr>
          <p:cNvPr id="4" name="Rectangle 3">
            <a:extLst>
              <a:ext uri="{FF2B5EF4-FFF2-40B4-BE49-F238E27FC236}">
                <a16:creationId xmlns:a16="http://schemas.microsoft.com/office/drawing/2014/main" id="{CFC28F95-5755-4C27-845F-9E6230A0F0F7}"/>
              </a:ext>
            </a:extLst>
          </p:cNvPr>
          <p:cNvSpPr/>
          <p:nvPr/>
        </p:nvSpPr>
        <p:spPr>
          <a:xfrm>
            <a:off x="1248229" y="2366887"/>
            <a:ext cx="11088914" cy="707886"/>
          </a:xfrm>
          <a:prstGeom prst="rect">
            <a:avLst/>
          </a:prstGeom>
        </p:spPr>
        <p:txBody>
          <a:bodyPr wrap="square">
            <a:spAutoFit/>
          </a:bodyPr>
          <a:lstStyle/>
          <a:p>
            <a:r>
              <a:rPr lang="en-US" sz="4000" b="1" dirty="0">
                <a:solidFill>
                  <a:srgbClr val="FFC000"/>
                </a:solidFill>
                <a:latin typeface="Tempus Sans ITC" panose="04020404030D07020202" pitchFamily="82" charset="0"/>
                <a:ea typeface="Calibri" panose="020F0502020204030204" pitchFamily="34" charset="0"/>
              </a:rPr>
              <a:t>2) Remember that this is God’s word so honor it.</a:t>
            </a:r>
            <a:endParaRPr lang="en-US" sz="4000" b="1" dirty="0">
              <a:solidFill>
                <a:srgbClr val="FFC000"/>
              </a:solidFill>
              <a:latin typeface="Tempus Sans ITC" panose="04020404030D07020202" pitchFamily="82" charset="0"/>
            </a:endParaRPr>
          </a:p>
        </p:txBody>
      </p:sp>
      <p:sp>
        <p:nvSpPr>
          <p:cNvPr id="5" name="Rectangle 4">
            <a:extLst>
              <a:ext uri="{FF2B5EF4-FFF2-40B4-BE49-F238E27FC236}">
                <a16:creationId xmlns:a16="http://schemas.microsoft.com/office/drawing/2014/main" id="{7E69073D-30A6-4A88-956E-A7F28980E05B}"/>
              </a:ext>
            </a:extLst>
          </p:cNvPr>
          <p:cNvSpPr/>
          <p:nvPr/>
        </p:nvSpPr>
        <p:spPr>
          <a:xfrm>
            <a:off x="189800" y="3656405"/>
            <a:ext cx="12002200" cy="1323439"/>
          </a:xfrm>
          <a:prstGeom prst="rect">
            <a:avLst/>
          </a:prstGeom>
        </p:spPr>
        <p:txBody>
          <a:bodyPr wrap="square">
            <a:spAutoFit/>
          </a:bodyPr>
          <a:lstStyle/>
          <a:p>
            <a:r>
              <a:rPr lang="en-US" sz="4000" b="1" dirty="0">
                <a:latin typeface="Tempus Sans ITC" panose="04020404030D07020202" pitchFamily="82" charset="0"/>
                <a:ea typeface="Calibri" panose="020F0502020204030204" pitchFamily="34" charset="0"/>
              </a:rPr>
              <a:t>3) Look at it from a broad perspective without getting into the details</a:t>
            </a:r>
            <a:r>
              <a:rPr lang="en-US" dirty="0">
                <a:latin typeface="Times New Roman" panose="02020603050405020304" pitchFamily="18" charset="0"/>
                <a:ea typeface="Calibri" panose="020F0502020204030204" pitchFamily="34" charset="0"/>
              </a:rPr>
              <a:t>.</a:t>
            </a:r>
            <a:endParaRPr lang="en-US" dirty="0"/>
          </a:p>
        </p:txBody>
      </p:sp>
      <p:sp>
        <p:nvSpPr>
          <p:cNvPr id="6" name="Rectangle 5">
            <a:extLst>
              <a:ext uri="{FF2B5EF4-FFF2-40B4-BE49-F238E27FC236}">
                <a16:creationId xmlns:a16="http://schemas.microsoft.com/office/drawing/2014/main" id="{A610EAF0-E9AC-4EFA-9F50-3EC5E8F84275}"/>
              </a:ext>
            </a:extLst>
          </p:cNvPr>
          <p:cNvSpPr/>
          <p:nvPr/>
        </p:nvSpPr>
        <p:spPr>
          <a:xfrm>
            <a:off x="1248229" y="5435222"/>
            <a:ext cx="10943771" cy="740203"/>
          </a:xfrm>
          <a:prstGeom prst="rect">
            <a:avLst/>
          </a:prstGeom>
        </p:spPr>
        <p:txBody>
          <a:bodyPr wrap="square">
            <a:spAutoFit/>
          </a:bodyPr>
          <a:lstStyle/>
          <a:p>
            <a:pPr marR="0" lvl="0" algn="just">
              <a:lnSpc>
                <a:spcPct val="107000"/>
              </a:lnSpc>
              <a:spcBef>
                <a:spcPts val="0"/>
              </a:spcBef>
              <a:spcAft>
                <a:spcPts val="0"/>
              </a:spcAft>
            </a:pPr>
            <a:r>
              <a:rPr lang="en-US" sz="4000" b="1" dirty="0">
                <a:solidFill>
                  <a:srgbClr val="FFC000"/>
                </a:solidFill>
                <a:latin typeface="Tempus Sans ITC" panose="04020404030D07020202" pitchFamily="82" charset="0"/>
                <a:ea typeface="Calibri" panose="020F0502020204030204" pitchFamily="34" charset="0"/>
                <a:cs typeface="Times New Roman" panose="02020603050405020304" pitchFamily="18" charset="0"/>
              </a:rPr>
              <a:t>4) Be patient with the preacher</a:t>
            </a:r>
            <a:endParaRPr lang="en-US"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EFD933EC-2D65-4FC4-9CEF-51440F5E0522}"/>
              </a:ext>
            </a:extLst>
          </p:cNvPr>
          <p:cNvCxnSpPr/>
          <p:nvPr/>
        </p:nvCxnSpPr>
        <p:spPr>
          <a:xfrm>
            <a:off x="3912133" y="932598"/>
            <a:ext cx="441725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326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74E9369B-0029-4623-91CD-4E538566C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332008" cy="2250831"/>
          </a:xfrm>
          <a:prstGeom prst="rect">
            <a:avLst/>
          </a:prstGeom>
        </p:spPr>
      </p:pic>
      <p:sp>
        <p:nvSpPr>
          <p:cNvPr id="4" name="Rectangle 3">
            <a:extLst>
              <a:ext uri="{FF2B5EF4-FFF2-40B4-BE49-F238E27FC236}">
                <a16:creationId xmlns:a16="http://schemas.microsoft.com/office/drawing/2014/main" id="{D1FAD151-921C-4665-BBB5-2992A4DCDEF9}"/>
              </a:ext>
            </a:extLst>
          </p:cNvPr>
          <p:cNvSpPr/>
          <p:nvPr/>
        </p:nvSpPr>
        <p:spPr>
          <a:xfrm rot="20878305">
            <a:off x="6978262" y="835199"/>
            <a:ext cx="4121641" cy="830997"/>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none">
            <a:spAutoFit/>
          </a:bodyPr>
          <a:lstStyle/>
          <a:p>
            <a:r>
              <a:rPr lang="en-US" sz="4800" b="1" dirty="0">
                <a:solidFill>
                  <a:srgbClr val="FFFF00"/>
                </a:solidFill>
                <a:latin typeface="Tempus Sans ITC" panose="04020404030D07020202" pitchFamily="82" charset="0"/>
                <a:ea typeface="Calibri" panose="020F0502020204030204" pitchFamily="34" charset="0"/>
              </a:rPr>
              <a:t>condemned sin</a:t>
            </a:r>
            <a:endParaRPr lang="en-US" sz="4800" b="1" dirty="0">
              <a:solidFill>
                <a:srgbClr val="FFFF00"/>
              </a:solidFill>
              <a:latin typeface="Tempus Sans ITC" panose="04020404030D07020202" pitchFamily="82" charset="0"/>
            </a:endParaRPr>
          </a:p>
        </p:txBody>
      </p:sp>
      <p:sp>
        <p:nvSpPr>
          <p:cNvPr id="5" name="Rectangle 4">
            <a:extLst>
              <a:ext uri="{FF2B5EF4-FFF2-40B4-BE49-F238E27FC236}">
                <a16:creationId xmlns:a16="http://schemas.microsoft.com/office/drawing/2014/main" id="{070BB46B-7B1A-46C4-9FA7-82D78707057F}"/>
              </a:ext>
            </a:extLst>
          </p:cNvPr>
          <p:cNvSpPr/>
          <p:nvPr/>
        </p:nvSpPr>
        <p:spPr>
          <a:xfrm rot="529597">
            <a:off x="2740665" y="2571394"/>
            <a:ext cx="7384374" cy="1323439"/>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solidFill>
                  <a:srgbClr val="FFC000"/>
                </a:solidFill>
                <a:latin typeface="Tempus Sans ITC" panose="04020404030D07020202" pitchFamily="82" charset="0"/>
                <a:ea typeface="Calibri" panose="020F0502020204030204" pitchFamily="34" charset="0"/>
              </a:rPr>
              <a:t> the righteous requirements of the law might be fully met in us.</a:t>
            </a:r>
            <a:endParaRPr lang="en-US" sz="4000" b="1" dirty="0">
              <a:solidFill>
                <a:srgbClr val="FFC000"/>
              </a:solidFill>
              <a:latin typeface="Tempus Sans ITC" panose="04020404030D07020202" pitchFamily="82" charset="0"/>
            </a:endParaRPr>
          </a:p>
        </p:txBody>
      </p:sp>
      <p:sp>
        <p:nvSpPr>
          <p:cNvPr id="6" name="Rectangle 5">
            <a:extLst>
              <a:ext uri="{FF2B5EF4-FFF2-40B4-BE49-F238E27FC236}">
                <a16:creationId xmlns:a16="http://schemas.microsoft.com/office/drawing/2014/main" id="{97FB1580-6562-46B9-AE81-83AC2B5AA58C}"/>
              </a:ext>
            </a:extLst>
          </p:cNvPr>
          <p:cNvSpPr/>
          <p:nvPr/>
        </p:nvSpPr>
        <p:spPr>
          <a:xfrm>
            <a:off x="271975" y="4607171"/>
            <a:ext cx="11648049" cy="2057486"/>
          </a:xfrm>
          <a:prstGeom prst="rect">
            <a:avLst/>
          </a:prstGeom>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Ink Free" panose="03080402000500000000" pitchFamily="66" charset="0"/>
                <a:ea typeface="Calibri" panose="020F0502020204030204" pitchFamily="34" charset="0"/>
                <a:cs typeface="Times New Roman" panose="02020603050405020304" pitchFamily="18" charset="0"/>
              </a:rPr>
              <a:t>The absolute good news is centered in what God did in initiating salvation, continuing salvation and completing salvation. </a:t>
            </a:r>
          </a:p>
        </p:txBody>
      </p:sp>
    </p:spTree>
    <p:extLst>
      <p:ext uri="{BB962C8B-B14F-4D97-AF65-F5344CB8AC3E}">
        <p14:creationId xmlns:p14="http://schemas.microsoft.com/office/powerpoint/2010/main" val="2713296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F6FAE5D8-2439-4234-B40E-8A91F83E51A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3779808" cy="2356997"/>
          </a:xfrm>
          <a:prstGeom prst="rect">
            <a:avLst/>
          </a:prstGeom>
        </p:spPr>
      </p:pic>
      <p:pic>
        <p:nvPicPr>
          <p:cNvPr id="6" name="Picture 5" descr="A close up of a device&#10;&#10;Description automatically generated">
            <a:extLst>
              <a:ext uri="{FF2B5EF4-FFF2-40B4-BE49-F238E27FC236}">
                <a16:creationId xmlns:a16="http://schemas.microsoft.com/office/drawing/2014/main" id="{EE2D63E4-F6A4-4077-B873-B923DBEB532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2356997"/>
            <a:ext cx="3779806" cy="2049050"/>
          </a:xfrm>
          <a:prstGeom prst="rect">
            <a:avLst/>
          </a:prstGeom>
        </p:spPr>
      </p:pic>
      <p:sp>
        <p:nvSpPr>
          <p:cNvPr id="7" name="TextBox 6">
            <a:extLst>
              <a:ext uri="{FF2B5EF4-FFF2-40B4-BE49-F238E27FC236}">
                <a16:creationId xmlns:a16="http://schemas.microsoft.com/office/drawing/2014/main" id="{78F425A5-670C-4C52-B7D3-030321188469}"/>
              </a:ext>
            </a:extLst>
          </p:cNvPr>
          <p:cNvSpPr txBox="1"/>
          <p:nvPr/>
        </p:nvSpPr>
        <p:spPr>
          <a:xfrm>
            <a:off x="3938954" y="6055157"/>
            <a:ext cx="8253046" cy="707886"/>
          </a:xfrm>
          <a:prstGeom prst="rect">
            <a:avLst/>
          </a:prstGeom>
          <a:noFill/>
          <a:ln>
            <a:noFill/>
            <a:prstDash val="solid"/>
          </a:ln>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4000" b="1" dirty="0" err="1">
                <a:latin typeface="Ink Free" panose="03080402000500000000" pitchFamily="66" charset="0"/>
              </a:rPr>
              <a:t>Hippopotomonstrosesquipedaliophobia</a:t>
            </a:r>
            <a:endParaRPr lang="en-US" sz="4000" b="1" dirty="0">
              <a:latin typeface="Ink Free" panose="03080402000500000000" pitchFamily="66" charset="0"/>
            </a:endParaRPr>
          </a:p>
        </p:txBody>
      </p:sp>
      <p:sp>
        <p:nvSpPr>
          <p:cNvPr id="8" name="Rectangle 7">
            <a:extLst>
              <a:ext uri="{FF2B5EF4-FFF2-40B4-BE49-F238E27FC236}">
                <a16:creationId xmlns:a16="http://schemas.microsoft.com/office/drawing/2014/main" id="{987C9001-DB02-403C-91B9-480AA7F2BA7B}"/>
              </a:ext>
            </a:extLst>
          </p:cNvPr>
          <p:cNvSpPr/>
          <p:nvPr/>
        </p:nvSpPr>
        <p:spPr>
          <a:xfrm>
            <a:off x="0" y="4526985"/>
            <a:ext cx="4098100" cy="1928926"/>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2800" b="1" dirty="0">
                <a:latin typeface="Tempus Sans ITC" panose="04020404030D07020202" pitchFamily="82" charset="0"/>
                <a:ea typeface="Calibri" panose="020F0502020204030204" pitchFamily="34" charset="0"/>
                <a:cs typeface="Times New Roman" panose="02020603050405020304" pitchFamily="18" charset="0"/>
              </a:rPr>
              <a:t>George Orwell 1984 – </a:t>
            </a:r>
          </a:p>
          <a:p>
            <a:pPr marR="0" lvl="0" algn="ctr">
              <a:lnSpc>
                <a:spcPct val="107000"/>
              </a:lnSpc>
              <a:spcBef>
                <a:spcPts val="0"/>
              </a:spcBef>
              <a:spcAft>
                <a:spcPts val="0"/>
              </a:spcAft>
            </a:pPr>
            <a:r>
              <a:rPr lang="en-US" sz="2800" b="1" dirty="0">
                <a:latin typeface="Tempus Sans ITC" panose="04020404030D07020202" pitchFamily="82" charset="0"/>
                <a:ea typeface="Calibri" panose="020F0502020204030204" pitchFamily="34" charset="0"/>
                <a:cs typeface="Times New Roman" panose="02020603050405020304" pitchFamily="18" charset="0"/>
              </a:rPr>
              <a:t>“If thought corrupts language, language can also corrupt thought”</a:t>
            </a:r>
          </a:p>
        </p:txBody>
      </p:sp>
      <p:cxnSp>
        <p:nvCxnSpPr>
          <p:cNvPr id="10" name="Straight Connector 9">
            <a:extLst>
              <a:ext uri="{FF2B5EF4-FFF2-40B4-BE49-F238E27FC236}">
                <a16:creationId xmlns:a16="http://schemas.microsoft.com/office/drawing/2014/main" id="{16292FF2-31EC-4236-A567-43566FAECAFF}"/>
              </a:ext>
            </a:extLst>
          </p:cNvPr>
          <p:cNvCxnSpPr>
            <a:cxnSpLocks/>
          </p:cNvCxnSpPr>
          <p:nvPr/>
        </p:nvCxnSpPr>
        <p:spPr>
          <a:xfrm>
            <a:off x="3864214" y="112544"/>
            <a:ext cx="0" cy="6509825"/>
          </a:xfrm>
          <a:prstGeom prst="line">
            <a:avLst/>
          </a:prstGeom>
          <a:ln w="38100"/>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58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A3933C40-3340-4A79-968E-92FCF1A943C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3779808" cy="2356997"/>
          </a:xfrm>
          <a:prstGeom prst="rect">
            <a:avLst/>
          </a:prstGeom>
        </p:spPr>
      </p:pic>
      <p:pic>
        <p:nvPicPr>
          <p:cNvPr id="3" name="Picture 2" descr="A close up of a device&#10;&#10;Description automatically generated">
            <a:extLst>
              <a:ext uri="{FF2B5EF4-FFF2-40B4-BE49-F238E27FC236}">
                <a16:creationId xmlns:a16="http://schemas.microsoft.com/office/drawing/2014/main" id="{DF38ACFA-A6C2-494E-9F7C-60D960CCEC2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2356997"/>
            <a:ext cx="3779806" cy="2049050"/>
          </a:xfrm>
          <a:prstGeom prst="rect">
            <a:avLst/>
          </a:prstGeom>
        </p:spPr>
      </p:pic>
      <p:sp>
        <p:nvSpPr>
          <p:cNvPr id="5" name="Rectangle 4">
            <a:extLst>
              <a:ext uri="{FF2B5EF4-FFF2-40B4-BE49-F238E27FC236}">
                <a16:creationId xmlns:a16="http://schemas.microsoft.com/office/drawing/2014/main" id="{91AAFE23-1565-4414-8058-857F84C6A13B}"/>
              </a:ext>
            </a:extLst>
          </p:cNvPr>
          <p:cNvSpPr/>
          <p:nvPr/>
        </p:nvSpPr>
        <p:spPr>
          <a:xfrm>
            <a:off x="0" y="4526985"/>
            <a:ext cx="3815927" cy="1928926"/>
          </a:xfrm>
          <a:prstGeom prst="rect">
            <a:avLst/>
          </a:prstGeom>
        </p:spPr>
        <p:txBody>
          <a:bodyPr wrap="square">
            <a:spAutoFit/>
          </a:bodyPr>
          <a:lstStyle/>
          <a:p>
            <a:pPr marR="0" lvl="0" algn="ctr">
              <a:lnSpc>
                <a:spcPct val="107000"/>
              </a:lnSpc>
              <a:spcBef>
                <a:spcPts val="0"/>
              </a:spcBef>
              <a:spcAft>
                <a:spcPts val="0"/>
              </a:spcAft>
            </a:pPr>
            <a:r>
              <a:rPr lang="en-US" sz="2800" b="1" dirty="0">
                <a:latin typeface="Tempus Sans ITC" panose="04020404030D07020202" pitchFamily="82" charset="0"/>
                <a:ea typeface="Calibri" panose="020F0502020204030204" pitchFamily="34" charset="0"/>
                <a:cs typeface="Times New Roman" panose="02020603050405020304" pitchFamily="18" charset="0"/>
              </a:rPr>
              <a:t>George Orwell 1984 – </a:t>
            </a:r>
          </a:p>
          <a:p>
            <a:pPr marR="0" lvl="0" algn="ctr">
              <a:lnSpc>
                <a:spcPct val="107000"/>
              </a:lnSpc>
              <a:spcBef>
                <a:spcPts val="0"/>
              </a:spcBef>
              <a:spcAft>
                <a:spcPts val="0"/>
              </a:spcAft>
            </a:pPr>
            <a:r>
              <a:rPr lang="en-US" sz="2800" b="1" dirty="0">
                <a:latin typeface="Tempus Sans ITC" panose="04020404030D07020202" pitchFamily="82" charset="0"/>
                <a:ea typeface="Calibri" panose="020F0502020204030204" pitchFamily="34" charset="0"/>
                <a:cs typeface="Times New Roman" panose="02020603050405020304" pitchFamily="18" charset="0"/>
              </a:rPr>
              <a:t>“If thought corrupts language, language can also corrupt thought”</a:t>
            </a:r>
          </a:p>
        </p:txBody>
      </p:sp>
      <p:cxnSp>
        <p:nvCxnSpPr>
          <p:cNvPr id="6" name="Straight Connector 5">
            <a:extLst>
              <a:ext uri="{FF2B5EF4-FFF2-40B4-BE49-F238E27FC236}">
                <a16:creationId xmlns:a16="http://schemas.microsoft.com/office/drawing/2014/main" id="{39E006A9-71B2-40D4-A3A7-70B69EA99C31}"/>
              </a:ext>
            </a:extLst>
          </p:cNvPr>
          <p:cNvCxnSpPr>
            <a:cxnSpLocks/>
          </p:cNvCxnSpPr>
          <p:nvPr/>
        </p:nvCxnSpPr>
        <p:spPr>
          <a:xfrm>
            <a:off x="3864214" y="112544"/>
            <a:ext cx="0" cy="6509825"/>
          </a:xfrm>
          <a:prstGeom prst="line">
            <a:avLst/>
          </a:prstGeom>
          <a:ln w="38100"/>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63A3502-6249-49AA-A034-18A3497B7462}"/>
              </a:ext>
            </a:extLst>
          </p:cNvPr>
          <p:cNvSpPr/>
          <p:nvPr/>
        </p:nvSpPr>
        <p:spPr>
          <a:xfrm>
            <a:off x="3889630" y="112544"/>
            <a:ext cx="8243379" cy="740203"/>
          </a:xfrm>
          <a:prstGeom prst="rect">
            <a:avLst/>
          </a:prstGeom>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“Flesh” – </a:t>
            </a:r>
            <a:r>
              <a:rPr lang="en-US" sz="4000" b="1" dirty="0" err="1">
                <a:solidFill>
                  <a:srgbClr val="FFFF00"/>
                </a:solidFill>
                <a:latin typeface="Tempus Sans ITC" panose="04020404030D07020202" pitchFamily="82" charset="0"/>
                <a:ea typeface="Calibri" panose="020F0502020204030204" pitchFamily="34" charset="0"/>
                <a:cs typeface="Times New Roman" panose="02020603050405020304" pitchFamily="18" charset="0"/>
              </a:rPr>
              <a:t>Sarx</a:t>
            </a:r>
            <a:endPar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5808430-3E16-42F6-853E-6AF87E13A6DF}"/>
              </a:ext>
            </a:extLst>
          </p:cNvPr>
          <p:cNvSpPr/>
          <p:nvPr/>
        </p:nvSpPr>
        <p:spPr>
          <a:xfrm>
            <a:off x="3912501" y="800980"/>
            <a:ext cx="8269832" cy="646331"/>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200" b="1" dirty="0">
                <a:latin typeface="Ink Free" panose="03080402000500000000" pitchFamily="66" charset="0"/>
                <a:ea typeface="Calibri" panose="020F0502020204030204" pitchFamily="34" charset="0"/>
              </a:rPr>
              <a:t>“</a:t>
            </a:r>
            <a:r>
              <a:rPr lang="en-US" sz="3600" b="1" dirty="0">
                <a:latin typeface="Ink Free" panose="03080402000500000000" pitchFamily="66" charset="0"/>
                <a:ea typeface="Calibri" panose="020F0502020204030204" pitchFamily="34" charset="0"/>
              </a:rPr>
              <a:t>Carnal nature, sinful man, sinful nature” </a:t>
            </a:r>
            <a:endParaRPr lang="en-US" sz="3600" b="1" dirty="0">
              <a:latin typeface="Ink Free" panose="03080402000500000000" pitchFamily="66" charset="0"/>
            </a:endParaRPr>
          </a:p>
        </p:txBody>
      </p:sp>
      <p:sp>
        <p:nvSpPr>
          <p:cNvPr id="9" name="Rectangle 8">
            <a:extLst>
              <a:ext uri="{FF2B5EF4-FFF2-40B4-BE49-F238E27FC236}">
                <a16:creationId xmlns:a16="http://schemas.microsoft.com/office/drawing/2014/main" id="{23FA746D-C584-41F6-B14B-C58D919B57CA}"/>
              </a:ext>
            </a:extLst>
          </p:cNvPr>
          <p:cNvSpPr/>
          <p:nvPr/>
        </p:nvSpPr>
        <p:spPr>
          <a:xfrm>
            <a:off x="4018527" y="1517429"/>
            <a:ext cx="8084231" cy="2387961"/>
          </a:xfrm>
          <a:prstGeom prst="rect">
            <a:avLst/>
          </a:prstGeom>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a:spAutoFit/>
          </a:bodyPr>
          <a:lstStyle/>
          <a:p>
            <a:pPr marR="0" lvl="0" algn="ctr">
              <a:lnSpc>
                <a:spcPct val="107000"/>
              </a:lnSpc>
              <a:spcBef>
                <a:spcPts val="0"/>
              </a:spcBef>
              <a:spcAft>
                <a:spcPts val="0"/>
              </a:spcAft>
            </a:pPr>
            <a:r>
              <a:rPr lang="en-US" sz="32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a:t>
            </a:r>
            <a:r>
              <a:rPr lang="en-US" sz="3200" b="1" dirty="0" err="1">
                <a:solidFill>
                  <a:srgbClr val="FFFF00"/>
                </a:solidFill>
                <a:latin typeface="Tempus Sans ITC" panose="04020404030D07020202" pitchFamily="82" charset="0"/>
                <a:ea typeface="Calibri" panose="020F0502020204030204" pitchFamily="34" charset="0"/>
                <a:cs typeface="Times New Roman" panose="02020603050405020304" pitchFamily="18" charset="0"/>
              </a:rPr>
              <a:t>Sarx</a:t>
            </a:r>
            <a:r>
              <a:rPr lang="en-US" sz="32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Physical flesh and blood functioning with physical feelings and </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reactions and emotions.</a:t>
            </a:r>
          </a:p>
        </p:txBody>
      </p:sp>
      <p:sp>
        <p:nvSpPr>
          <p:cNvPr id="10" name="Rectangle 9">
            <a:extLst>
              <a:ext uri="{FF2B5EF4-FFF2-40B4-BE49-F238E27FC236}">
                <a16:creationId xmlns:a16="http://schemas.microsoft.com/office/drawing/2014/main" id="{23F8C612-02F0-4884-8234-72434409C418}"/>
              </a:ext>
            </a:extLst>
          </p:cNvPr>
          <p:cNvSpPr/>
          <p:nvPr/>
        </p:nvSpPr>
        <p:spPr>
          <a:xfrm>
            <a:off x="4018526" y="4129623"/>
            <a:ext cx="8084225" cy="584775"/>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200" b="1" dirty="0">
                <a:latin typeface="Ink Free" panose="03080402000500000000" pitchFamily="66" charset="0"/>
                <a:ea typeface="Calibri" panose="020F0502020204030204" pitchFamily="34" charset="0"/>
              </a:rPr>
              <a:t>Cravings selfish desires, gratification </a:t>
            </a:r>
            <a:endParaRPr lang="en-US" sz="3200" b="1" dirty="0">
              <a:latin typeface="Ink Free" panose="03080402000500000000" pitchFamily="66" charset="0"/>
            </a:endParaRPr>
          </a:p>
        </p:txBody>
      </p:sp>
      <p:sp>
        <p:nvSpPr>
          <p:cNvPr id="11" name="Rectangle 10">
            <a:extLst>
              <a:ext uri="{FF2B5EF4-FFF2-40B4-BE49-F238E27FC236}">
                <a16:creationId xmlns:a16="http://schemas.microsoft.com/office/drawing/2014/main" id="{319824FE-17DC-4DFB-96D0-E8EA0AC14683}"/>
              </a:ext>
            </a:extLst>
          </p:cNvPr>
          <p:cNvSpPr/>
          <p:nvPr/>
        </p:nvSpPr>
        <p:spPr>
          <a:xfrm>
            <a:off x="4018527" y="4835336"/>
            <a:ext cx="8084231" cy="1795171"/>
          </a:xfrm>
          <a:prstGeom prst="rect">
            <a:avLst/>
          </a:prstGeom>
          <a:ln w="28575">
            <a:noFill/>
            <a:prstDash val="solid"/>
          </a:ln>
          <a:extLst>
            <a:ext uri="{91240B29-F687-4F45-9708-019B960494DF}">
              <a14:hiddenLine xmlns:a14="http://schemas.microsoft.com/office/drawing/2010/main" w="28575">
                <a:solidFill>
                  <a:srgbClr val="00B0F0"/>
                </a:solidFill>
                <a:prstDash val="solid"/>
              </a14:hiddenLine>
            </a:ext>
          </a:extLst>
        </p:spPr>
        <p:txBody>
          <a:bodyPr wrap="square">
            <a:spAutoFit/>
          </a:bodyPr>
          <a:lstStyle/>
          <a:p>
            <a:pPr marR="0" lvl="0" algn="ctr">
              <a:lnSpc>
                <a:spcPct val="107000"/>
              </a:lnSpc>
              <a:spcBef>
                <a:spcPts val="0"/>
              </a:spcBef>
              <a:spcAft>
                <a:spcPts val="0"/>
              </a:spcAft>
            </a:pPr>
            <a:r>
              <a:rPr lang="en-US" sz="32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a:t>
            </a:r>
            <a:r>
              <a:rPr lang="en-US" sz="3200" b="1" dirty="0" err="1">
                <a:solidFill>
                  <a:srgbClr val="FFFF00"/>
                </a:solidFill>
                <a:latin typeface="Tempus Sans ITC" panose="04020404030D07020202" pitchFamily="82" charset="0"/>
                <a:ea typeface="Calibri" panose="020F0502020204030204" pitchFamily="34" charset="0"/>
                <a:cs typeface="Times New Roman" panose="02020603050405020304" pitchFamily="18" charset="0"/>
              </a:rPr>
              <a:t>Sarx</a:t>
            </a:r>
            <a:r>
              <a:rPr lang="en-US" sz="32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Selfish, self-centered living; </a:t>
            </a:r>
          </a:p>
          <a:p>
            <a:pPr marR="0" lvl="0" algn="ctr">
              <a:lnSpc>
                <a:spcPct val="107000"/>
              </a:lnSpc>
              <a:spcBef>
                <a:spcPts val="0"/>
              </a:spcBef>
              <a:spcAft>
                <a:spcPts val="0"/>
              </a:spcAft>
            </a:pPr>
            <a:r>
              <a:rPr lang="en-US" sz="3600" b="1" dirty="0">
                <a:latin typeface="Tempus Sans ITC" panose="04020404030D07020202" pitchFamily="82" charset="0"/>
                <a:ea typeface="Calibri" panose="020F0502020204030204" pitchFamily="34" charset="0"/>
                <a:cs typeface="Times New Roman" panose="02020603050405020304" pitchFamily="18" charset="0"/>
              </a:rPr>
              <a:t>a me-centered </a:t>
            </a:r>
            <a:r>
              <a:rPr lang="en-US" sz="3200" b="1" dirty="0">
                <a:latin typeface="Tempus Sans ITC" panose="04020404030D07020202" pitchFamily="82" charset="0"/>
                <a:ea typeface="Calibri" panose="020F0502020204030204" pitchFamily="34" charset="0"/>
                <a:cs typeface="Times New Roman" panose="02020603050405020304" pitchFamily="18" charset="0"/>
              </a:rPr>
              <a:t>life</a:t>
            </a:r>
          </a:p>
        </p:txBody>
      </p:sp>
    </p:spTree>
    <p:extLst>
      <p:ext uri="{BB962C8B-B14F-4D97-AF65-F5344CB8AC3E}">
        <p14:creationId xmlns:p14="http://schemas.microsoft.com/office/powerpoint/2010/main" val="2314225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TotalTime>
  <Words>724</Words>
  <Application>Microsoft Office PowerPoint</Application>
  <PresentationFormat>Widescreen</PresentationFormat>
  <Paragraphs>86</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Ink Free</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avteam</cp:lastModifiedBy>
  <cp:revision>22</cp:revision>
  <cp:lastPrinted>2020-09-20T13:04:16Z</cp:lastPrinted>
  <dcterms:created xsi:type="dcterms:W3CDTF">2020-09-19T19:32:33Z</dcterms:created>
  <dcterms:modified xsi:type="dcterms:W3CDTF">2020-09-20T13:04:29Z</dcterms:modified>
</cp:coreProperties>
</file>