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55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DE5C8A-76CE-4331-956E-28116C941F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A4E259-C5F2-4BA6-A88E-6F932C691D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181449-8B93-48D3-8452-1A4C30896322}" type="datetimeFigureOut">
              <a:rPr lang="en-US" smtClean="0"/>
              <a:t>8/23/2020</a:t>
            </a:fld>
            <a:endParaRPr lang="en-US"/>
          </a:p>
        </p:txBody>
      </p:sp>
      <p:sp>
        <p:nvSpPr>
          <p:cNvPr id="4" name="Footer Placeholder 3">
            <a:extLst>
              <a:ext uri="{FF2B5EF4-FFF2-40B4-BE49-F238E27FC236}">
                <a16:creationId xmlns:a16="http://schemas.microsoft.com/office/drawing/2014/main" id="{60E644BA-3086-4EB1-BDC1-C3EFEB1F0D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4A1B5A9A-F4D9-4A21-BDD3-DDEE00ACE9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A6B2C4-BE6A-4111-B626-5A6815FB07C6}" type="slidenum">
              <a:rPr lang="en-US" smtClean="0"/>
              <a:t>‹#›</a:t>
            </a:fld>
            <a:endParaRPr lang="en-US"/>
          </a:p>
        </p:txBody>
      </p:sp>
      <p:sp>
        <p:nvSpPr>
          <p:cNvPr id="6" name="TextBox 5" descr="Box1">
            <a:extLst>
              <a:ext uri="{FF2B5EF4-FFF2-40B4-BE49-F238E27FC236}">
                <a16:creationId xmlns:a16="http://schemas.microsoft.com/office/drawing/2014/main" id="{56FC76C0-8063-490D-8029-775C7E99BB4F}"/>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80852E6A-50A9-46D3-8A24-410D4A463C5C}"/>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3C2BFEE3-C4F0-46C1-A5D9-76A520963269}"/>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1A3F0980-802E-409A-80E0-D8AB46F38BAB}"/>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0058BF96-461F-4981-A6A7-99F80D2BB672}"/>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566ADAF0-E3F6-41F5-8C7A-FF4FB862B31C}"/>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9F78F434-19D9-4BFF-B308-7F7CDFBE735F}"/>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33412454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264D-CFF8-4680-BFF9-6BD01F1532BB}"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D8884-05BE-4076-829C-47553580FB22}" type="slidenum">
              <a:rPr lang="en-US" smtClean="0"/>
              <a:t>‹#›</a:t>
            </a:fld>
            <a:endParaRPr lang="en-US"/>
          </a:p>
        </p:txBody>
      </p:sp>
    </p:spTree>
    <p:extLst>
      <p:ext uri="{BB962C8B-B14F-4D97-AF65-F5344CB8AC3E}">
        <p14:creationId xmlns:p14="http://schemas.microsoft.com/office/powerpoint/2010/main" val="420151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D8884-05BE-4076-829C-47553580FB22}" type="slidenum">
              <a:rPr lang="en-US" smtClean="0"/>
              <a:t>1</a:t>
            </a:fld>
            <a:endParaRPr lang="en-US"/>
          </a:p>
        </p:txBody>
      </p:sp>
    </p:spTree>
    <p:extLst>
      <p:ext uri="{BB962C8B-B14F-4D97-AF65-F5344CB8AC3E}">
        <p14:creationId xmlns:p14="http://schemas.microsoft.com/office/powerpoint/2010/main" val="173508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D8884-05BE-4076-829C-47553580FB22}" type="slidenum">
              <a:rPr lang="en-US" smtClean="0"/>
              <a:t>2</a:t>
            </a:fld>
            <a:endParaRPr lang="en-US"/>
          </a:p>
        </p:txBody>
      </p:sp>
    </p:spTree>
    <p:extLst>
      <p:ext uri="{BB962C8B-B14F-4D97-AF65-F5344CB8AC3E}">
        <p14:creationId xmlns:p14="http://schemas.microsoft.com/office/powerpoint/2010/main" val="325262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D8884-05BE-4076-829C-47553580FB22}" type="slidenum">
              <a:rPr lang="en-US" smtClean="0"/>
              <a:t>3</a:t>
            </a:fld>
            <a:endParaRPr lang="en-US"/>
          </a:p>
        </p:txBody>
      </p:sp>
    </p:spTree>
    <p:extLst>
      <p:ext uri="{BB962C8B-B14F-4D97-AF65-F5344CB8AC3E}">
        <p14:creationId xmlns:p14="http://schemas.microsoft.com/office/powerpoint/2010/main" val="354404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D8884-05BE-4076-829C-47553580FB22}" type="slidenum">
              <a:rPr lang="en-US" smtClean="0"/>
              <a:t>4</a:t>
            </a:fld>
            <a:endParaRPr lang="en-US"/>
          </a:p>
        </p:txBody>
      </p:sp>
    </p:spTree>
    <p:extLst>
      <p:ext uri="{BB962C8B-B14F-4D97-AF65-F5344CB8AC3E}">
        <p14:creationId xmlns:p14="http://schemas.microsoft.com/office/powerpoint/2010/main" val="37966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D8884-05BE-4076-829C-47553580FB22}" type="slidenum">
              <a:rPr lang="en-US" smtClean="0"/>
              <a:t>5</a:t>
            </a:fld>
            <a:endParaRPr lang="en-US"/>
          </a:p>
        </p:txBody>
      </p:sp>
    </p:spTree>
    <p:extLst>
      <p:ext uri="{BB962C8B-B14F-4D97-AF65-F5344CB8AC3E}">
        <p14:creationId xmlns:p14="http://schemas.microsoft.com/office/powerpoint/2010/main" val="207209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D8884-05BE-4076-829C-47553580FB22}" type="slidenum">
              <a:rPr lang="en-US" smtClean="0"/>
              <a:t>6</a:t>
            </a:fld>
            <a:endParaRPr lang="en-US"/>
          </a:p>
        </p:txBody>
      </p:sp>
    </p:spTree>
    <p:extLst>
      <p:ext uri="{BB962C8B-B14F-4D97-AF65-F5344CB8AC3E}">
        <p14:creationId xmlns:p14="http://schemas.microsoft.com/office/powerpoint/2010/main" val="242664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D8884-05BE-4076-829C-47553580FB22}" type="slidenum">
              <a:rPr lang="en-US" smtClean="0"/>
              <a:t>7</a:t>
            </a:fld>
            <a:endParaRPr lang="en-US"/>
          </a:p>
        </p:txBody>
      </p:sp>
    </p:spTree>
    <p:extLst>
      <p:ext uri="{BB962C8B-B14F-4D97-AF65-F5344CB8AC3E}">
        <p14:creationId xmlns:p14="http://schemas.microsoft.com/office/powerpoint/2010/main" val="184239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D8884-05BE-4076-829C-47553580FB22}" type="slidenum">
              <a:rPr lang="en-US" smtClean="0"/>
              <a:t>8</a:t>
            </a:fld>
            <a:endParaRPr lang="en-US"/>
          </a:p>
        </p:txBody>
      </p:sp>
    </p:spTree>
    <p:extLst>
      <p:ext uri="{BB962C8B-B14F-4D97-AF65-F5344CB8AC3E}">
        <p14:creationId xmlns:p14="http://schemas.microsoft.com/office/powerpoint/2010/main" val="221691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D8884-05BE-4076-829C-47553580FB22}" type="slidenum">
              <a:rPr lang="en-US" smtClean="0"/>
              <a:t>9</a:t>
            </a:fld>
            <a:endParaRPr lang="en-US"/>
          </a:p>
        </p:txBody>
      </p:sp>
    </p:spTree>
    <p:extLst>
      <p:ext uri="{BB962C8B-B14F-4D97-AF65-F5344CB8AC3E}">
        <p14:creationId xmlns:p14="http://schemas.microsoft.com/office/powerpoint/2010/main" val="301056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125314-F63F-4980-B327-601F5591192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325123796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25314-F63F-4980-B327-601F5591192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112836457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25314-F63F-4980-B327-601F5591192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47514948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25314-F63F-4980-B327-601F5591192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408969584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25314-F63F-4980-B327-601F5591192F}"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398195509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125314-F63F-4980-B327-601F5591192F}"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63600684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125314-F63F-4980-B327-601F5591192F}"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341497027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125314-F63F-4980-B327-601F5591192F}"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424072599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25314-F63F-4980-B327-601F5591192F}" type="datetimeFigureOut">
              <a:rPr lang="en-US" smtClean="0"/>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424107076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25314-F63F-4980-B327-601F5591192F}"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170412748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25314-F63F-4980-B327-601F5591192F}"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E553F-BC4C-48C2-BD14-5A3C9F9E5D72}" type="slidenum">
              <a:rPr lang="en-US" smtClean="0"/>
              <a:t>‹#›</a:t>
            </a:fld>
            <a:endParaRPr lang="en-US"/>
          </a:p>
        </p:txBody>
      </p:sp>
    </p:spTree>
    <p:extLst>
      <p:ext uri="{BB962C8B-B14F-4D97-AF65-F5344CB8AC3E}">
        <p14:creationId xmlns:p14="http://schemas.microsoft.com/office/powerpoint/2010/main" val="74943298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25314-F63F-4980-B327-601F5591192F}" type="datetimeFigureOut">
              <a:rPr lang="en-US" smtClean="0"/>
              <a:t>8/23/2020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553F-BC4C-48C2-BD14-5A3C9F9E5D72}" type="slidenum">
              <a:rPr lang="en-US" smtClean="0"/>
              <a:t>‹#›</a:t>
            </a:fld>
            <a:endParaRPr lang="en-US"/>
          </a:p>
        </p:txBody>
      </p:sp>
    </p:spTree>
    <p:extLst>
      <p:ext uri="{BB962C8B-B14F-4D97-AF65-F5344CB8AC3E}">
        <p14:creationId xmlns:p14="http://schemas.microsoft.com/office/powerpoint/2010/main" val="39466927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ld, sheep, field, room&#10;&#10;Description automatically generated">
            <a:extLst>
              <a:ext uri="{FF2B5EF4-FFF2-40B4-BE49-F238E27FC236}">
                <a16:creationId xmlns:a16="http://schemas.microsoft.com/office/drawing/2014/main" id="{7F0DF260-6C20-423F-9998-03194D80693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74435" y="10690"/>
            <a:ext cx="8231821" cy="6847311"/>
          </a:xfrm>
          <a:prstGeom prst="rect">
            <a:avLst/>
          </a:prstGeom>
          <a:ln>
            <a:noFill/>
          </a:ln>
          <a:effectLst>
            <a:softEdge rad="112500"/>
          </a:effectLst>
        </p:spPr>
      </p:pic>
      <p:pic>
        <p:nvPicPr>
          <p:cNvPr id="5" name="Picture 4" descr="A picture containing building, standing, person, person&#10;&#10;Description automatically generated">
            <a:extLst>
              <a:ext uri="{FF2B5EF4-FFF2-40B4-BE49-F238E27FC236}">
                <a16:creationId xmlns:a16="http://schemas.microsoft.com/office/drawing/2014/main" id="{ACAB5090-9330-4CE3-A269-5888EC4C9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11" y="10690"/>
            <a:ext cx="4575042" cy="6847313"/>
          </a:xfrm>
          <a:prstGeom prst="rect">
            <a:avLst/>
          </a:prstGeom>
          <a:ln>
            <a:noFill/>
          </a:ln>
          <a:effectLst>
            <a:softEdge rad="112500"/>
          </a:effectLst>
        </p:spPr>
      </p:pic>
      <p:sp>
        <p:nvSpPr>
          <p:cNvPr id="11" name="TextBox 10">
            <a:extLst>
              <a:ext uri="{FF2B5EF4-FFF2-40B4-BE49-F238E27FC236}">
                <a16:creationId xmlns:a16="http://schemas.microsoft.com/office/drawing/2014/main" id="{91FE1FDD-442B-46C1-911F-4499AD7CD2F0}"/>
              </a:ext>
            </a:extLst>
          </p:cNvPr>
          <p:cNvSpPr txBox="1"/>
          <p:nvPr/>
        </p:nvSpPr>
        <p:spPr>
          <a:xfrm>
            <a:off x="4068009" y="421844"/>
            <a:ext cx="7903112" cy="1015663"/>
          </a:xfrm>
          <a:prstGeom prst="rect">
            <a:avLst/>
          </a:prstGeom>
          <a:noFill/>
          <a:effectLst>
            <a:outerShdw blurRad="50800" dist="50800" dir="5400000" algn="ctr" rotWithShape="0">
              <a:schemeClr val="bg1"/>
            </a:outerShdw>
          </a:effectLst>
        </p:spPr>
        <p:txBody>
          <a:bodyPr wrap="square" rtlCol="0">
            <a:spAutoFit/>
          </a:bodyPr>
          <a:lstStyle/>
          <a:p>
            <a:r>
              <a:rPr lang="en-US" sz="6000" dirty="0">
                <a:effectLst>
                  <a:glow rad="139700">
                    <a:srgbClr val="002060">
                      <a:alpha val="40000"/>
                    </a:srgbClr>
                  </a:glow>
                </a:effectLst>
                <a:latin typeface="Informal Roman" panose="030604020304060B0204" pitchFamily="66" charset="0"/>
              </a:rPr>
              <a:t>Romans – Free in Christ</a:t>
            </a:r>
          </a:p>
        </p:txBody>
      </p:sp>
      <p:sp>
        <p:nvSpPr>
          <p:cNvPr id="13" name="TextBox 12">
            <a:extLst>
              <a:ext uri="{FF2B5EF4-FFF2-40B4-BE49-F238E27FC236}">
                <a16:creationId xmlns:a16="http://schemas.microsoft.com/office/drawing/2014/main" id="{D6E8CCE0-7403-4EA8-BBF9-AF0FFFC277EE}"/>
              </a:ext>
            </a:extLst>
          </p:cNvPr>
          <p:cNvSpPr txBox="1"/>
          <p:nvPr/>
        </p:nvSpPr>
        <p:spPr>
          <a:xfrm>
            <a:off x="8564296" y="5334508"/>
            <a:ext cx="3841960" cy="1015663"/>
          </a:xfrm>
          <a:prstGeom prst="rect">
            <a:avLst/>
          </a:prstGeom>
          <a:noFill/>
          <a:effectLst>
            <a:outerShdw blurRad="50800" dist="50800" dir="5400000" algn="ctr" rotWithShape="0">
              <a:schemeClr val="bg1"/>
            </a:outerShdw>
          </a:effectLst>
        </p:spPr>
        <p:txBody>
          <a:bodyPr wrap="square" rtlCol="0">
            <a:spAutoFit/>
          </a:bodyPr>
          <a:lstStyle/>
          <a:p>
            <a:r>
              <a:rPr lang="en-US" sz="6000" dirty="0">
                <a:effectLst>
                  <a:glow rad="139700">
                    <a:srgbClr val="002060">
                      <a:alpha val="40000"/>
                    </a:srgbClr>
                  </a:glow>
                </a:effectLst>
                <a:latin typeface="Informal Roman" panose="030604020304060B0204" pitchFamily="66" charset="0"/>
              </a:rPr>
              <a:t>Romans 8:1</a:t>
            </a:r>
          </a:p>
        </p:txBody>
      </p:sp>
    </p:spTree>
    <p:extLst>
      <p:ext uri="{BB962C8B-B14F-4D97-AF65-F5344CB8AC3E}">
        <p14:creationId xmlns:p14="http://schemas.microsoft.com/office/powerpoint/2010/main" val="222130415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ench, building, sitting, old&#10;&#10;Description automatically generated">
            <a:extLst>
              <a:ext uri="{FF2B5EF4-FFF2-40B4-BE49-F238E27FC236}">
                <a16:creationId xmlns:a16="http://schemas.microsoft.com/office/drawing/2014/main" id="{81676F31-C89C-4993-9C1F-0DAB37FFE115}"/>
              </a:ext>
            </a:extLst>
          </p:cNvPr>
          <p:cNvPicPr>
            <a:picLocks noChangeAspect="1"/>
          </p:cNvPicPr>
          <p:nvPr/>
        </p:nvPicPr>
        <p:blipFill rotWithShape="1">
          <a:blip r:embed="rId3">
            <a:extLst>
              <a:ext uri="{28A0092B-C50C-407E-A947-70E740481C1C}">
                <a14:useLocalDpi xmlns:a14="http://schemas.microsoft.com/office/drawing/2010/main" val="0"/>
              </a:ext>
            </a:extLst>
          </a:blip>
          <a:srcRect t="21919" r="9089" b="6158"/>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6A00BF7-2562-4ECE-B6E0-67362F50EC8E}"/>
              </a:ext>
            </a:extLst>
          </p:cNvPr>
          <p:cNvSpPr txBox="1"/>
          <p:nvPr/>
        </p:nvSpPr>
        <p:spPr>
          <a:xfrm>
            <a:off x="477981" y="1122363"/>
            <a:ext cx="4023360" cy="3204134"/>
          </a:xfrm>
          <a:prstGeom prst="rect">
            <a:avLst/>
          </a:prstGeom>
          <a:effectLst>
            <a:outerShdw blurRad="50800" dist="50800" dir="5400000" algn="ctr" rotWithShape="0">
              <a:schemeClr val="bg1"/>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4100" dirty="0">
                <a:latin typeface="+mj-lt"/>
                <a:ea typeface="+mj-ea"/>
                <a:cs typeface="+mj-cs"/>
              </a:rPr>
              <a:t>Therefore, </a:t>
            </a:r>
          </a:p>
          <a:p>
            <a:pPr algn="ctr" defTabSz="914400">
              <a:lnSpc>
                <a:spcPct val="90000"/>
              </a:lnSpc>
              <a:spcBef>
                <a:spcPct val="0"/>
              </a:spcBef>
              <a:spcAft>
                <a:spcPts val="600"/>
              </a:spcAft>
            </a:pPr>
            <a:r>
              <a:rPr lang="en-US" sz="4100" dirty="0">
                <a:latin typeface="+mj-lt"/>
                <a:ea typeface="+mj-ea"/>
                <a:cs typeface="+mj-cs"/>
              </a:rPr>
              <a:t>there is now no condemnation for those who are in Christ Jesus</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45759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2FD447-B235-4D0A-B069-0F0D9B49C398}"/>
              </a:ext>
            </a:extLst>
          </p:cNvPr>
          <p:cNvSpPr txBox="1"/>
          <p:nvPr/>
        </p:nvSpPr>
        <p:spPr>
          <a:xfrm>
            <a:off x="0" y="16717"/>
            <a:ext cx="12192000" cy="707886"/>
          </a:xfrm>
          <a:prstGeom prst="rect">
            <a:avLst/>
          </a:prstGeom>
          <a:noFill/>
        </p:spPr>
        <p:txBody>
          <a:bodyPr wrap="square" rtlCol="0">
            <a:spAutoFit/>
          </a:bodyPr>
          <a:lstStyle/>
          <a:p>
            <a:pPr algn="ctr"/>
            <a:r>
              <a:rPr lang="en-US" sz="4000" b="1" dirty="0">
                <a:solidFill>
                  <a:srgbClr val="FFC000"/>
                </a:solidFill>
                <a:latin typeface="Segoe Script" panose="030B0504020000000003" pitchFamily="66" charset="0"/>
              </a:rPr>
              <a:t>Therefore</a:t>
            </a:r>
          </a:p>
        </p:txBody>
      </p:sp>
      <p:cxnSp>
        <p:nvCxnSpPr>
          <p:cNvPr id="5" name="Connector: Curved 4">
            <a:extLst>
              <a:ext uri="{FF2B5EF4-FFF2-40B4-BE49-F238E27FC236}">
                <a16:creationId xmlns:a16="http://schemas.microsoft.com/office/drawing/2014/main" id="{73325D5A-9C60-4F2E-994F-F0793D9A89EE}"/>
              </a:ext>
            </a:extLst>
          </p:cNvPr>
          <p:cNvCxnSpPr>
            <a:cxnSpLocks/>
          </p:cNvCxnSpPr>
          <p:nvPr/>
        </p:nvCxnSpPr>
        <p:spPr>
          <a:xfrm rot="10800000" flipV="1">
            <a:off x="3432314" y="539473"/>
            <a:ext cx="1166192" cy="745988"/>
          </a:xfrm>
          <a:prstGeom prst="curvedConnector3">
            <a:avLst>
              <a:gd name="adj1" fmla="val 50000"/>
            </a:avLst>
          </a:prstGeom>
          <a:noFill/>
          <a:ln w="76200" cap="flat" cmpd="sng" algn="ctr">
            <a:noFill/>
            <a:prstDash val="solid"/>
            <a:miter lim="800000"/>
            <a:tailEnd type="triangle"/>
          </a:ln>
          <a:effectLst/>
          <a:scene3d>
            <a:camera prst="orthographicFront"/>
            <a:lightRig rig="threePt" dir="t"/>
          </a:scene3d>
          <a:sp3d>
            <a:bevelT/>
          </a:sp3d>
          <a:extLst>
            <a:ext uri="{91240B29-F687-4F45-9708-019B960494DF}">
              <a14:hiddenLine xmlns:a14="http://schemas.microsoft.com/office/drawing/2010/main" w="76200" cap="flat" cmpd="sng" algn="ctr">
                <a:solidFill>
                  <a:schemeClr val="accent1"/>
                </a:solidFill>
                <a:prstDash val="solid"/>
                <a:miter lim="800000"/>
                <a:tailEnd type="triangle"/>
              </a14:hiddenLine>
            </a:ext>
          </a:ex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52A547-C656-45A6-9414-B1D2D9523ADB}"/>
              </a:ext>
            </a:extLst>
          </p:cNvPr>
          <p:cNvSpPr txBox="1"/>
          <p:nvPr/>
        </p:nvSpPr>
        <p:spPr>
          <a:xfrm>
            <a:off x="179238" y="724603"/>
            <a:ext cx="3220278" cy="5632311"/>
          </a:xfrm>
          <a:prstGeom prst="rect">
            <a:avLst/>
          </a:prstGeom>
          <a:noFill/>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rtlCol="0">
            <a:spAutoFit/>
          </a:bodyPr>
          <a:lstStyle/>
          <a:p>
            <a:pPr algn="ctr"/>
            <a:r>
              <a:rPr lang="en-US" sz="3100" b="1" dirty="0">
                <a:latin typeface="Tempus Sans ITC" panose="04020404030D07020202" pitchFamily="82" charset="0"/>
              </a:rPr>
              <a:t>For in the gospel  a righteousness from God is revealed , a righteousness that is by faith from first to last, just as it is written: “The righteousness will live by faith.”</a:t>
            </a:r>
          </a:p>
          <a:p>
            <a:pPr algn="ctr"/>
            <a:endParaRPr lang="en-US" sz="2200" b="1" dirty="0">
              <a:latin typeface="Tempus Sans ITC" panose="04020404030D07020202" pitchFamily="82" charset="0"/>
            </a:endParaRPr>
          </a:p>
          <a:p>
            <a:pPr algn="ctr"/>
            <a:r>
              <a:rPr lang="en-US" sz="2800" b="1" dirty="0">
                <a:latin typeface="Tempus Sans ITC" panose="04020404030D07020202" pitchFamily="82" charset="0"/>
              </a:rPr>
              <a:t>Romans 1:17</a:t>
            </a:r>
          </a:p>
        </p:txBody>
      </p:sp>
      <p:pic>
        <p:nvPicPr>
          <p:cNvPr id="15" name="Picture 14">
            <a:extLst>
              <a:ext uri="{FF2B5EF4-FFF2-40B4-BE49-F238E27FC236}">
                <a16:creationId xmlns:a16="http://schemas.microsoft.com/office/drawing/2014/main" id="{FAB48862-0DEF-4B63-B1B2-C4037D4D2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615" y="919222"/>
            <a:ext cx="3588653" cy="5040243"/>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sp>
        <p:nvSpPr>
          <p:cNvPr id="16" name="TextBox 15">
            <a:extLst>
              <a:ext uri="{FF2B5EF4-FFF2-40B4-BE49-F238E27FC236}">
                <a16:creationId xmlns:a16="http://schemas.microsoft.com/office/drawing/2014/main" id="{94F31BFD-6B0E-4058-B76A-68E25003F56F}"/>
              </a:ext>
            </a:extLst>
          </p:cNvPr>
          <p:cNvSpPr txBox="1"/>
          <p:nvPr/>
        </p:nvSpPr>
        <p:spPr>
          <a:xfrm>
            <a:off x="3432312" y="1345600"/>
            <a:ext cx="5307867" cy="584775"/>
          </a:xfrm>
          <a:prstGeom prst="rect">
            <a:avLst/>
          </a:prstGeom>
          <a:noFill/>
          <a:ln w="28575">
            <a:noFill/>
            <a:prstDash val="solid"/>
          </a:ln>
          <a:extLst>
            <a:ext uri="{91240B29-F687-4F45-9708-019B960494DF}">
              <a14:hiddenLine xmlns:a14="http://schemas.microsoft.com/office/drawing/2010/main" w="28575">
                <a:solidFill>
                  <a:schemeClr val="tx1"/>
                </a:solidFill>
                <a:prstDash val="solid"/>
              </a14:hiddenLine>
            </a:ext>
          </a:extLst>
        </p:spPr>
        <p:txBody>
          <a:bodyPr wrap="square" rtlCol="0">
            <a:spAutoFit/>
          </a:bodyPr>
          <a:lstStyle/>
          <a:p>
            <a:pPr algn="ctr"/>
            <a:r>
              <a:rPr lang="en-US" sz="3200" b="1" dirty="0">
                <a:effectLst>
                  <a:glow rad="139700">
                    <a:schemeClr val="accent1">
                      <a:satMod val="175000"/>
                      <a:alpha val="40000"/>
                    </a:schemeClr>
                  </a:glow>
                  <a:outerShdw blurRad="50800" dist="50800" dir="5400000" algn="ctr" rotWithShape="0">
                    <a:schemeClr val="bg1"/>
                  </a:outerShdw>
                </a:effectLst>
                <a:latin typeface="Tempus Sans ITC" panose="04020404030D07020202" pitchFamily="82" charset="0"/>
              </a:rPr>
              <a:t>GOOD NEWS!</a:t>
            </a:r>
          </a:p>
        </p:txBody>
      </p:sp>
      <p:sp>
        <p:nvSpPr>
          <p:cNvPr id="17" name="Rectangle 16">
            <a:extLst>
              <a:ext uri="{FF2B5EF4-FFF2-40B4-BE49-F238E27FC236}">
                <a16:creationId xmlns:a16="http://schemas.microsoft.com/office/drawing/2014/main" id="{D6A02858-13EA-4A6E-B822-3ED5764FA39F}"/>
              </a:ext>
            </a:extLst>
          </p:cNvPr>
          <p:cNvSpPr/>
          <p:nvPr/>
        </p:nvSpPr>
        <p:spPr>
          <a:xfrm>
            <a:off x="3432313" y="4425701"/>
            <a:ext cx="5307867" cy="1938992"/>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algn="ctr"/>
            <a:r>
              <a:rPr lang="en-US" sz="3000" b="1" dirty="0">
                <a:effectLst>
                  <a:outerShdw blurRad="50800" dist="50800" dir="5400000" algn="ctr" rotWithShape="0">
                    <a:schemeClr val="bg1"/>
                  </a:outerShdw>
                </a:effectLst>
                <a:latin typeface="Tempus Sans ITC" panose="04020404030D07020202" pitchFamily="82" charset="0"/>
              </a:rPr>
              <a:t>I am not ashamed of the gospel, because it is the power of God for the salvation of everyone who believes…</a:t>
            </a:r>
            <a:r>
              <a:rPr lang="en-US" sz="2800" b="1" dirty="0">
                <a:effectLst>
                  <a:outerShdw blurRad="50800" dist="50800" dir="5400000" algn="ctr" rotWithShape="0">
                    <a:schemeClr val="bg1"/>
                  </a:outerShdw>
                </a:effectLst>
                <a:latin typeface="Tempus Sans ITC" panose="04020404030D07020202" pitchFamily="82" charset="0"/>
              </a:rPr>
              <a:t>Romans 1:16</a:t>
            </a:r>
            <a:endParaRPr lang="en-US" sz="2800" dirty="0"/>
          </a:p>
        </p:txBody>
      </p:sp>
      <p:cxnSp>
        <p:nvCxnSpPr>
          <p:cNvPr id="19" name="Straight Arrow Connector 18">
            <a:extLst>
              <a:ext uri="{FF2B5EF4-FFF2-40B4-BE49-F238E27FC236}">
                <a16:creationId xmlns:a16="http://schemas.microsoft.com/office/drawing/2014/main" id="{D7FF1AC9-FCA2-461C-B226-B5D120751B71}"/>
              </a:ext>
            </a:extLst>
          </p:cNvPr>
          <p:cNvCxnSpPr/>
          <p:nvPr/>
        </p:nvCxnSpPr>
        <p:spPr>
          <a:xfrm flipH="1">
            <a:off x="6076282" y="647514"/>
            <a:ext cx="6643" cy="496791"/>
          </a:xfrm>
          <a:prstGeom prst="straightConnector1">
            <a:avLst/>
          </a:prstGeom>
          <a:noFill/>
          <a:ln w="76200" cap="flat" cmpd="sng" algn="ctr">
            <a:noFill/>
            <a:prstDash val="solid"/>
            <a:miter lim="800000"/>
            <a:tailEnd type="triangle"/>
          </a:ln>
          <a:effectLst/>
          <a:scene3d>
            <a:camera prst="orthographicFront"/>
            <a:lightRig rig="threePt" dir="t"/>
          </a:scene3d>
          <a:sp3d>
            <a:bevelT/>
          </a:sp3d>
          <a:extLst>
            <a:ext uri="{91240B29-F687-4F45-9708-019B960494DF}">
              <a14:hiddenLine xmlns:a14="http://schemas.microsoft.com/office/drawing/2010/main" w="76200" cap="flat" cmpd="sng" algn="ctr">
                <a:solidFill>
                  <a:schemeClr val="accent1"/>
                </a:solidFill>
                <a:prstDash val="solid"/>
                <a:miter lim="800000"/>
                <a:tailEnd type="triangle"/>
              </a14:hiddenLine>
            </a:ext>
          </a:ex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67DDD40-684F-4955-918E-4B0F0987F884}"/>
              </a:ext>
            </a:extLst>
          </p:cNvPr>
          <p:cNvSpPr txBox="1"/>
          <p:nvPr/>
        </p:nvSpPr>
        <p:spPr>
          <a:xfrm>
            <a:off x="8740179" y="724603"/>
            <a:ext cx="3419025" cy="5632311"/>
          </a:xfrm>
          <a:prstGeom prst="rect">
            <a:avLst/>
          </a:prstGeom>
          <a:noFill/>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rtlCol="0">
            <a:spAutoFit/>
          </a:bodyPr>
          <a:lstStyle/>
          <a:p>
            <a:pPr algn="ctr"/>
            <a:r>
              <a:rPr lang="en-US" sz="3000" b="1" dirty="0">
                <a:latin typeface="Tempus Sans ITC" panose="04020404030D07020202" pitchFamily="82" charset="0"/>
              </a:rPr>
              <a:t>You, therefore, have no excuse, you who pass judgment on someone else, for at whatever </a:t>
            </a:r>
            <a:r>
              <a:rPr lang="en-US" sz="3000" b="1" dirty="0" err="1">
                <a:latin typeface="Tempus Sans ITC" panose="04020404030D07020202" pitchFamily="82" charset="0"/>
              </a:rPr>
              <a:t>pont</a:t>
            </a:r>
            <a:r>
              <a:rPr lang="en-US" sz="3000" b="1" dirty="0">
                <a:latin typeface="Tempus Sans ITC" panose="04020404030D07020202" pitchFamily="82" charset="0"/>
              </a:rPr>
              <a:t> you judge the other, you are condemning yourself, because…you do the same things</a:t>
            </a:r>
          </a:p>
          <a:p>
            <a:pPr algn="ctr"/>
            <a:r>
              <a:rPr lang="en-US" sz="3000" b="1" dirty="0">
                <a:latin typeface="Tempus Sans ITC" panose="04020404030D07020202" pitchFamily="82" charset="0"/>
              </a:rPr>
              <a:t>Romans 2:1</a:t>
            </a:r>
          </a:p>
        </p:txBody>
      </p:sp>
      <p:cxnSp>
        <p:nvCxnSpPr>
          <p:cNvPr id="21" name="Connector: Curved 20">
            <a:extLst>
              <a:ext uri="{FF2B5EF4-FFF2-40B4-BE49-F238E27FC236}">
                <a16:creationId xmlns:a16="http://schemas.microsoft.com/office/drawing/2014/main" id="{F27B103B-8585-4281-BEB0-29EE83A32F4E}"/>
              </a:ext>
            </a:extLst>
          </p:cNvPr>
          <p:cNvCxnSpPr>
            <a:cxnSpLocks/>
          </p:cNvCxnSpPr>
          <p:nvPr/>
        </p:nvCxnSpPr>
        <p:spPr>
          <a:xfrm rot="10800000" flipH="1" flipV="1">
            <a:off x="7473607" y="589154"/>
            <a:ext cx="1166192" cy="745988"/>
          </a:xfrm>
          <a:prstGeom prst="curvedConnector3">
            <a:avLst>
              <a:gd name="adj1" fmla="val 50000"/>
            </a:avLst>
          </a:prstGeom>
          <a:noFill/>
          <a:ln w="76200" cap="flat" cmpd="sng" algn="ctr">
            <a:noFill/>
            <a:prstDash val="solid"/>
            <a:miter lim="800000"/>
            <a:tailEnd type="triangle"/>
          </a:ln>
          <a:effectLst/>
          <a:scene3d>
            <a:camera prst="orthographicFront"/>
            <a:lightRig rig="threePt" dir="t"/>
          </a:scene3d>
          <a:sp3d>
            <a:bevelT/>
          </a:sp3d>
          <a:extLst>
            <a:ext uri="{91240B29-F687-4F45-9708-019B960494DF}">
              <a14:hiddenLine xmlns:a14="http://schemas.microsoft.com/office/drawing/2010/main" w="76200" cap="flat" cmpd="sng" algn="ctr">
                <a:solidFill>
                  <a:schemeClr val="accent1"/>
                </a:solidFill>
                <a:prstDash val="solid"/>
                <a:miter lim="800000"/>
                <a:tailEnd type="triangle"/>
              </a14:hiddenLine>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507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standing, large, table&#10;&#10;Description automatically generated">
            <a:extLst>
              <a:ext uri="{FF2B5EF4-FFF2-40B4-BE49-F238E27FC236}">
                <a16:creationId xmlns:a16="http://schemas.microsoft.com/office/drawing/2014/main" id="{79DE0C93-60EB-4E6D-A6A7-D0CBFC7823B6}"/>
              </a:ext>
            </a:extLst>
          </p:cNvPr>
          <p:cNvPicPr>
            <a:picLocks noChangeAspect="1"/>
          </p:cNvPicPr>
          <p:nvPr/>
        </p:nvPicPr>
        <p:blipFill rotWithShape="1">
          <a:blip r:embed="rId3">
            <a:extLst>
              <a:ext uri="{28A0092B-C50C-407E-A947-70E740481C1C}">
                <a14:useLocalDpi xmlns:a14="http://schemas.microsoft.com/office/drawing/2010/main" val="0"/>
              </a:ext>
            </a:extLst>
          </a:blip>
          <a:srcRect l="29996" t="9091" r="5368"/>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39D4F39-822D-4E63-8BE4-698833B5F2C4}"/>
              </a:ext>
            </a:extLst>
          </p:cNvPr>
          <p:cNvSpPr txBox="1"/>
          <p:nvPr/>
        </p:nvSpPr>
        <p:spPr>
          <a:xfrm>
            <a:off x="481029" y="3096437"/>
            <a:ext cx="3977640" cy="1277273"/>
          </a:xfrm>
          <a:prstGeom prst="rect">
            <a:avLst/>
          </a:prstGeom>
          <a:noFill/>
          <a:ln w="28575">
            <a:solidFill>
              <a:srgbClr val="00B0F0"/>
            </a:solidFill>
          </a:ln>
        </p:spPr>
        <p:txBody>
          <a:bodyPr wrap="square" rtlCol="0">
            <a:spAutoFit/>
          </a:bodyPr>
          <a:lstStyle/>
          <a:p>
            <a:pPr algn="ctr">
              <a:spcAft>
                <a:spcPts val="600"/>
              </a:spcAft>
            </a:pPr>
            <a:r>
              <a:rPr lang="en-US" sz="3600" b="1" dirty="0">
                <a:latin typeface="Tempus Sans ITC" panose="04020404030D07020202" pitchFamily="82" charset="0"/>
              </a:rPr>
              <a:t>Romans 2:1-3:20</a:t>
            </a:r>
          </a:p>
          <a:p>
            <a:pPr algn="ctr">
              <a:spcAft>
                <a:spcPts val="600"/>
              </a:spcAft>
            </a:pPr>
            <a:r>
              <a:rPr lang="en-US" sz="3600" b="1" dirty="0">
                <a:latin typeface="Tempus Sans ITC" panose="04020404030D07020202" pitchFamily="82" charset="0"/>
              </a:rPr>
              <a:t>We all want Justice!</a:t>
            </a:r>
          </a:p>
        </p:txBody>
      </p:sp>
      <p:sp>
        <p:nvSpPr>
          <p:cNvPr id="13" name="TextBox 12">
            <a:extLst>
              <a:ext uri="{FF2B5EF4-FFF2-40B4-BE49-F238E27FC236}">
                <a16:creationId xmlns:a16="http://schemas.microsoft.com/office/drawing/2014/main" id="{3B6347A2-152F-4238-9EAB-2839FABAEF7E}"/>
              </a:ext>
            </a:extLst>
          </p:cNvPr>
          <p:cNvSpPr txBox="1"/>
          <p:nvPr/>
        </p:nvSpPr>
        <p:spPr>
          <a:xfrm>
            <a:off x="0" y="0"/>
            <a:ext cx="12192000" cy="707886"/>
          </a:xfrm>
          <a:prstGeom prst="rect">
            <a:avLst/>
          </a:prstGeom>
          <a:noFill/>
          <a:effectLst>
            <a:outerShdw blurRad="50800" dist="50800" dir="5400000" algn="ctr" rotWithShape="0">
              <a:schemeClr val="bg1"/>
            </a:outerShdw>
          </a:effectLst>
        </p:spPr>
        <p:txBody>
          <a:bodyPr wrap="square" rtlCol="0">
            <a:spAutoFit/>
          </a:bodyPr>
          <a:lstStyle/>
          <a:p>
            <a:pPr algn="ctr"/>
            <a:r>
              <a:rPr lang="en-US" sz="4000" b="1" dirty="0">
                <a:solidFill>
                  <a:srgbClr val="FFC000"/>
                </a:solidFill>
                <a:latin typeface="Segoe Script" panose="030B0504020000000003" pitchFamily="66" charset="0"/>
              </a:rPr>
              <a:t>Therefore</a:t>
            </a:r>
          </a:p>
        </p:txBody>
      </p:sp>
      <p:pic>
        <p:nvPicPr>
          <p:cNvPr id="15" name="Picture 14" descr="A picture containing indoor, photo, person, sitting&#10;&#10;Description automatically generated">
            <a:extLst>
              <a:ext uri="{FF2B5EF4-FFF2-40B4-BE49-F238E27FC236}">
                <a16:creationId xmlns:a16="http://schemas.microsoft.com/office/drawing/2014/main" id="{0F19828C-0218-4009-9F51-B033553449E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317" y="159596"/>
            <a:ext cx="2133600" cy="2763631"/>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7" name="Picture 16" descr="A picture containing cat&#10;&#10;Description automatically generated">
            <a:extLst>
              <a:ext uri="{FF2B5EF4-FFF2-40B4-BE49-F238E27FC236}">
                <a16:creationId xmlns:a16="http://schemas.microsoft.com/office/drawing/2014/main" id="{CEF7DECB-E096-4F69-88FA-11307F580A8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14629" y="159596"/>
            <a:ext cx="1926851" cy="2763631"/>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
        <p:nvSpPr>
          <p:cNvPr id="8" name="TextBox 7">
            <a:extLst>
              <a:ext uri="{FF2B5EF4-FFF2-40B4-BE49-F238E27FC236}">
                <a16:creationId xmlns:a16="http://schemas.microsoft.com/office/drawing/2014/main" id="{0F175DB3-AA32-4F43-B444-F035B6D1D518}"/>
              </a:ext>
            </a:extLst>
          </p:cNvPr>
          <p:cNvSpPr txBox="1"/>
          <p:nvPr/>
        </p:nvSpPr>
        <p:spPr>
          <a:xfrm>
            <a:off x="118317" y="4652663"/>
            <a:ext cx="4723352" cy="2092881"/>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2600" b="1" dirty="0">
                <a:latin typeface="Tempus Sans ITC" panose="04020404030D07020202" pitchFamily="82" charset="0"/>
              </a:rPr>
              <a:t>No one will be declared righteous in his sight by observing the law; rather, through the law we become conscious of sin – Romans 3:20</a:t>
            </a:r>
          </a:p>
        </p:txBody>
      </p:sp>
      <p:sp>
        <p:nvSpPr>
          <p:cNvPr id="19" name="TextBox 18">
            <a:extLst>
              <a:ext uri="{FF2B5EF4-FFF2-40B4-BE49-F238E27FC236}">
                <a16:creationId xmlns:a16="http://schemas.microsoft.com/office/drawing/2014/main" id="{74C75DBA-ED29-431F-8E4A-8A8C2DB198EA}"/>
              </a:ext>
            </a:extLst>
          </p:cNvPr>
          <p:cNvSpPr txBox="1"/>
          <p:nvPr/>
        </p:nvSpPr>
        <p:spPr>
          <a:xfrm>
            <a:off x="4644519" y="651015"/>
            <a:ext cx="7512038" cy="609397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000" b="1" dirty="0">
                <a:effectLst>
                  <a:glow rad="139700">
                    <a:schemeClr val="accent2">
                      <a:satMod val="175000"/>
                      <a:alpha val="40000"/>
                    </a:schemeClr>
                  </a:glow>
                </a:effectLst>
                <a:latin typeface="Tempus Sans ITC" panose="04020404030D07020202" pitchFamily="82" charset="0"/>
              </a:rPr>
              <a:t>But now a righteousness from God, apart from law, has been made known…This righteousness from God comes through faith in Jesus Christ to all those who believe. There is no difference, for all have sinned and fall short of the glory of God and are justified freely by his grace though the redemption that came by Christ Jesus. God presented him as a sacrifice of atonement, through faith in his blood. He did this to demonstrate his justice …at the present time, so as to be just and the one who justifies those who have faith in Jesus        Romans 3:21-26</a:t>
            </a:r>
          </a:p>
        </p:txBody>
      </p:sp>
    </p:spTree>
    <p:extLst>
      <p:ext uri="{BB962C8B-B14F-4D97-AF65-F5344CB8AC3E}">
        <p14:creationId xmlns:p14="http://schemas.microsoft.com/office/powerpoint/2010/main" val="25597938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ountain, bed, covered, person&#10;&#10;Description automatically generated">
            <a:extLst>
              <a:ext uri="{FF2B5EF4-FFF2-40B4-BE49-F238E27FC236}">
                <a16:creationId xmlns:a16="http://schemas.microsoft.com/office/drawing/2014/main" id="{0AAA8F83-AFD7-413B-8496-08DA445996F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2115" y="16717"/>
            <a:ext cx="3280199" cy="3692652"/>
          </a:xfrm>
          <a:prstGeom prst="rect">
            <a:avLst/>
          </a:prstGeom>
          <a:ln>
            <a:noFill/>
          </a:ln>
          <a:effectLst>
            <a:softEdge rad="112500"/>
          </a:effectLst>
        </p:spPr>
      </p:pic>
      <p:sp>
        <p:nvSpPr>
          <p:cNvPr id="8" name="TextBox 7">
            <a:extLst>
              <a:ext uri="{FF2B5EF4-FFF2-40B4-BE49-F238E27FC236}">
                <a16:creationId xmlns:a16="http://schemas.microsoft.com/office/drawing/2014/main" id="{366049B5-6877-4F00-BE49-6E5E64A5DFD3}"/>
              </a:ext>
            </a:extLst>
          </p:cNvPr>
          <p:cNvSpPr txBox="1"/>
          <p:nvPr/>
        </p:nvSpPr>
        <p:spPr>
          <a:xfrm>
            <a:off x="0" y="16717"/>
            <a:ext cx="12192000" cy="707886"/>
          </a:xfrm>
          <a:prstGeom prst="rect">
            <a:avLst/>
          </a:prstGeom>
          <a:noFill/>
          <a:effectLst>
            <a:outerShdw blurRad="50800" dist="50800" dir="5400000" algn="ctr" rotWithShape="0">
              <a:schemeClr val="bg1"/>
            </a:outerShdw>
          </a:effectLst>
        </p:spPr>
        <p:txBody>
          <a:bodyPr wrap="square" rtlCol="0">
            <a:spAutoFit/>
          </a:bodyPr>
          <a:lstStyle/>
          <a:p>
            <a:pPr algn="ctr"/>
            <a:r>
              <a:rPr lang="en-US" sz="4000" b="1" dirty="0">
                <a:solidFill>
                  <a:srgbClr val="FFC000"/>
                </a:solidFill>
                <a:latin typeface="Segoe Script" panose="030B0504020000000003" pitchFamily="66" charset="0"/>
              </a:rPr>
              <a:t>Therefore</a:t>
            </a:r>
          </a:p>
        </p:txBody>
      </p:sp>
      <p:cxnSp>
        <p:nvCxnSpPr>
          <p:cNvPr id="9" name="Connector: Curved 8">
            <a:extLst>
              <a:ext uri="{FF2B5EF4-FFF2-40B4-BE49-F238E27FC236}">
                <a16:creationId xmlns:a16="http://schemas.microsoft.com/office/drawing/2014/main" id="{C11250E0-EB76-4115-B691-98BB6E5EC3D7}"/>
              </a:ext>
            </a:extLst>
          </p:cNvPr>
          <p:cNvCxnSpPr>
            <a:cxnSpLocks/>
          </p:cNvCxnSpPr>
          <p:nvPr/>
        </p:nvCxnSpPr>
        <p:spPr>
          <a:xfrm rot="10800000" flipV="1">
            <a:off x="3432314" y="539473"/>
            <a:ext cx="1166192" cy="745988"/>
          </a:xfrm>
          <a:prstGeom prst="curvedConnector3">
            <a:avLst>
              <a:gd name="adj1" fmla="val 50000"/>
            </a:avLst>
          </a:prstGeom>
          <a:ln w="7620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1006BD-25E8-4114-A6CF-2CA2A0C5C391}"/>
              </a:ext>
            </a:extLst>
          </p:cNvPr>
          <p:cNvSpPr txBox="1"/>
          <p:nvPr/>
        </p:nvSpPr>
        <p:spPr>
          <a:xfrm>
            <a:off x="152115" y="3678258"/>
            <a:ext cx="3220278" cy="1523494"/>
          </a:xfrm>
          <a:prstGeom prst="rect">
            <a:avLst/>
          </a:prstGeom>
          <a:noFill/>
          <a:ln w="28575">
            <a:solidFill>
              <a:srgbClr val="00B0F0"/>
            </a:solidFill>
          </a:ln>
        </p:spPr>
        <p:txBody>
          <a:bodyPr wrap="square" rtlCol="0">
            <a:spAutoFit/>
          </a:bodyPr>
          <a:lstStyle/>
          <a:p>
            <a:pPr algn="ctr"/>
            <a:r>
              <a:rPr lang="en-US" sz="3100" b="1" dirty="0">
                <a:latin typeface="Tempus Sans ITC" panose="04020404030D07020202" pitchFamily="82" charset="0"/>
              </a:rPr>
              <a:t>Abraham:</a:t>
            </a:r>
          </a:p>
          <a:p>
            <a:pPr algn="ctr"/>
            <a:r>
              <a:rPr lang="en-US" sz="3100" b="1" dirty="0">
                <a:latin typeface="Tempus Sans ITC" panose="04020404030D07020202" pitchFamily="82" charset="0"/>
              </a:rPr>
              <a:t>Saved by faith, not by goodness</a:t>
            </a:r>
            <a:endParaRPr lang="en-US" sz="2800" b="1" dirty="0">
              <a:latin typeface="Tempus Sans ITC" panose="04020404030D07020202" pitchFamily="82" charset="0"/>
            </a:endParaRPr>
          </a:p>
        </p:txBody>
      </p:sp>
      <p:sp>
        <p:nvSpPr>
          <p:cNvPr id="11" name="TextBox 10">
            <a:extLst>
              <a:ext uri="{FF2B5EF4-FFF2-40B4-BE49-F238E27FC236}">
                <a16:creationId xmlns:a16="http://schemas.microsoft.com/office/drawing/2014/main" id="{34E83188-D48F-405C-BC08-39B2A1453A19}"/>
              </a:ext>
            </a:extLst>
          </p:cNvPr>
          <p:cNvSpPr txBox="1"/>
          <p:nvPr/>
        </p:nvSpPr>
        <p:spPr>
          <a:xfrm>
            <a:off x="3952243" y="1281996"/>
            <a:ext cx="4097638" cy="5232202"/>
          </a:xfrm>
          <a:prstGeom prst="rect">
            <a:avLst/>
          </a:prstGeom>
          <a:noFill/>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rtlCol="0">
            <a:spAutoFit/>
          </a:bodyPr>
          <a:lstStyle/>
          <a:p>
            <a:pPr algn="ctr"/>
            <a:r>
              <a:rPr lang="en-US" sz="3400" b="1" dirty="0">
                <a:solidFill>
                  <a:srgbClr val="FFFF00"/>
                </a:solidFill>
                <a:latin typeface="Tempus Sans ITC" panose="04020404030D07020202" pitchFamily="82" charset="0"/>
              </a:rPr>
              <a:t>The Promise:</a:t>
            </a:r>
          </a:p>
          <a:p>
            <a:pPr algn="ctr"/>
            <a:r>
              <a:rPr lang="en-US" sz="3400" b="1" dirty="0">
                <a:latin typeface="Tempus Sans ITC" panose="04020404030D07020202" pitchFamily="82" charset="0"/>
              </a:rPr>
              <a:t>Blessed are they whose transgressions are forgiven; whose sins are covered. Blessed is the man who sin the Lord </a:t>
            </a:r>
          </a:p>
          <a:p>
            <a:pPr algn="ctr"/>
            <a:r>
              <a:rPr lang="en-US" sz="3400" b="1" dirty="0">
                <a:latin typeface="Tempus Sans ITC" panose="04020404030D07020202" pitchFamily="82" charset="0"/>
              </a:rPr>
              <a:t>will never count against him </a:t>
            </a:r>
          </a:p>
          <a:p>
            <a:pPr algn="ctr"/>
            <a:r>
              <a:rPr lang="en-US" sz="3100" b="1" dirty="0">
                <a:latin typeface="Tempus Sans ITC" panose="04020404030D07020202" pitchFamily="82" charset="0"/>
              </a:rPr>
              <a:t>Romans 4:7,8</a:t>
            </a:r>
            <a:endParaRPr lang="en-US" sz="2800" b="1" dirty="0">
              <a:latin typeface="Tempus Sans ITC" panose="04020404030D07020202" pitchFamily="82" charset="0"/>
            </a:endParaRPr>
          </a:p>
        </p:txBody>
      </p:sp>
      <p:cxnSp>
        <p:nvCxnSpPr>
          <p:cNvPr id="12" name="Straight Arrow Connector 11">
            <a:extLst>
              <a:ext uri="{FF2B5EF4-FFF2-40B4-BE49-F238E27FC236}">
                <a16:creationId xmlns:a16="http://schemas.microsoft.com/office/drawing/2014/main" id="{0BB68EBC-EE9A-429A-B130-A3E1D0026955}"/>
              </a:ext>
            </a:extLst>
          </p:cNvPr>
          <p:cNvCxnSpPr/>
          <p:nvPr/>
        </p:nvCxnSpPr>
        <p:spPr>
          <a:xfrm flipH="1">
            <a:off x="6076282" y="647514"/>
            <a:ext cx="6643" cy="496791"/>
          </a:xfrm>
          <a:prstGeom prst="straightConnector1">
            <a:avLst/>
          </a:prstGeom>
          <a:noFill/>
          <a:ln w="76200" cap="flat" cmpd="sng" algn="ctr">
            <a:noFill/>
            <a:prstDash val="solid"/>
            <a:miter lim="800000"/>
            <a:tailEnd type="triangle"/>
          </a:ln>
          <a:effectLst/>
          <a:scene3d>
            <a:camera prst="orthographicFront"/>
            <a:lightRig rig="threePt" dir="t"/>
          </a:scene3d>
          <a:sp3d>
            <a:bevelT/>
          </a:sp3d>
          <a:extLst>
            <a:ext uri="{91240B29-F687-4F45-9708-019B960494DF}">
              <a14:hiddenLine xmlns:a14="http://schemas.microsoft.com/office/drawing/2010/main" w="76200" cap="flat" cmpd="sng" algn="ctr">
                <a:solidFill>
                  <a:schemeClr val="accent1"/>
                </a:solidFill>
                <a:prstDash val="solid"/>
                <a:miter lim="800000"/>
                <a:tailEnd type="triangle"/>
              </a14:hiddenLine>
            </a:ext>
          </a:extLst>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7C3D89D2-F92F-4588-8CCD-C9D9B2F9F0AA}"/>
              </a:ext>
            </a:extLst>
          </p:cNvPr>
          <p:cNvCxnSpPr>
            <a:cxnSpLocks/>
          </p:cNvCxnSpPr>
          <p:nvPr/>
        </p:nvCxnSpPr>
        <p:spPr>
          <a:xfrm rot="10800000" flipH="1" flipV="1">
            <a:off x="7426943" y="667208"/>
            <a:ext cx="1166192" cy="745988"/>
          </a:xfrm>
          <a:prstGeom prst="curvedConnector3">
            <a:avLst>
              <a:gd name="adj1" fmla="val 50000"/>
            </a:avLst>
          </a:prstGeom>
          <a:noFill/>
          <a:ln w="76200" cap="flat" cmpd="sng" algn="ctr">
            <a:noFill/>
            <a:prstDash val="solid"/>
            <a:miter lim="800000"/>
            <a:tailEnd type="triangle"/>
          </a:ln>
          <a:effectLst/>
          <a:scene3d>
            <a:camera prst="orthographicFront"/>
            <a:lightRig rig="threePt" dir="t"/>
          </a:scene3d>
          <a:sp3d>
            <a:bevelT/>
          </a:sp3d>
          <a:extLst>
            <a:ext uri="{91240B29-F687-4F45-9708-019B960494DF}">
              <a14:hiddenLine xmlns:a14="http://schemas.microsoft.com/office/drawing/2010/main" w="76200" cap="flat" cmpd="sng" algn="ctr">
                <a:solidFill>
                  <a:schemeClr val="accent1"/>
                </a:solidFill>
                <a:prstDash val="solid"/>
                <a:miter lim="800000"/>
                <a:tailEnd type="triangle"/>
              </a14:hiddenLine>
            </a:ext>
          </a:ex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B906316-F542-4BE9-950F-DEFDF0F7996A}"/>
              </a:ext>
            </a:extLst>
          </p:cNvPr>
          <p:cNvSpPr txBox="1"/>
          <p:nvPr/>
        </p:nvSpPr>
        <p:spPr>
          <a:xfrm>
            <a:off x="8587201" y="403617"/>
            <a:ext cx="3522496" cy="4755148"/>
          </a:xfrm>
          <a:prstGeom prst="rect">
            <a:avLst/>
          </a:prstGeom>
          <a:noFill/>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rtlCol="0">
            <a:spAutoFit/>
          </a:bodyPr>
          <a:lstStyle/>
          <a:p>
            <a:pPr algn="ctr"/>
            <a:r>
              <a:rPr lang="en-US" sz="3400" b="1" dirty="0">
                <a:latin typeface="Tempus Sans ITC" panose="04020404030D07020202" pitchFamily="82" charset="0"/>
              </a:rPr>
              <a:t>It was not through law that Abraham and his offspring received the promise…but through the righteousness that comes by faith</a:t>
            </a:r>
          </a:p>
          <a:p>
            <a:pPr algn="ctr"/>
            <a:r>
              <a:rPr lang="en-US" sz="3100" b="1" dirty="0">
                <a:latin typeface="Tempus Sans ITC" panose="04020404030D07020202" pitchFamily="82" charset="0"/>
              </a:rPr>
              <a:t>Romans 4:13</a:t>
            </a:r>
            <a:endParaRPr lang="en-US" sz="2800" b="1" dirty="0">
              <a:latin typeface="Tempus Sans ITC" panose="04020404030D07020202" pitchFamily="82" charset="0"/>
            </a:endParaRPr>
          </a:p>
        </p:txBody>
      </p:sp>
    </p:spTree>
    <p:extLst>
      <p:ext uri="{BB962C8B-B14F-4D97-AF65-F5344CB8AC3E}">
        <p14:creationId xmlns:p14="http://schemas.microsoft.com/office/powerpoint/2010/main" val="21141691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AA856C-CF11-40D8-AC2D-54293240DFB9}"/>
              </a:ext>
            </a:extLst>
          </p:cNvPr>
          <p:cNvSpPr txBox="1"/>
          <p:nvPr/>
        </p:nvSpPr>
        <p:spPr>
          <a:xfrm>
            <a:off x="0" y="-138027"/>
            <a:ext cx="12192000" cy="707886"/>
          </a:xfrm>
          <a:prstGeom prst="rect">
            <a:avLst/>
          </a:prstGeom>
          <a:noFill/>
          <a:effectLst>
            <a:outerShdw blurRad="50800" dist="50800" dir="5400000" algn="ctr" rotWithShape="0">
              <a:schemeClr val="bg1"/>
            </a:outerShdw>
          </a:effectLst>
        </p:spPr>
        <p:txBody>
          <a:bodyPr wrap="square" rtlCol="0">
            <a:spAutoFit/>
          </a:bodyPr>
          <a:lstStyle/>
          <a:p>
            <a:pPr algn="ctr"/>
            <a:r>
              <a:rPr lang="en-US" sz="4000" b="1" dirty="0">
                <a:solidFill>
                  <a:srgbClr val="FFC000"/>
                </a:solidFill>
                <a:latin typeface="Segoe Script" panose="030B0504020000000003" pitchFamily="66" charset="0"/>
              </a:rPr>
              <a:t>Therefore</a:t>
            </a:r>
          </a:p>
        </p:txBody>
      </p:sp>
      <p:cxnSp>
        <p:nvCxnSpPr>
          <p:cNvPr id="3" name="Connector: Curved 2">
            <a:extLst>
              <a:ext uri="{FF2B5EF4-FFF2-40B4-BE49-F238E27FC236}">
                <a16:creationId xmlns:a16="http://schemas.microsoft.com/office/drawing/2014/main" id="{DCE1B56F-0875-436F-9D2B-D7DBBF1ABBAF}"/>
              </a:ext>
            </a:extLst>
          </p:cNvPr>
          <p:cNvCxnSpPr>
            <a:cxnSpLocks/>
          </p:cNvCxnSpPr>
          <p:nvPr/>
        </p:nvCxnSpPr>
        <p:spPr>
          <a:xfrm rot="10800000" flipV="1">
            <a:off x="3432314" y="539473"/>
            <a:ext cx="1166192" cy="745988"/>
          </a:xfrm>
          <a:prstGeom prst="curvedConnector3">
            <a:avLst>
              <a:gd name="adj1" fmla="val 50000"/>
            </a:avLst>
          </a:prstGeom>
          <a:ln w="7620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B4C848EF-A8BD-4696-98DB-4F6FA33C16FF}"/>
              </a:ext>
            </a:extLst>
          </p:cNvPr>
          <p:cNvCxnSpPr/>
          <p:nvPr/>
        </p:nvCxnSpPr>
        <p:spPr>
          <a:xfrm flipH="1">
            <a:off x="6076282" y="647514"/>
            <a:ext cx="6643" cy="496791"/>
          </a:xfrm>
          <a:prstGeom prst="straightConnector1">
            <a:avLst/>
          </a:prstGeom>
          <a:noFill/>
          <a:ln w="76200" cap="flat" cmpd="sng" algn="ctr">
            <a:noFill/>
            <a:prstDash val="solid"/>
            <a:miter lim="800000"/>
            <a:tailEnd type="triangle"/>
          </a:ln>
          <a:effectLst/>
          <a:scene3d>
            <a:camera prst="orthographicFront"/>
            <a:lightRig rig="threePt" dir="t"/>
          </a:scene3d>
          <a:sp3d>
            <a:bevelT/>
          </a:sp3d>
          <a:extLst>
            <a:ext uri="{91240B29-F687-4F45-9708-019B960494DF}">
              <a14:hiddenLine xmlns:a14="http://schemas.microsoft.com/office/drawing/2010/main" w="76200" cap="flat" cmpd="sng" algn="ctr">
                <a:solidFill>
                  <a:schemeClr val="accent1"/>
                </a:solidFill>
                <a:prstDash val="solid"/>
                <a:miter lim="800000"/>
                <a:tailEnd type="triangle"/>
              </a14:hiddenLine>
            </a:ext>
          </a:extLst>
        </p:spPr>
        <p:style>
          <a:lnRef idx="1">
            <a:schemeClr val="accent1"/>
          </a:lnRef>
          <a:fillRef idx="0">
            <a:schemeClr val="accent1"/>
          </a:fillRef>
          <a:effectRef idx="0">
            <a:schemeClr val="accent1"/>
          </a:effectRef>
          <a:fontRef idx="minor">
            <a:schemeClr val="tx1"/>
          </a:fontRef>
        </p:style>
      </p:cxnSp>
      <p:cxnSp>
        <p:nvCxnSpPr>
          <p:cNvPr id="5" name="Connector: Curved 4">
            <a:extLst>
              <a:ext uri="{FF2B5EF4-FFF2-40B4-BE49-F238E27FC236}">
                <a16:creationId xmlns:a16="http://schemas.microsoft.com/office/drawing/2014/main" id="{4C716491-602C-47A7-B686-24AD129CC870}"/>
              </a:ext>
            </a:extLst>
          </p:cNvPr>
          <p:cNvCxnSpPr>
            <a:cxnSpLocks/>
          </p:cNvCxnSpPr>
          <p:nvPr/>
        </p:nvCxnSpPr>
        <p:spPr>
          <a:xfrm rot="10800000" flipH="1" flipV="1">
            <a:off x="7560701" y="522915"/>
            <a:ext cx="1166192" cy="745988"/>
          </a:xfrm>
          <a:prstGeom prst="curvedConnector3">
            <a:avLst>
              <a:gd name="adj1" fmla="val 50000"/>
            </a:avLst>
          </a:prstGeom>
          <a:noFill/>
          <a:ln w="76200" cap="flat" cmpd="sng" algn="ctr">
            <a:noFill/>
            <a:prstDash val="solid"/>
            <a:miter lim="800000"/>
            <a:tailEnd type="triangle"/>
          </a:ln>
          <a:effectLst/>
          <a:scene3d>
            <a:camera prst="orthographicFront"/>
            <a:lightRig rig="threePt" dir="t"/>
          </a:scene3d>
          <a:sp3d>
            <a:bevelT/>
          </a:sp3d>
          <a:extLst>
            <a:ext uri="{91240B29-F687-4F45-9708-019B960494DF}">
              <a14:hiddenLine xmlns:a14="http://schemas.microsoft.com/office/drawing/2010/main" w="76200" cap="flat" cmpd="sng" algn="ctr">
                <a:solidFill>
                  <a:schemeClr val="accent1"/>
                </a:solidFill>
                <a:prstDash val="solid"/>
                <a:miter lim="800000"/>
                <a:tailEnd type="triangle"/>
              </a14:hiddenLine>
            </a:ext>
          </a:extLst>
        </p:spPr>
        <p:style>
          <a:lnRef idx="1">
            <a:schemeClr val="accent1"/>
          </a:lnRef>
          <a:fillRef idx="0">
            <a:schemeClr val="accent1"/>
          </a:fillRef>
          <a:effectRef idx="0">
            <a:schemeClr val="accent1"/>
          </a:effectRef>
          <a:fontRef idx="minor">
            <a:schemeClr val="tx1"/>
          </a:fontRef>
        </p:style>
      </p:cxnSp>
      <p:pic>
        <p:nvPicPr>
          <p:cNvPr id="7" name="Picture 6" descr="A stone building&#10;&#10;Description automatically generated">
            <a:extLst>
              <a:ext uri="{FF2B5EF4-FFF2-40B4-BE49-F238E27FC236}">
                <a16:creationId xmlns:a16="http://schemas.microsoft.com/office/drawing/2014/main" id="{8C828041-FAD4-4B9D-821C-E3328968C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12" y="134354"/>
            <a:ext cx="2592950" cy="1600200"/>
          </a:xfrm>
          <a:prstGeom prst="rect">
            <a:avLst/>
          </a:prstGeom>
        </p:spPr>
      </p:pic>
      <p:pic>
        <p:nvPicPr>
          <p:cNvPr id="9" name="Picture 8" descr="A picture containing bench, building, sitting, old&#10;&#10;Description automatically generated">
            <a:extLst>
              <a:ext uri="{FF2B5EF4-FFF2-40B4-BE49-F238E27FC236}">
                <a16:creationId xmlns:a16="http://schemas.microsoft.com/office/drawing/2014/main" id="{8149416E-267F-4E3A-8E60-20CB267F0C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8838" y="81908"/>
            <a:ext cx="2592950" cy="160020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pic>
        <p:nvPicPr>
          <p:cNvPr id="11" name="Picture 10" descr="A close up of a stone building&#10;&#10;Description automatically generated">
            <a:extLst>
              <a:ext uri="{FF2B5EF4-FFF2-40B4-BE49-F238E27FC236}">
                <a16:creationId xmlns:a16="http://schemas.microsoft.com/office/drawing/2014/main" id="{36F50B70-96BA-4760-8B19-0A6D8891C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525" y="1345461"/>
            <a:ext cx="2592950" cy="160020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sp>
        <p:nvSpPr>
          <p:cNvPr id="12" name="TextBox 11">
            <a:extLst>
              <a:ext uri="{FF2B5EF4-FFF2-40B4-BE49-F238E27FC236}">
                <a16:creationId xmlns:a16="http://schemas.microsoft.com/office/drawing/2014/main" id="{9D6365A8-6B9E-45F4-A30B-84071D09DC01}"/>
              </a:ext>
            </a:extLst>
          </p:cNvPr>
          <p:cNvSpPr txBox="1"/>
          <p:nvPr/>
        </p:nvSpPr>
        <p:spPr>
          <a:xfrm>
            <a:off x="320213" y="547825"/>
            <a:ext cx="2592950" cy="646331"/>
          </a:xfrm>
          <a:prstGeom prst="rect">
            <a:avLst/>
          </a:prstGeom>
          <a:noFill/>
          <a:effectLst>
            <a:outerShdw blurRad="50800" dist="50800" dir="5400000" algn="ctr" rotWithShape="0">
              <a:schemeClr val="bg1"/>
            </a:outerShdw>
          </a:effectLst>
        </p:spPr>
        <p:txBody>
          <a:bodyPr wrap="square" rtlCol="0">
            <a:spAutoFit/>
          </a:bodyPr>
          <a:lstStyle/>
          <a:p>
            <a:pPr algn="ctr"/>
            <a:r>
              <a:rPr lang="en-US" sz="3600" dirty="0"/>
              <a:t>CHAPTER 5</a:t>
            </a:r>
          </a:p>
        </p:txBody>
      </p:sp>
      <p:sp>
        <p:nvSpPr>
          <p:cNvPr id="13" name="TextBox 12">
            <a:extLst>
              <a:ext uri="{FF2B5EF4-FFF2-40B4-BE49-F238E27FC236}">
                <a16:creationId xmlns:a16="http://schemas.microsoft.com/office/drawing/2014/main" id="{CB944896-C62A-428B-86B4-2CD530B71AD0}"/>
              </a:ext>
            </a:extLst>
          </p:cNvPr>
          <p:cNvSpPr txBox="1"/>
          <p:nvPr/>
        </p:nvSpPr>
        <p:spPr>
          <a:xfrm>
            <a:off x="9278837" y="488255"/>
            <a:ext cx="2555007" cy="646331"/>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600" dirty="0"/>
              <a:t>CHAPTER 7</a:t>
            </a:r>
          </a:p>
        </p:txBody>
      </p:sp>
      <p:sp>
        <p:nvSpPr>
          <p:cNvPr id="14" name="TextBox 13">
            <a:extLst>
              <a:ext uri="{FF2B5EF4-FFF2-40B4-BE49-F238E27FC236}">
                <a16:creationId xmlns:a16="http://schemas.microsoft.com/office/drawing/2014/main" id="{2DC9D8CD-2106-46AE-8FF9-CC881C4BFA98}"/>
              </a:ext>
            </a:extLst>
          </p:cNvPr>
          <p:cNvSpPr txBox="1"/>
          <p:nvPr/>
        </p:nvSpPr>
        <p:spPr>
          <a:xfrm>
            <a:off x="4787679" y="1728268"/>
            <a:ext cx="2592950" cy="646331"/>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600" dirty="0"/>
              <a:t>CHAPTER 6</a:t>
            </a:r>
          </a:p>
        </p:txBody>
      </p:sp>
      <p:sp>
        <p:nvSpPr>
          <p:cNvPr id="15" name="TextBox 14">
            <a:extLst>
              <a:ext uri="{FF2B5EF4-FFF2-40B4-BE49-F238E27FC236}">
                <a16:creationId xmlns:a16="http://schemas.microsoft.com/office/drawing/2014/main" id="{DFC23451-AE02-47BF-B29F-95C4A37C04FC}"/>
              </a:ext>
            </a:extLst>
          </p:cNvPr>
          <p:cNvSpPr txBox="1"/>
          <p:nvPr/>
        </p:nvSpPr>
        <p:spPr>
          <a:xfrm>
            <a:off x="212035" y="1929999"/>
            <a:ext cx="2701126" cy="4816703"/>
          </a:xfrm>
          <a:prstGeom prst="rect">
            <a:avLst/>
          </a:prstGeom>
          <a:noFill/>
          <a:ln w="28575">
            <a:solidFill>
              <a:srgbClr val="00B0F0"/>
            </a:solidFill>
          </a:ln>
        </p:spPr>
        <p:txBody>
          <a:bodyPr wrap="square" rtlCol="0">
            <a:spAutoFit/>
          </a:bodyPr>
          <a:lstStyle/>
          <a:p>
            <a:pPr algn="ctr"/>
            <a:r>
              <a:rPr lang="en-US" sz="3100" b="1" dirty="0">
                <a:latin typeface="Tempus Sans ITC" panose="04020404030D07020202" pitchFamily="82" charset="0"/>
              </a:rPr>
              <a:t>Therefore, since we have been justified though faith, we have peace with God through our Lord Jesus Christ </a:t>
            </a:r>
          </a:p>
          <a:p>
            <a:pPr algn="ctr"/>
            <a:r>
              <a:rPr lang="en-US" sz="3100" b="1" dirty="0">
                <a:latin typeface="Tempus Sans ITC" panose="04020404030D07020202" pitchFamily="82" charset="0"/>
              </a:rPr>
              <a:t>Romans 5:1 </a:t>
            </a:r>
            <a:endParaRPr lang="en-US" sz="2800" b="1" dirty="0">
              <a:latin typeface="Tempus Sans ITC" panose="04020404030D07020202" pitchFamily="82" charset="0"/>
            </a:endParaRPr>
          </a:p>
        </p:txBody>
      </p:sp>
      <p:sp>
        <p:nvSpPr>
          <p:cNvPr id="16" name="TextBox 15">
            <a:extLst>
              <a:ext uri="{FF2B5EF4-FFF2-40B4-BE49-F238E27FC236}">
                <a16:creationId xmlns:a16="http://schemas.microsoft.com/office/drawing/2014/main" id="{85FF32F9-800B-400A-A1F3-3F291C8F1AAE}"/>
              </a:ext>
            </a:extLst>
          </p:cNvPr>
          <p:cNvSpPr txBox="1"/>
          <p:nvPr/>
        </p:nvSpPr>
        <p:spPr>
          <a:xfrm>
            <a:off x="2913161" y="2945661"/>
            <a:ext cx="6337685" cy="3801041"/>
          </a:xfrm>
          <a:prstGeom prst="rect">
            <a:avLst/>
          </a:prstGeom>
          <a:noFill/>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rtlCol="0">
            <a:spAutoFit/>
          </a:bodyPr>
          <a:lstStyle/>
          <a:p>
            <a:pPr algn="ctr"/>
            <a:r>
              <a:rPr lang="en-US" sz="2400" b="1" dirty="0">
                <a:solidFill>
                  <a:srgbClr val="FFFF00"/>
                </a:solidFill>
                <a:latin typeface="Tempus Sans ITC" panose="04020404030D07020202" pitchFamily="82" charset="0"/>
              </a:rPr>
              <a:t>Raised to a new life: the Grace Dimension</a:t>
            </a:r>
          </a:p>
          <a:p>
            <a:pPr algn="ctr"/>
            <a:r>
              <a:rPr lang="en-US" sz="3100" b="1" dirty="0">
                <a:latin typeface="Tempus Sans ITC" panose="04020404030D07020202" pitchFamily="82" charset="0"/>
              </a:rPr>
              <a:t>Count yourselves dead to sin but alive to God in Christ Jesus…do not let sin reign in your mortal body…off yourselves to God, </a:t>
            </a:r>
          </a:p>
          <a:p>
            <a:pPr algn="ctr"/>
            <a:r>
              <a:rPr lang="en-US" sz="3100" b="1" dirty="0">
                <a:latin typeface="Tempus Sans ITC" panose="04020404030D07020202" pitchFamily="82" charset="0"/>
              </a:rPr>
              <a:t>as those who have been brought from death to life…</a:t>
            </a:r>
          </a:p>
          <a:p>
            <a:pPr algn="ctr"/>
            <a:r>
              <a:rPr lang="en-US" sz="3100" b="1" dirty="0">
                <a:latin typeface="Tempus Sans ITC" panose="04020404030D07020202" pitchFamily="82" charset="0"/>
              </a:rPr>
              <a:t>Romans 6:11-13</a:t>
            </a:r>
            <a:endParaRPr lang="en-US" sz="2800" b="1" dirty="0">
              <a:latin typeface="Tempus Sans ITC" panose="04020404030D07020202" pitchFamily="82" charset="0"/>
            </a:endParaRPr>
          </a:p>
        </p:txBody>
      </p:sp>
      <p:sp>
        <p:nvSpPr>
          <p:cNvPr id="17" name="TextBox 16">
            <a:extLst>
              <a:ext uri="{FF2B5EF4-FFF2-40B4-BE49-F238E27FC236}">
                <a16:creationId xmlns:a16="http://schemas.microsoft.com/office/drawing/2014/main" id="{D12F2B04-F740-4C05-89F5-5CED9BD1F68C}"/>
              </a:ext>
            </a:extLst>
          </p:cNvPr>
          <p:cNvSpPr txBox="1"/>
          <p:nvPr/>
        </p:nvSpPr>
        <p:spPr>
          <a:xfrm>
            <a:off x="9250846" y="1929999"/>
            <a:ext cx="2701126" cy="4770537"/>
          </a:xfrm>
          <a:prstGeom prst="rect">
            <a:avLst/>
          </a:prstGeom>
          <a:noFill/>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rtlCol="0">
            <a:spAutoFit/>
          </a:bodyPr>
          <a:lstStyle/>
          <a:p>
            <a:pPr algn="ctr"/>
            <a:r>
              <a:rPr lang="en-US" sz="2900" b="1" dirty="0">
                <a:latin typeface="Tempus Sans ITC" panose="04020404030D07020202" pitchFamily="82" charset="0"/>
              </a:rPr>
              <a:t>You also died to the law through the body of Christ, that you might belong to another…in order that we might bear fruit to God</a:t>
            </a:r>
          </a:p>
          <a:p>
            <a:pPr algn="ctr"/>
            <a:endParaRPr lang="en-US" sz="1400" b="1" dirty="0">
              <a:latin typeface="Tempus Sans ITC" panose="04020404030D07020202" pitchFamily="82" charset="0"/>
            </a:endParaRPr>
          </a:p>
          <a:p>
            <a:pPr algn="ctr"/>
            <a:r>
              <a:rPr lang="en-US" sz="2900" b="1" dirty="0">
                <a:latin typeface="Tempus Sans ITC" panose="04020404030D07020202" pitchFamily="82" charset="0"/>
              </a:rPr>
              <a:t>Romans 7:4 </a:t>
            </a:r>
          </a:p>
        </p:txBody>
      </p:sp>
    </p:spTree>
    <p:extLst>
      <p:ext uri="{BB962C8B-B14F-4D97-AF65-F5344CB8AC3E}">
        <p14:creationId xmlns:p14="http://schemas.microsoft.com/office/powerpoint/2010/main" val="2289878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louds in a forest&#10;&#10;Description automatically generated">
            <a:extLst>
              <a:ext uri="{FF2B5EF4-FFF2-40B4-BE49-F238E27FC236}">
                <a16:creationId xmlns:a16="http://schemas.microsoft.com/office/drawing/2014/main" id="{07A8C904-BC0E-460E-B815-5E20272F6DE4}"/>
              </a:ext>
            </a:extLst>
          </p:cNvPr>
          <p:cNvPicPr>
            <a:picLocks noChangeAspect="1"/>
          </p:cNvPicPr>
          <p:nvPr/>
        </p:nvPicPr>
        <p:blipFill rotWithShape="1">
          <a:blip r:embed="rId3">
            <a:extLst>
              <a:ext uri="{28A0092B-C50C-407E-A947-70E740481C1C}">
                <a14:useLocalDpi xmlns:a14="http://schemas.microsoft.com/office/drawing/2010/main" val="0"/>
              </a:ext>
            </a:extLst>
          </a:blip>
          <a:srcRect t="10906" b="14094"/>
          <a:stretch/>
        </p:blipFill>
        <p:spPr>
          <a:xfrm>
            <a:off x="20" y="10"/>
            <a:ext cx="12191980" cy="6857990"/>
          </a:xfrm>
          <a:prstGeom prst="rect">
            <a:avLst/>
          </a:prstGeom>
          <a:ln>
            <a:noFill/>
          </a:ln>
          <a:effectLst>
            <a:softEdge rad="112500"/>
          </a:effectLst>
        </p:spPr>
      </p:pic>
      <p:sp>
        <p:nvSpPr>
          <p:cNvPr id="8"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68732E-8F49-44C7-B417-3286927F6706}"/>
              </a:ext>
            </a:extLst>
          </p:cNvPr>
          <p:cNvSpPr txBox="1"/>
          <p:nvPr/>
        </p:nvSpPr>
        <p:spPr>
          <a:xfrm>
            <a:off x="4068009" y="421844"/>
            <a:ext cx="7903112" cy="1015663"/>
          </a:xfrm>
          <a:prstGeom prst="rect">
            <a:avLst/>
          </a:prstGeom>
          <a:noFill/>
          <a:effectLst>
            <a:outerShdw blurRad="50800" dist="50800" dir="5400000" algn="ctr" rotWithShape="0">
              <a:schemeClr val="bg1"/>
            </a:outerShdw>
          </a:effectLst>
        </p:spPr>
        <p:txBody>
          <a:bodyPr wrap="square" rtlCol="0">
            <a:spAutoFit/>
          </a:bodyPr>
          <a:lstStyle/>
          <a:p>
            <a:r>
              <a:rPr lang="en-US" sz="6000" dirty="0">
                <a:effectLst>
                  <a:glow rad="139700">
                    <a:srgbClr val="002060">
                      <a:alpha val="40000"/>
                    </a:srgbClr>
                  </a:glow>
                  <a:outerShdw blurRad="50800" dist="50800" dir="5400000" algn="ctr" rotWithShape="0">
                    <a:schemeClr val="bg1"/>
                  </a:outerShdw>
                </a:effectLst>
                <a:latin typeface="Informal Roman" panose="030604020304060B0204" pitchFamily="66" charset="0"/>
              </a:rPr>
              <a:t>Romans – Free in Christ</a:t>
            </a:r>
          </a:p>
        </p:txBody>
      </p:sp>
      <p:sp>
        <p:nvSpPr>
          <p:cNvPr id="6" name="TextBox 5">
            <a:extLst>
              <a:ext uri="{FF2B5EF4-FFF2-40B4-BE49-F238E27FC236}">
                <a16:creationId xmlns:a16="http://schemas.microsoft.com/office/drawing/2014/main" id="{379A4D17-5BBD-40B2-A109-74E74382D558}"/>
              </a:ext>
            </a:extLst>
          </p:cNvPr>
          <p:cNvSpPr txBox="1"/>
          <p:nvPr/>
        </p:nvSpPr>
        <p:spPr>
          <a:xfrm>
            <a:off x="27018" y="1732730"/>
            <a:ext cx="3267828" cy="1569660"/>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800" dirty="0">
                <a:effectLst>
                  <a:glow rad="228600">
                    <a:schemeClr val="accent6">
                      <a:lumMod val="50000"/>
                      <a:alpha val="40000"/>
                    </a:schemeClr>
                  </a:glow>
                  <a:outerShdw blurRad="50800" dist="50800" dir="5400000" algn="ctr" rotWithShape="0">
                    <a:schemeClr val="bg1"/>
                  </a:outerShdw>
                </a:effectLst>
                <a:latin typeface="Informal Roman" panose="030604020304060B0204" pitchFamily="66" charset="0"/>
              </a:rPr>
              <a:t>Free from </a:t>
            </a:r>
          </a:p>
          <a:p>
            <a:pPr algn="ctr"/>
            <a:r>
              <a:rPr lang="en-US" sz="4800" dirty="0">
                <a:effectLst>
                  <a:glow rad="228600">
                    <a:schemeClr val="accent1">
                      <a:satMod val="175000"/>
                      <a:alpha val="40000"/>
                    </a:schemeClr>
                  </a:glow>
                  <a:outerShdw blurRad="50800" dist="50800" dir="5400000" algn="ctr" rotWithShape="0">
                    <a:schemeClr val="bg1"/>
                  </a:outerShdw>
                </a:effectLst>
                <a:latin typeface="Informal Roman" panose="030604020304060B0204" pitchFamily="66" charset="0"/>
              </a:rPr>
              <a:t>Wrath</a:t>
            </a:r>
          </a:p>
        </p:txBody>
      </p:sp>
      <p:sp>
        <p:nvSpPr>
          <p:cNvPr id="7" name="TextBox 6">
            <a:extLst>
              <a:ext uri="{FF2B5EF4-FFF2-40B4-BE49-F238E27FC236}">
                <a16:creationId xmlns:a16="http://schemas.microsoft.com/office/drawing/2014/main" id="{BD126D85-1A94-4BF9-B717-69C901D4EE38}"/>
              </a:ext>
            </a:extLst>
          </p:cNvPr>
          <p:cNvSpPr txBox="1"/>
          <p:nvPr/>
        </p:nvSpPr>
        <p:spPr>
          <a:xfrm>
            <a:off x="3190220" y="1793263"/>
            <a:ext cx="3267828" cy="1569660"/>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800" dirty="0">
                <a:effectLst>
                  <a:glow rad="228600">
                    <a:schemeClr val="accent6">
                      <a:lumMod val="50000"/>
                      <a:alpha val="40000"/>
                    </a:schemeClr>
                  </a:glow>
                  <a:outerShdw blurRad="50800" dist="50800" dir="5400000" algn="ctr" rotWithShape="0">
                    <a:schemeClr val="bg1"/>
                  </a:outerShdw>
                </a:effectLst>
                <a:latin typeface="Informal Roman" panose="030604020304060B0204" pitchFamily="66" charset="0"/>
              </a:rPr>
              <a:t>Free from </a:t>
            </a:r>
          </a:p>
          <a:p>
            <a:pPr algn="ctr"/>
            <a:r>
              <a:rPr lang="en-US" sz="4800" dirty="0">
                <a:effectLst>
                  <a:glow rad="228600">
                    <a:schemeClr val="accent1">
                      <a:satMod val="175000"/>
                      <a:alpha val="40000"/>
                    </a:schemeClr>
                  </a:glow>
                  <a:outerShdw blurRad="50800" dist="50800" dir="5400000" algn="ctr" rotWithShape="0">
                    <a:schemeClr val="bg1"/>
                  </a:outerShdw>
                </a:effectLst>
                <a:latin typeface="Informal Roman" panose="030604020304060B0204" pitchFamily="66" charset="0"/>
              </a:rPr>
              <a:t>Sin</a:t>
            </a:r>
          </a:p>
        </p:txBody>
      </p:sp>
      <p:sp>
        <p:nvSpPr>
          <p:cNvPr id="9" name="TextBox 8">
            <a:extLst>
              <a:ext uri="{FF2B5EF4-FFF2-40B4-BE49-F238E27FC236}">
                <a16:creationId xmlns:a16="http://schemas.microsoft.com/office/drawing/2014/main" id="{8860A07B-F82A-475B-B319-0F41D709889F}"/>
              </a:ext>
            </a:extLst>
          </p:cNvPr>
          <p:cNvSpPr txBox="1"/>
          <p:nvPr/>
        </p:nvSpPr>
        <p:spPr>
          <a:xfrm>
            <a:off x="6119659" y="1853796"/>
            <a:ext cx="3267828" cy="1569660"/>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800" dirty="0">
                <a:effectLst>
                  <a:glow rad="228600">
                    <a:schemeClr val="accent6">
                      <a:lumMod val="50000"/>
                      <a:alpha val="40000"/>
                    </a:schemeClr>
                  </a:glow>
                  <a:outerShdw blurRad="50800" dist="50800" dir="5400000" algn="ctr" rotWithShape="0">
                    <a:schemeClr val="bg1"/>
                  </a:outerShdw>
                </a:effectLst>
                <a:latin typeface="Informal Roman" panose="030604020304060B0204" pitchFamily="66" charset="0"/>
              </a:rPr>
              <a:t>Free from </a:t>
            </a:r>
          </a:p>
          <a:p>
            <a:pPr algn="ctr"/>
            <a:r>
              <a:rPr lang="en-US" sz="4800" dirty="0">
                <a:effectLst>
                  <a:glow rad="228600">
                    <a:schemeClr val="accent1">
                      <a:satMod val="175000"/>
                      <a:alpha val="40000"/>
                    </a:schemeClr>
                  </a:glow>
                  <a:outerShdw blurRad="50800" dist="50800" dir="5400000" algn="ctr" rotWithShape="0">
                    <a:schemeClr val="bg1"/>
                  </a:outerShdw>
                </a:effectLst>
                <a:latin typeface="Informal Roman" panose="030604020304060B0204" pitchFamily="66" charset="0"/>
              </a:rPr>
              <a:t>Law</a:t>
            </a:r>
          </a:p>
        </p:txBody>
      </p:sp>
      <p:sp>
        <p:nvSpPr>
          <p:cNvPr id="10" name="TextBox 9">
            <a:extLst>
              <a:ext uri="{FF2B5EF4-FFF2-40B4-BE49-F238E27FC236}">
                <a16:creationId xmlns:a16="http://schemas.microsoft.com/office/drawing/2014/main" id="{86EB09B2-7C5C-4FB8-93C1-8EE3EBEE8F89}"/>
              </a:ext>
            </a:extLst>
          </p:cNvPr>
          <p:cNvSpPr txBox="1"/>
          <p:nvPr/>
        </p:nvSpPr>
        <p:spPr>
          <a:xfrm>
            <a:off x="8924152" y="1850657"/>
            <a:ext cx="3267828" cy="1569660"/>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800" dirty="0">
                <a:effectLst>
                  <a:glow rad="228600">
                    <a:schemeClr val="accent6">
                      <a:lumMod val="50000"/>
                      <a:alpha val="40000"/>
                    </a:schemeClr>
                  </a:glow>
                  <a:outerShdw blurRad="50800" dist="50800" dir="5400000" algn="ctr" rotWithShape="0">
                    <a:schemeClr val="bg1"/>
                  </a:outerShdw>
                </a:effectLst>
                <a:latin typeface="Informal Roman" panose="030604020304060B0204" pitchFamily="66" charset="0"/>
              </a:rPr>
              <a:t>Free from </a:t>
            </a:r>
          </a:p>
          <a:p>
            <a:pPr algn="ctr"/>
            <a:r>
              <a:rPr lang="en-US" sz="4800" dirty="0">
                <a:effectLst>
                  <a:glow rad="228600">
                    <a:schemeClr val="accent1">
                      <a:satMod val="175000"/>
                      <a:alpha val="40000"/>
                    </a:schemeClr>
                  </a:glow>
                  <a:outerShdw blurRad="50800" dist="50800" dir="5400000" algn="ctr" rotWithShape="0">
                    <a:schemeClr val="bg1"/>
                  </a:outerShdw>
                </a:effectLst>
                <a:latin typeface="Informal Roman" panose="030604020304060B0204" pitchFamily="66" charset="0"/>
              </a:rPr>
              <a:t>Death</a:t>
            </a:r>
          </a:p>
        </p:txBody>
      </p:sp>
      <p:sp>
        <p:nvSpPr>
          <p:cNvPr id="11" name="TextBox 10">
            <a:extLst>
              <a:ext uri="{FF2B5EF4-FFF2-40B4-BE49-F238E27FC236}">
                <a16:creationId xmlns:a16="http://schemas.microsoft.com/office/drawing/2014/main" id="{29A1D2A5-A625-4E26-9584-4F8B18CD83F1}"/>
              </a:ext>
            </a:extLst>
          </p:cNvPr>
          <p:cNvSpPr txBox="1"/>
          <p:nvPr/>
        </p:nvSpPr>
        <p:spPr>
          <a:xfrm>
            <a:off x="-20" y="3902683"/>
            <a:ext cx="12192000" cy="70788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a:solidFill>
                  <a:srgbClr val="FFC000"/>
                </a:solidFill>
                <a:effectLst>
                  <a:outerShdw blurRad="50800" dist="50800" dir="5400000" algn="ctr" rotWithShape="0">
                    <a:schemeClr val="bg1"/>
                  </a:outerShdw>
                </a:effectLst>
                <a:latin typeface="Segoe Script" panose="030B0504020000000003" pitchFamily="66" charset="0"/>
              </a:rPr>
              <a:t>Therefore</a:t>
            </a:r>
          </a:p>
        </p:txBody>
      </p:sp>
      <p:sp>
        <p:nvSpPr>
          <p:cNvPr id="5" name="Rectangle 4">
            <a:extLst>
              <a:ext uri="{FF2B5EF4-FFF2-40B4-BE49-F238E27FC236}">
                <a16:creationId xmlns:a16="http://schemas.microsoft.com/office/drawing/2014/main" id="{20067281-5FAA-44B5-A325-C66A319E28CD}"/>
              </a:ext>
            </a:extLst>
          </p:cNvPr>
          <p:cNvSpPr/>
          <p:nvPr/>
        </p:nvSpPr>
        <p:spPr>
          <a:xfrm>
            <a:off x="3294846" y="4483959"/>
            <a:ext cx="5989831" cy="2057486"/>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effectLst>
                  <a:glow rad="228600">
                    <a:schemeClr val="accent2">
                      <a:satMod val="175000"/>
                      <a:alpha val="40000"/>
                    </a:schemeClr>
                  </a:glow>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there is now no condemnation for those in Christ Jesus.</a:t>
            </a:r>
          </a:p>
        </p:txBody>
      </p:sp>
    </p:spTree>
    <p:extLst>
      <p:ext uri="{BB962C8B-B14F-4D97-AF65-F5344CB8AC3E}">
        <p14:creationId xmlns:p14="http://schemas.microsoft.com/office/powerpoint/2010/main" val="3675461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close up of a hillside next to a rock&#10;&#10;Description automatically generated">
            <a:extLst>
              <a:ext uri="{FF2B5EF4-FFF2-40B4-BE49-F238E27FC236}">
                <a16:creationId xmlns:a16="http://schemas.microsoft.com/office/drawing/2014/main" id="{3B14E439-A891-4147-8C7C-A0F0BBCF7F0E}"/>
              </a:ext>
            </a:extLst>
          </p:cNvPr>
          <p:cNvPicPr>
            <a:picLocks noChangeAspect="1"/>
          </p:cNvPicPr>
          <p:nvPr/>
        </p:nvPicPr>
        <p:blipFill rotWithShape="1">
          <a:blip r:embed="rId3">
            <a:extLst>
              <a:ext uri="{28A0092B-C50C-407E-A947-70E740481C1C}">
                <a14:useLocalDpi xmlns:a14="http://schemas.microsoft.com/office/drawing/2010/main" val="0"/>
              </a:ext>
            </a:extLst>
          </a:blip>
          <a:srcRect t="15217" r="-1" b="13033"/>
          <a:stretch/>
        </p:blipFill>
        <p:spPr>
          <a:xfrm>
            <a:off x="321733" y="321733"/>
            <a:ext cx="11548534" cy="6214534"/>
          </a:xfrm>
          <a:prstGeom prst="rect">
            <a:avLst/>
          </a:prstGeom>
        </p:spPr>
      </p:pic>
      <p:sp>
        <p:nvSpPr>
          <p:cNvPr id="4" name="Rectangle 3">
            <a:extLst>
              <a:ext uri="{FF2B5EF4-FFF2-40B4-BE49-F238E27FC236}">
                <a16:creationId xmlns:a16="http://schemas.microsoft.com/office/drawing/2014/main" id="{3E166572-C409-4761-BAE8-5DB5B610A47C}"/>
              </a:ext>
            </a:extLst>
          </p:cNvPr>
          <p:cNvSpPr/>
          <p:nvPr/>
        </p:nvSpPr>
        <p:spPr>
          <a:xfrm>
            <a:off x="1635109" y="3786489"/>
            <a:ext cx="6096000" cy="2862322"/>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a:spAutoFit/>
          </a:bodyPr>
          <a:lstStyle/>
          <a:p>
            <a:r>
              <a:rPr lang="en-US" sz="3000" b="1" dirty="0">
                <a:effectLst>
                  <a:glow rad="228600">
                    <a:schemeClr val="accent2">
                      <a:satMod val="175000"/>
                      <a:alpha val="40000"/>
                    </a:schemeClr>
                  </a:glow>
                </a:effectLst>
                <a:latin typeface="Tempus Sans ITC" panose="04020404030D07020202" pitchFamily="82" charset="0"/>
              </a:rPr>
              <a:t>Not the labors of my hands</a:t>
            </a:r>
            <a:br>
              <a:rPr lang="en-US" sz="3000" b="1" dirty="0">
                <a:effectLst>
                  <a:glow rad="228600">
                    <a:schemeClr val="accent2">
                      <a:satMod val="175000"/>
                      <a:alpha val="40000"/>
                    </a:schemeClr>
                  </a:glow>
                </a:effectLst>
                <a:latin typeface="Tempus Sans ITC" panose="04020404030D07020202" pitchFamily="82" charset="0"/>
              </a:rPr>
            </a:br>
            <a:r>
              <a:rPr lang="en-US" sz="3000" b="1" dirty="0">
                <a:effectLst>
                  <a:glow rad="228600">
                    <a:schemeClr val="accent2">
                      <a:satMod val="175000"/>
                      <a:alpha val="40000"/>
                    </a:schemeClr>
                  </a:glow>
                </a:effectLst>
                <a:latin typeface="Tempus Sans ITC" panose="04020404030D07020202" pitchFamily="82" charset="0"/>
              </a:rPr>
              <a:t>can fulfill thy law's commands;</a:t>
            </a:r>
            <a:br>
              <a:rPr lang="en-US" sz="3000" b="1" dirty="0">
                <a:effectLst>
                  <a:glow rad="228600">
                    <a:schemeClr val="accent2">
                      <a:satMod val="175000"/>
                      <a:alpha val="40000"/>
                    </a:schemeClr>
                  </a:glow>
                </a:effectLst>
                <a:latin typeface="Tempus Sans ITC" panose="04020404030D07020202" pitchFamily="82" charset="0"/>
              </a:rPr>
            </a:br>
            <a:r>
              <a:rPr lang="en-US" sz="3000" b="1" dirty="0">
                <a:effectLst>
                  <a:glow rad="228600">
                    <a:schemeClr val="accent2">
                      <a:satMod val="175000"/>
                      <a:alpha val="40000"/>
                    </a:schemeClr>
                  </a:glow>
                </a:effectLst>
                <a:latin typeface="Tempus Sans ITC" panose="04020404030D07020202" pitchFamily="82" charset="0"/>
              </a:rPr>
              <a:t>could my zeal no respite know,</a:t>
            </a:r>
            <a:br>
              <a:rPr lang="en-US" sz="3000" b="1" dirty="0">
                <a:effectLst>
                  <a:glow rad="228600">
                    <a:schemeClr val="accent2">
                      <a:satMod val="175000"/>
                      <a:alpha val="40000"/>
                    </a:schemeClr>
                  </a:glow>
                </a:effectLst>
                <a:latin typeface="Tempus Sans ITC" panose="04020404030D07020202" pitchFamily="82" charset="0"/>
              </a:rPr>
            </a:br>
            <a:r>
              <a:rPr lang="en-US" sz="3000" b="1" dirty="0">
                <a:effectLst>
                  <a:glow rad="228600">
                    <a:schemeClr val="accent2">
                      <a:satMod val="175000"/>
                      <a:alpha val="40000"/>
                    </a:schemeClr>
                  </a:glow>
                </a:effectLst>
                <a:latin typeface="Tempus Sans ITC" panose="04020404030D07020202" pitchFamily="82" charset="0"/>
              </a:rPr>
              <a:t>could my tears forever flow,</a:t>
            </a:r>
            <a:br>
              <a:rPr lang="en-US" sz="3000" b="1" dirty="0">
                <a:effectLst>
                  <a:glow rad="228600">
                    <a:schemeClr val="accent2">
                      <a:satMod val="175000"/>
                      <a:alpha val="40000"/>
                    </a:schemeClr>
                  </a:glow>
                </a:effectLst>
                <a:latin typeface="Tempus Sans ITC" panose="04020404030D07020202" pitchFamily="82" charset="0"/>
              </a:rPr>
            </a:br>
            <a:r>
              <a:rPr lang="en-US" sz="3000" b="1" dirty="0">
                <a:effectLst>
                  <a:glow rad="228600">
                    <a:schemeClr val="accent2">
                      <a:satMod val="175000"/>
                      <a:alpha val="40000"/>
                    </a:schemeClr>
                  </a:glow>
                </a:effectLst>
                <a:latin typeface="Tempus Sans ITC" panose="04020404030D07020202" pitchFamily="82" charset="0"/>
              </a:rPr>
              <a:t>all for sin could not atone;</a:t>
            </a:r>
            <a:br>
              <a:rPr lang="en-US" sz="3000" b="1" dirty="0">
                <a:effectLst>
                  <a:glow rad="228600">
                    <a:schemeClr val="accent2">
                      <a:satMod val="175000"/>
                      <a:alpha val="40000"/>
                    </a:schemeClr>
                  </a:glow>
                </a:effectLst>
                <a:latin typeface="Tempus Sans ITC" panose="04020404030D07020202" pitchFamily="82" charset="0"/>
              </a:rPr>
            </a:br>
            <a:r>
              <a:rPr lang="en-US" sz="3000" b="1" dirty="0">
                <a:effectLst>
                  <a:glow rad="228600">
                    <a:schemeClr val="accent2">
                      <a:satMod val="175000"/>
                      <a:alpha val="40000"/>
                    </a:schemeClr>
                  </a:glow>
                </a:effectLst>
                <a:latin typeface="Tempus Sans ITC" panose="04020404030D07020202" pitchFamily="82" charset="0"/>
              </a:rPr>
              <a:t>thou must save, and thou alone</a:t>
            </a:r>
          </a:p>
        </p:txBody>
      </p:sp>
      <p:sp>
        <p:nvSpPr>
          <p:cNvPr id="5" name="Rectangle 4">
            <a:extLst>
              <a:ext uri="{FF2B5EF4-FFF2-40B4-BE49-F238E27FC236}">
                <a16:creationId xmlns:a16="http://schemas.microsoft.com/office/drawing/2014/main" id="{BEE5B672-5803-47C9-9076-E4136B6FBED0}"/>
              </a:ext>
            </a:extLst>
          </p:cNvPr>
          <p:cNvSpPr/>
          <p:nvPr/>
        </p:nvSpPr>
        <p:spPr>
          <a:xfrm>
            <a:off x="321732" y="335798"/>
            <a:ext cx="6346353" cy="2862322"/>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sz="3000" b="1" dirty="0">
                <a:effectLst>
                  <a:glow rad="228600">
                    <a:schemeClr val="accent3">
                      <a:satMod val="175000"/>
                      <a:alpha val="40000"/>
                    </a:schemeClr>
                  </a:glow>
                </a:effectLst>
                <a:latin typeface="Tempus Sans ITC" panose="04020404030D07020202" pitchFamily="82" charset="0"/>
              </a:rPr>
              <a:t>Rock of Ages, cleft for me,</a:t>
            </a:r>
            <a:br>
              <a:rPr lang="en-US" sz="3000" b="1" dirty="0">
                <a:effectLst>
                  <a:glow rad="228600">
                    <a:schemeClr val="accent3">
                      <a:satMod val="175000"/>
                      <a:alpha val="40000"/>
                    </a:schemeClr>
                  </a:glow>
                </a:effectLst>
                <a:latin typeface="Tempus Sans ITC" panose="04020404030D07020202" pitchFamily="82" charset="0"/>
              </a:rPr>
            </a:br>
            <a:r>
              <a:rPr lang="en-US" sz="3000" b="1" dirty="0">
                <a:effectLst>
                  <a:glow rad="228600">
                    <a:schemeClr val="accent3">
                      <a:satMod val="175000"/>
                      <a:alpha val="40000"/>
                    </a:schemeClr>
                  </a:glow>
                </a:effectLst>
                <a:latin typeface="Tempus Sans ITC" panose="04020404030D07020202" pitchFamily="82" charset="0"/>
              </a:rPr>
              <a:t>let me hide myself in thee;</a:t>
            </a:r>
            <a:br>
              <a:rPr lang="en-US" sz="3000" b="1" dirty="0">
                <a:effectLst>
                  <a:glow rad="228600">
                    <a:schemeClr val="accent3">
                      <a:satMod val="175000"/>
                      <a:alpha val="40000"/>
                    </a:schemeClr>
                  </a:glow>
                </a:effectLst>
                <a:latin typeface="Tempus Sans ITC" panose="04020404030D07020202" pitchFamily="82" charset="0"/>
              </a:rPr>
            </a:br>
            <a:r>
              <a:rPr lang="en-US" sz="3000" b="1" dirty="0">
                <a:effectLst>
                  <a:glow rad="228600">
                    <a:schemeClr val="accent3">
                      <a:satMod val="175000"/>
                      <a:alpha val="40000"/>
                    </a:schemeClr>
                  </a:glow>
                </a:effectLst>
                <a:latin typeface="Tempus Sans ITC" panose="04020404030D07020202" pitchFamily="82" charset="0"/>
              </a:rPr>
              <a:t>let the water and the blood,</a:t>
            </a:r>
            <a:br>
              <a:rPr lang="en-US" sz="3000" b="1" dirty="0">
                <a:effectLst>
                  <a:glow rad="228600">
                    <a:schemeClr val="accent3">
                      <a:satMod val="175000"/>
                      <a:alpha val="40000"/>
                    </a:schemeClr>
                  </a:glow>
                </a:effectLst>
                <a:latin typeface="Tempus Sans ITC" panose="04020404030D07020202" pitchFamily="82" charset="0"/>
              </a:rPr>
            </a:br>
            <a:r>
              <a:rPr lang="en-US" sz="3000" b="1" dirty="0">
                <a:effectLst>
                  <a:glow rad="228600">
                    <a:schemeClr val="accent3">
                      <a:satMod val="175000"/>
                      <a:alpha val="40000"/>
                    </a:schemeClr>
                  </a:glow>
                </a:effectLst>
                <a:latin typeface="Tempus Sans ITC" panose="04020404030D07020202" pitchFamily="82" charset="0"/>
              </a:rPr>
              <a:t>from thy wounded side which flowed,</a:t>
            </a:r>
            <a:br>
              <a:rPr lang="en-US" sz="3000" b="1" dirty="0">
                <a:effectLst>
                  <a:glow rad="228600">
                    <a:schemeClr val="accent3">
                      <a:satMod val="175000"/>
                      <a:alpha val="40000"/>
                    </a:schemeClr>
                  </a:glow>
                </a:effectLst>
                <a:latin typeface="Tempus Sans ITC" panose="04020404030D07020202" pitchFamily="82" charset="0"/>
              </a:rPr>
            </a:br>
            <a:r>
              <a:rPr lang="en-US" sz="3000" b="1" dirty="0">
                <a:effectLst>
                  <a:glow rad="228600">
                    <a:schemeClr val="accent3">
                      <a:satMod val="175000"/>
                      <a:alpha val="40000"/>
                    </a:schemeClr>
                  </a:glow>
                </a:effectLst>
                <a:latin typeface="Tempus Sans ITC" panose="04020404030D07020202" pitchFamily="82" charset="0"/>
              </a:rPr>
              <a:t>be of sin the double cure;</a:t>
            </a:r>
            <a:br>
              <a:rPr lang="en-US" sz="3000" b="1" dirty="0">
                <a:effectLst>
                  <a:glow rad="228600">
                    <a:schemeClr val="accent3">
                      <a:satMod val="175000"/>
                      <a:alpha val="40000"/>
                    </a:schemeClr>
                  </a:glow>
                </a:effectLst>
                <a:latin typeface="Tempus Sans ITC" panose="04020404030D07020202" pitchFamily="82" charset="0"/>
              </a:rPr>
            </a:br>
            <a:r>
              <a:rPr lang="en-US" sz="3000" b="1" dirty="0">
                <a:effectLst>
                  <a:glow rad="228600">
                    <a:schemeClr val="accent3">
                      <a:satMod val="175000"/>
                      <a:alpha val="40000"/>
                    </a:schemeClr>
                  </a:glow>
                </a:effectLst>
                <a:latin typeface="Tempus Sans ITC" panose="04020404030D07020202" pitchFamily="82" charset="0"/>
              </a:rPr>
              <a:t>save from wrath and make me pure.</a:t>
            </a:r>
          </a:p>
        </p:txBody>
      </p:sp>
      <p:sp>
        <p:nvSpPr>
          <p:cNvPr id="6" name="Rectangle 5">
            <a:extLst>
              <a:ext uri="{FF2B5EF4-FFF2-40B4-BE49-F238E27FC236}">
                <a16:creationId xmlns:a16="http://schemas.microsoft.com/office/drawing/2014/main" id="{C893130B-EB96-40CB-9ED8-CF3075527A2A}"/>
              </a:ext>
            </a:extLst>
          </p:cNvPr>
          <p:cNvSpPr/>
          <p:nvPr/>
        </p:nvSpPr>
        <p:spPr>
          <a:xfrm>
            <a:off x="7019778" y="1599375"/>
            <a:ext cx="5172222" cy="2862322"/>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sz="3000" b="1" dirty="0">
                <a:effectLst>
                  <a:glow rad="228600">
                    <a:schemeClr val="accent1">
                      <a:satMod val="175000"/>
                      <a:alpha val="40000"/>
                    </a:schemeClr>
                  </a:glow>
                </a:effectLst>
                <a:latin typeface="Tempus Sans ITC" panose="04020404030D07020202" pitchFamily="82" charset="0"/>
              </a:rPr>
              <a:t>Nothing in my hand I bring,</a:t>
            </a:r>
            <a:br>
              <a:rPr lang="en-US" sz="3000" b="1" dirty="0">
                <a:effectLst>
                  <a:glow rad="228600">
                    <a:schemeClr val="accent1">
                      <a:satMod val="175000"/>
                      <a:alpha val="40000"/>
                    </a:schemeClr>
                  </a:glow>
                </a:effectLst>
                <a:latin typeface="Tempus Sans ITC" panose="04020404030D07020202" pitchFamily="82" charset="0"/>
              </a:rPr>
            </a:br>
            <a:r>
              <a:rPr lang="en-US" sz="3000" b="1" dirty="0">
                <a:effectLst>
                  <a:glow rad="228600">
                    <a:schemeClr val="accent1">
                      <a:satMod val="175000"/>
                      <a:alpha val="40000"/>
                    </a:schemeClr>
                  </a:glow>
                </a:effectLst>
                <a:latin typeface="Tempus Sans ITC" panose="04020404030D07020202" pitchFamily="82" charset="0"/>
              </a:rPr>
              <a:t>simply to the cross I cling;</a:t>
            </a:r>
            <a:br>
              <a:rPr lang="en-US" sz="3000" b="1" dirty="0">
                <a:effectLst>
                  <a:glow rad="228600">
                    <a:schemeClr val="accent1">
                      <a:satMod val="175000"/>
                      <a:alpha val="40000"/>
                    </a:schemeClr>
                  </a:glow>
                </a:effectLst>
                <a:latin typeface="Tempus Sans ITC" panose="04020404030D07020202" pitchFamily="82" charset="0"/>
              </a:rPr>
            </a:br>
            <a:r>
              <a:rPr lang="en-US" sz="3000" b="1" dirty="0">
                <a:effectLst>
                  <a:glow rad="228600">
                    <a:schemeClr val="accent1">
                      <a:satMod val="175000"/>
                      <a:alpha val="40000"/>
                    </a:schemeClr>
                  </a:glow>
                </a:effectLst>
                <a:latin typeface="Tempus Sans ITC" panose="04020404030D07020202" pitchFamily="82" charset="0"/>
              </a:rPr>
              <a:t>naked, come to thee for dress;</a:t>
            </a:r>
            <a:br>
              <a:rPr lang="en-US" sz="3000" b="1" dirty="0">
                <a:effectLst>
                  <a:glow rad="228600">
                    <a:schemeClr val="accent1">
                      <a:satMod val="175000"/>
                      <a:alpha val="40000"/>
                    </a:schemeClr>
                  </a:glow>
                </a:effectLst>
                <a:latin typeface="Tempus Sans ITC" panose="04020404030D07020202" pitchFamily="82" charset="0"/>
              </a:rPr>
            </a:br>
            <a:r>
              <a:rPr lang="en-US" sz="3000" b="1" dirty="0">
                <a:effectLst>
                  <a:glow rad="228600">
                    <a:schemeClr val="accent1">
                      <a:satMod val="175000"/>
                      <a:alpha val="40000"/>
                    </a:schemeClr>
                  </a:glow>
                </a:effectLst>
                <a:latin typeface="Tempus Sans ITC" panose="04020404030D07020202" pitchFamily="82" charset="0"/>
              </a:rPr>
              <a:t>helpless, look to thee for grace;</a:t>
            </a:r>
            <a:br>
              <a:rPr lang="en-US" sz="3000" b="1" dirty="0">
                <a:effectLst>
                  <a:glow rad="228600">
                    <a:schemeClr val="accent1">
                      <a:satMod val="175000"/>
                      <a:alpha val="40000"/>
                    </a:schemeClr>
                  </a:glow>
                </a:effectLst>
                <a:latin typeface="Tempus Sans ITC" panose="04020404030D07020202" pitchFamily="82" charset="0"/>
              </a:rPr>
            </a:br>
            <a:r>
              <a:rPr lang="en-US" sz="3000" b="1" dirty="0">
                <a:effectLst>
                  <a:glow rad="228600">
                    <a:schemeClr val="accent1">
                      <a:satMod val="175000"/>
                      <a:alpha val="40000"/>
                    </a:schemeClr>
                  </a:glow>
                </a:effectLst>
                <a:latin typeface="Tempus Sans ITC" panose="04020404030D07020202" pitchFamily="82" charset="0"/>
              </a:rPr>
              <a:t>foul, I to the fountain fly;</a:t>
            </a:r>
            <a:br>
              <a:rPr lang="en-US" sz="3000" b="1" dirty="0">
                <a:effectLst>
                  <a:glow rad="228600">
                    <a:schemeClr val="accent1">
                      <a:satMod val="175000"/>
                      <a:alpha val="40000"/>
                    </a:schemeClr>
                  </a:glow>
                </a:effectLst>
                <a:latin typeface="Tempus Sans ITC" panose="04020404030D07020202" pitchFamily="82" charset="0"/>
              </a:rPr>
            </a:br>
            <a:r>
              <a:rPr lang="en-US" sz="3000" b="1" dirty="0">
                <a:effectLst>
                  <a:glow rad="228600">
                    <a:schemeClr val="accent1">
                      <a:satMod val="175000"/>
                      <a:alpha val="40000"/>
                    </a:schemeClr>
                  </a:glow>
                </a:effectLst>
                <a:latin typeface="Tempus Sans ITC" panose="04020404030D07020202" pitchFamily="82" charset="0"/>
              </a:rPr>
              <a:t>wash me, Savior, or I die.</a:t>
            </a:r>
          </a:p>
        </p:txBody>
      </p:sp>
    </p:spTree>
    <p:extLst>
      <p:ext uri="{BB962C8B-B14F-4D97-AF65-F5344CB8AC3E}">
        <p14:creationId xmlns:p14="http://schemas.microsoft.com/office/powerpoint/2010/main" val="2316555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432352"/>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630</Words>
  <Application>Microsoft Office PowerPoint</Application>
  <PresentationFormat>Widescreen</PresentationFormat>
  <Paragraphs>62</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Informal Roman</vt:lpstr>
      <vt:lpstr>Segoe Script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avteam</cp:lastModifiedBy>
  <cp:revision>8</cp:revision>
  <cp:lastPrinted>2020-08-23T14:49:21Z</cp:lastPrinted>
  <dcterms:created xsi:type="dcterms:W3CDTF">2020-08-22T20:47:15Z</dcterms:created>
  <dcterms:modified xsi:type="dcterms:W3CDTF">2020-08-23T14:49:24Z</dcterms:modified>
</cp:coreProperties>
</file>