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ECA482-61DC-44D6-98F8-6E7D2187A0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FEB574-7D22-4117-8F8F-E42B02ABD0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F803A-3496-4C9E-9203-9DFDADB70708}" type="datetimeFigureOut">
              <a:rPr lang="en-US" smtClean="0"/>
              <a:t>8/2/2020</a:t>
            </a:fld>
            <a:endParaRPr lang="en-US"/>
          </a:p>
        </p:txBody>
      </p:sp>
      <p:sp>
        <p:nvSpPr>
          <p:cNvPr id="4" name="Footer Placeholder 3">
            <a:extLst>
              <a:ext uri="{FF2B5EF4-FFF2-40B4-BE49-F238E27FC236}">
                <a16:creationId xmlns:a16="http://schemas.microsoft.com/office/drawing/2014/main" id="{FF9FB456-2597-440D-9DAC-8D910CB19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6DB63FFA-38C9-46DD-B725-95A9DE8B73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80AD66-9ACB-443F-A576-2E7B58BA63B7}" type="slidenum">
              <a:rPr lang="en-US" smtClean="0"/>
              <a:t>‹#›</a:t>
            </a:fld>
            <a:endParaRPr lang="en-US"/>
          </a:p>
        </p:txBody>
      </p:sp>
      <p:sp>
        <p:nvSpPr>
          <p:cNvPr id="6" name="TextBox 5" descr="Box1">
            <a:extLst>
              <a:ext uri="{FF2B5EF4-FFF2-40B4-BE49-F238E27FC236}">
                <a16:creationId xmlns:a16="http://schemas.microsoft.com/office/drawing/2014/main" id="{200A71F9-3C44-4A36-8C36-5E6C12211200}"/>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6FA345C6-D351-4544-9F00-83218DE509E6}"/>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EDD5AECB-6B2F-4CB1-845C-045B7E3ADBF4}"/>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1FC1E4A0-4E96-487D-9B0C-87B2D56F7FFC}"/>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B6C27AF8-E756-4774-9A44-3198665F46B4}"/>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4CD2D418-FA9C-40DD-9888-86E9CB9B164F}"/>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F1E60843-9E56-4C42-865B-DE5DB5CA8895}"/>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6767174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7512D-1917-4703-B376-4EE2A1A0A62D}" type="datetimeFigureOut">
              <a:rPr lang="en-US" smtClean="0"/>
              <a:t>8/2/2020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CE35-3751-4AE9-AD81-4C75EB6C6EEF}" type="slidenum">
              <a:rPr lang="en-US" smtClean="0"/>
              <a:t>‹#›</a:t>
            </a:fld>
            <a:endParaRPr lang="en-US"/>
          </a:p>
        </p:txBody>
      </p:sp>
    </p:spTree>
    <p:extLst>
      <p:ext uri="{BB962C8B-B14F-4D97-AF65-F5344CB8AC3E}">
        <p14:creationId xmlns:p14="http://schemas.microsoft.com/office/powerpoint/2010/main" val="38389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1</a:t>
            </a:fld>
            <a:endParaRPr lang="en-US"/>
          </a:p>
        </p:txBody>
      </p:sp>
    </p:spTree>
    <p:extLst>
      <p:ext uri="{BB962C8B-B14F-4D97-AF65-F5344CB8AC3E}">
        <p14:creationId xmlns:p14="http://schemas.microsoft.com/office/powerpoint/2010/main" val="21646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10</a:t>
            </a:fld>
            <a:endParaRPr lang="en-US"/>
          </a:p>
        </p:txBody>
      </p:sp>
    </p:spTree>
    <p:extLst>
      <p:ext uri="{BB962C8B-B14F-4D97-AF65-F5344CB8AC3E}">
        <p14:creationId xmlns:p14="http://schemas.microsoft.com/office/powerpoint/2010/main" val="370312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2</a:t>
            </a:fld>
            <a:endParaRPr lang="en-US"/>
          </a:p>
        </p:txBody>
      </p:sp>
    </p:spTree>
    <p:extLst>
      <p:ext uri="{BB962C8B-B14F-4D97-AF65-F5344CB8AC3E}">
        <p14:creationId xmlns:p14="http://schemas.microsoft.com/office/powerpoint/2010/main" val="332084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3</a:t>
            </a:fld>
            <a:endParaRPr lang="en-US"/>
          </a:p>
        </p:txBody>
      </p:sp>
    </p:spTree>
    <p:extLst>
      <p:ext uri="{BB962C8B-B14F-4D97-AF65-F5344CB8AC3E}">
        <p14:creationId xmlns:p14="http://schemas.microsoft.com/office/powerpoint/2010/main" val="18441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4</a:t>
            </a:fld>
            <a:endParaRPr lang="en-US"/>
          </a:p>
        </p:txBody>
      </p:sp>
    </p:spTree>
    <p:extLst>
      <p:ext uri="{BB962C8B-B14F-4D97-AF65-F5344CB8AC3E}">
        <p14:creationId xmlns:p14="http://schemas.microsoft.com/office/powerpoint/2010/main" val="101502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5</a:t>
            </a:fld>
            <a:endParaRPr lang="en-US"/>
          </a:p>
        </p:txBody>
      </p:sp>
    </p:spTree>
    <p:extLst>
      <p:ext uri="{BB962C8B-B14F-4D97-AF65-F5344CB8AC3E}">
        <p14:creationId xmlns:p14="http://schemas.microsoft.com/office/powerpoint/2010/main" val="133105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6</a:t>
            </a:fld>
            <a:endParaRPr lang="en-US"/>
          </a:p>
        </p:txBody>
      </p:sp>
    </p:spTree>
    <p:extLst>
      <p:ext uri="{BB962C8B-B14F-4D97-AF65-F5344CB8AC3E}">
        <p14:creationId xmlns:p14="http://schemas.microsoft.com/office/powerpoint/2010/main" val="411528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7</a:t>
            </a:fld>
            <a:endParaRPr lang="en-US"/>
          </a:p>
        </p:txBody>
      </p:sp>
    </p:spTree>
    <p:extLst>
      <p:ext uri="{BB962C8B-B14F-4D97-AF65-F5344CB8AC3E}">
        <p14:creationId xmlns:p14="http://schemas.microsoft.com/office/powerpoint/2010/main" val="285793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8</a:t>
            </a:fld>
            <a:endParaRPr lang="en-US"/>
          </a:p>
        </p:txBody>
      </p:sp>
    </p:spTree>
    <p:extLst>
      <p:ext uri="{BB962C8B-B14F-4D97-AF65-F5344CB8AC3E}">
        <p14:creationId xmlns:p14="http://schemas.microsoft.com/office/powerpoint/2010/main" val="27664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5ACE35-3751-4AE9-AD81-4C75EB6C6EEF}" type="slidenum">
              <a:rPr lang="en-US" smtClean="0"/>
              <a:t>9</a:t>
            </a:fld>
            <a:endParaRPr lang="en-US"/>
          </a:p>
        </p:txBody>
      </p:sp>
    </p:spTree>
    <p:extLst>
      <p:ext uri="{BB962C8B-B14F-4D97-AF65-F5344CB8AC3E}">
        <p14:creationId xmlns:p14="http://schemas.microsoft.com/office/powerpoint/2010/main" val="289763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6BFEC5-DD24-4AD4-8614-D928D8BBBC1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2624408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BFEC5-DD24-4AD4-8614-D928D8BBBC1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2412038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BFEC5-DD24-4AD4-8614-D928D8BBBC1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77916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BFEC5-DD24-4AD4-8614-D928D8BBBC1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193153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BFEC5-DD24-4AD4-8614-D928D8BBBC1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3794673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6BFEC5-DD24-4AD4-8614-D928D8BBBC1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1478175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BFEC5-DD24-4AD4-8614-D928D8BBBC14}"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1338122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6BFEC5-DD24-4AD4-8614-D928D8BBBC14}"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4012574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BFEC5-DD24-4AD4-8614-D928D8BBBC14}" type="datetimeFigureOut">
              <a:rPr lang="en-US" smtClean="0"/>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71030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BFEC5-DD24-4AD4-8614-D928D8BBBC1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1926384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BFEC5-DD24-4AD4-8614-D928D8BBBC1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F6F1D-FFE8-4572-9D90-F292F70DE826}" type="slidenum">
              <a:rPr lang="en-US" smtClean="0"/>
              <a:t>‹#›</a:t>
            </a:fld>
            <a:endParaRPr lang="en-US"/>
          </a:p>
        </p:txBody>
      </p:sp>
    </p:spTree>
    <p:extLst>
      <p:ext uri="{BB962C8B-B14F-4D97-AF65-F5344CB8AC3E}">
        <p14:creationId xmlns:p14="http://schemas.microsoft.com/office/powerpoint/2010/main" val="478694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BFEC5-DD24-4AD4-8614-D928D8BBBC14}" type="datetimeFigureOut">
              <a:rPr lang="en-US" smtClean="0"/>
              <a:t>8/2/2020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F6F1D-FFE8-4572-9D90-F292F70DE826}" type="slidenum">
              <a:rPr lang="en-US" smtClean="0"/>
              <a:t>‹#›</a:t>
            </a:fld>
            <a:endParaRPr lang="en-US"/>
          </a:p>
        </p:txBody>
      </p:sp>
    </p:spTree>
    <p:extLst>
      <p:ext uri="{BB962C8B-B14F-4D97-AF65-F5344CB8AC3E}">
        <p14:creationId xmlns:p14="http://schemas.microsoft.com/office/powerpoint/2010/main" val="4363974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2586F01-4395-4067-ACCF-42A92A5833C7}"/>
              </a:ext>
            </a:extLst>
          </p:cNvPr>
          <p:cNvSpPr>
            <a:spLocks noChangeArrowheads="1"/>
          </p:cNvSpPr>
          <p:nvPr/>
        </p:nvSpPr>
        <p:spPr bwMode="auto">
          <a:xfrm>
            <a:off x="5884172" y="2282800"/>
            <a:ext cx="61952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4000" dirty="0">
                <a:ln>
                  <a:solidFill>
                    <a:srgbClr val="FFC000"/>
                  </a:solidFill>
                </a:ln>
                <a:effectLst>
                  <a:glow rad="101600">
                    <a:schemeClr val="accent2">
                      <a:satMod val="175000"/>
                      <a:alpha val="40000"/>
                    </a:schemeClr>
                  </a:glow>
                </a:effectLst>
                <a:latin typeface="Tempus Sans ITC" panose="04020404030D07020202" pitchFamily="82" charset="0"/>
              </a:rPr>
              <a:t>I am the True Vine</a:t>
            </a:r>
          </a:p>
          <a:p>
            <a:pPr algn="ctr"/>
            <a:r>
              <a:rPr lang="en-US" sz="4000" dirty="0">
                <a:effectLst>
                  <a:glow rad="101600">
                    <a:schemeClr val="accent2">
                      <a:satMod val="175000"/>
                      <a:alpha val="40000"/>
                    </a:schemeClr>
                  </a:glow>
                </a:effectLst>
                <a:latin typeface="Tempus Sans ITC" panose="04020404030D07020202" pitchFamily="82" charset="0"/>
              </a:rPr>
              <a:t>Remaining in him</a:t>
            </a:r>
          </a:p>
          <a:p>
            <a:pPr algn="ctr"/>
            <a:r>
              <a:rPr lang="en-US" sz="4000" dirty="0">
                <a:effectLst>
                  <a:glow rad="101600">
                    <a:schemeClr val="accent2">
                      <a:satMod val="175000"/>
                      <a:alpha val="40000"/>
                    </a:schemeClr>
                  </a:glow>
                </a:effectLst>
                <a:latin typeface="Tempus Sans ITC" panose="04020404030D07020202" pitchFamily="82" charset="0"/>
              </a:rPr>
              <a:t>John 15:1-11</a:t>
            </a:r>
          </a:p>
        </p:txBody>
      </p:sp>
      <p:pic>
        <p:nvPicPr>
          <p:cNvPr id="6" name="Picture 5" descr="A tree in a field&#10;&#10;Description automatically generated">
            <a:extLst>
              <a:ext uri="{FF2B5EF4-FFF2-40B4-BE49-F238E27FC236}">
                <a16:creationId xmlns:a16="http://schemas.microsoft.com/office/drawing/2014/main" id="{E7FC63F9-2DC2-44F1-97C2-6F18DC464A5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12"/>
            <a:ext cx="5996714" cy="6858412"/>
          </a:xfrm>
          <a:prstGeom prst="rect">
            <a:avLst/>
          </a:prstGeom>
          <a:ln>
            <a:noFill/>
          </a:ln>
          <a:effectLst>
            <a:softEdge rad="112500"/>
          </a:effectLst>
        </p:spPr>
      </p:pic>
    </p:spTree>
    <p:extLst>
      <p:ext uri="{BB962C8B-B14F-4D97-AF65-F5344CB8AC3E}">
        <p14:creationId xmlns:p14="http://schemas.microsoft.com/office/powerpoint/2010/main" val="112135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6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8544A-8F8E-49D2-8E20-B4B5A4B4D94F}"/>
              </a:ext>
            </a:extLst>
          </p:cNvPr>
          <p:cNvSpPr>
            <a:spLocks noChangeArrowheads="1"/>
          </p:cNvSpPr>
          <p:nvPr/>
        </p:nvSpPr>
        <p:spPr bwMode="auto">
          <a:xfrm>
            <a:off x="3810000" y="200054"/>
            <a:ext cx="83820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anose="04020404030D07020202" pitchFamily="82" charset="0"/>
                <a:ea typeface="Calibri" pitchFamily="34" charset="0"/>
                <a:cs typeface="Times New Roman" pitchFamily="18" charset="0"/>
              </a:rPr>
              <a:t>The primary function of the branch:</a:t>
            </a:r>
          </a:p>
          <a:p>
            <a:pPr marL="0" marR="0" lvl="0" indent="0" algn="ctr" defTabSz="914400" rtl="0" eaLnBrk="1" fontAlgn="base" latinLnBrk="0" hangingPunct="1">
              <a:lnSpc>
                <a:spcPct val="100000"/>
              </a:lnSpc>
              <a:spcBef>
                <a:spcPct val="0"/>
              </a:spcBef>
              <a:spcAft>
                <a:spcPct val="0"/>
              </a:spcAft>
              <a:buClrTx/>
              <a:buSzTx/>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anose="04020404030D07020202" pitchFamily="82"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US" sz="5400" b="1" i="1" u="none" strike="noStrike" cap="none" normalizeH="0" baseline="0" dirty="0">
                <a:ln>
                  <a:noFill/>
                </a:ln>
                <a:solidFill>
                  <a:srgbClr val="FFFF00"/>
                </a:solidFill>
                <a:effectLst>
                  <a:outerShdw blurRad="50800" dist="50800" dir="5400000" algn="ctr" rotWithShape="0">
                    <a:schemeClr val="bg1"/>
                  </a:outerShdw>
                </a:effectLst>
                <a:latin typeface="Tempus Sans ITC" panose="04020404030D07020202" pitchFamily="82" charset="0"/>
                <a:ea typeface="Calibri" pitchFamily="34" charset="0"/>
                <a:cs typeface="Times New Roman" pitchFamily="18" charset="0"/>
              </a:rPr>
              <a:t>Remain</a:t>
            </a:r>
            <a:endParaRPr kumimoji="0" lang="en-US" sz="5400" b="0" i="1" u="none" strike="noStrike" cap="none" normalizeH="0" baseline="0" dirty="0">
              <a:ln>
                <a:noFill/>
              </a:ln>
              <a:solidFill>
                <a:srgbClr val="FFFF00"/>
              </a:solidFill>
              <a:effectLst>
                <a:outerShdw blurRad="50800" dist="50800" dir="5400000" algn="ctr" rotWithShape="0">
                  <a:schemeClr val="bg1"/>
                </a:outerShdw>
              </a:effectLst>
              <a:latin typeface="Tempus Sans ITC" panose="04020404030D07020202" pitchFamily="82" charset="0"/>
            </a:endParaRPr>
          </a:p>
        </p:txBody>
      </p:sp>
      <p:pic>
        <p:nvPicPr>
          <p:cNvPr id="3" name="Picture 2" descr="grape vine 1.jpg">
            <a:extLst>
              <a:ext uri="{FF2B5EF4-FFF2-40B4-BE49-F238E27FC236}">
                <a16:creationId xmlns:a16="http://schemas.microsoft.com/office/drawing/2014/main" id="{3063A08D-BD74-4AE2-B7ED-63F4E12E9460}"/>
              </a:ext>
            </a:extLst>
          </p:cNvPr>
          <p:cNvPicPr>
            <a:picLocks noChangeAspect="1"/>
          </p:cNvPicPr>
          <p:nvPr/>
        </p:nvPicPr>
        <p:blipFill>
          <a:blip r:embed="rId3" cstate="print"/>
          <a:stretch>
            <a:fillRect/>
          </a:stretch>
        </p:blipFill>
        <p:spPr>
          <a:xfrm>
            <a:off x="0" y="0"/>
            <a:ext cx="3886200" cy="2910899"/>
          </a:xfrm>
          <a:prstGeom prst="rect">
            <a:avLst/>
          </a:prstGeom>
          <a:ln>
            <a:noFill/>
          </a:ln>
          <a:effectLst>
            <a:softEdge rad="112500"/>
          </a:effectLst>
        </p:spPr>
      </p:pic>
      <p:sp>
        <p:nvSpPr>
          <p:cNvPr id="4" name="TextBox 3">
            <a:extLst>
              <a:ext uri="{FF2B5EF4-FFF2-40B4-BE49-F238E27FC236}">
                <a16:creationId xmlns:a16="http://schemas.microsoft.com/office/drawing/2014/main" id="{012697D9-2FC7-4276-BEB1-BAA976C76298}"/>
              </a:ext>
            </a:extLst>
          </p:cNvPr>
          <p:cNvSpPr txBox="1"/>
          <p:nvPr/>
        </p:nvSpPr>
        <p:spPr>
          <a:xfrm>
            <a:off x="0" y="3429000"/>
            <a:ext cx="12192000" cy="2554545"/>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a:effectLst>
                  <a:outerShdw blurRad="50800" dist="50800" dir="5400000" algn="ctr" rotWithShape="0">
                    <a:schemeClr val="bg1"/>
                  </a:outerShdw>
                </a:effectLst>
                <a:latin typeface="Tempus Sans ITC" pitchFamily="82" charset="0"/>
              </a:rPr>
              <a:t>REMAIN – “</a:t>
            </a:r>
            <a:r>
              <a:rPr lang="en-US" sz="4000" b="1" dirty="0" err="1">
                <a:effectLst>
                  <a:outerShdw blurRad="50800" dist="50800" dir="5400000" algn="ctr" rotWithShape="0">
                    <a:schemeClr val="bg1"/>
                  </a:outerShdw>
                </a:effectLst>
                <a:latin typeface="Tempus Sans ITC" pitchFamily="82" charset="0"/>
              </a:rPr>
              <a:t>meno</a:t>
            </a:r>
            <a:r>
              <a:rPr lang="en-US" sz="4000" b="1" dirty="0">
                <a:effectLst>
                  <a:outerShdw blurRad="50800" dist="50800" dir="5400000" algn="ctr" rotWithShape="0">
                    <a:schemeClr val="bg1"/>
                  </a:outerShdw>
                </a:effectLst>
                <a:latin typeface="Tempus Sans ITC" pitchFamily="82" charset="0"/>
              </a:rPr>
              <a:t>” </a:t>
            </a:r>
          </a:p>
          <a:p>
            <a:pPr algn="ctr"/>
            <a:r>
              <a:rPr lang="en-US" sz="4000" b="1" dirty="0">
                <a:effectLst>
                  <a:outerShdw blurRad="50800" dist="50800" dir="5400000" algn="ctr" rotWithShape="0">
                    <a:schemeClr val="bg1"/>
                  </a:outerShdw>
                </a:effectLst>
                <a:latin typeface="Tempus Sans ITC" pitchFamily="82" charset="0"/>
              </a:rPr>
              <a:t>to stay, dwell, lodge, rest, settle, to last, </a:t>
            </a:r>
          </a:p>
          <a:p>
            <a:pPr algn="ctr"/>
            <a:r>
              <a:rPr lang="en-US" sz="4000" b="1" dirty="0">
                <a:effectLst>
                  <a:outerShdw blurRad="50800" dist="50800" dir="5400000" algn="ctr" rotWithShape="0">
                    <a:schemeClr val="bg1"/>
                  </a:outerShdw>
                </a:effectLst>
                <a:latin typeface="Tempus Sans ITC" pitchFamily="82" charset="0"/>
              </a:rPr>
              <a:t>to continue,  to be in a close and settled union.</a:t>
            </a:r>
          </a:p>
          <a:p>
            <a:pPr algn="ctr"/>
            <a:r>
              <a:rPr lang="en-US" sz="4000" b="1" i="1" dirty="0">
                <a:solidFill>
                  <a:srgbClr val="FFFF00"/>
                </a:solidFill>
                <a:effectLst>
                  <a:outerShdw blurRad="50800" dist="50800" dir="5400000" algn="ctr" rotWithShape="0">
                    <a:schemeClr val="bg1"/>
                  </a:outerShdw>
                </a:effectLst>
                <a:latin typeface="Tempus Sans ITC" pitchFamily="82" charset="0"/>
              </a:rPr>
              <a:t>To live with someone – be at home with someone</a:t>
            </a:r>
          </a:p>
        </p:txBody>
      </p:sp>
    </p:spTree>
    <p:extLst>
      <p:ext uri="{BB962C8B-B14F-4D97-AF65-F5344CB8AC3E}">
        <p14:creationId xmlns:p14="http://schemas.microsoft.com/office/powerpoint/2010/main" val="669315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677D01-13C2-44B6-AED0-9EC173CB0E67}"/>
              </a:ext>
            </a:extLst>
          </p:cNvPr>
          <p:cNvSpPr>
            <a:spLocks noChangeArrowheads="1"/>
          </p:cNvSpPr>
          <p:nvPr/>
        </p:nvSpPr>
        <p:spPr bwMode="auto">
          <a:xfrm>
            <a:off x="0" y="197822"/>
            <a:ext cx="12192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4400" b="1" i="0" u="none" strike="noStrike" cap="none" normalizeH="0" baseline="0" dirty="0">
                <a:ln>
                  <a:noFill/>
                </a:ln>
                <a:solidFill>
                  <a:srgbClr val="FFC000"/>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Gospel of John </a:t>
            </a:r>
          </a:p>
          <a:p>
            <a:pPr lvl="0" algn="ctr" defTabSz="914400" fontAlgn="base">
              <a:spcBef>
                <a:spcPct val="0"/>
              </a:spcBef>
              <a:spcAft>
                <a:spcPct val="0"/>
              </a:spcAf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Where are you staying</a:t>
            </a: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 -  1:38 </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ndParaRPr>
          </a:p>
          <a:p>
            <a:pPr lvl="0" algn="ctr" defTabSz="914400" eaLnBrk="0" fontAlgn="base" hangingPunct="0">
              <a:spcBef>
                <a:spcPct val="0"/>
              </a:spcBef>
              <a:spcAft>
                <a:spcPct val="0"/>
              </a:spcAf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“I saw the Spirit…remain (</a:t>
            </a:r>
            <a:r>
              <a:rPr kumimoji="0" lang="en-US" sz="4000" b="1" i="0" u="none" strike="noStrike" cap="none" normalizeH="0" baseline="0" dirty="0" err="1">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meno</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on him - </a:t>
            </a: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1:32</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ndParaRPr>
          </a:p>
          <a:p>
            <a:pPr lvl="0" algn="ctr" defTabSz="914400" eaLnBrk="0" fontAlgn="base" hangingPunct="0">
              <a:spcBef>
                <a:spcPct val="0"/>
              </a:spcBef>
              <a:spcAft>
                <a:spcPct val="0"/>
              </a:spcAf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“nor does his (the Father’s) word </a:t>
            </a:r>
          </a:p>
          <a:p>
            <a:pPr lvl="0" algn="ctr" defTabSz="914400" eaLnBrk="0" fontAlgn="base" hangingPunct="0">
              <a:spcBef>
                <a:spcPct val="0"/>
              </a:spcBef>
              <a:spcAft>
                <a:spcPct val="0"/>
              </a:spcAf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dwell (</a:t>
            </a:r>
            <a:r>
              <a:rPr kumimoji="0" lang="en-US" sz="4000" b="1" i="0" u="none" strike="noStrike" cap="none" normalizeH="0" baseline="0" dirty="0" err="1">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meno</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in you - </a:t>
            </a: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 5:38 </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ndParaRPr>
          </a:p>
          <a:p>
            <a:pPr lvl="0" algn="ctr" defTabSz="914400" eaLnBrk="0" fontAlgn="base" hangingPunct="0">
              <a:spcBef>
                <a:spcPct val="0"/>
              </a:spcBef>
              <a:spcAft>
                <a:spcPct val="0"/>
              </a:spcAft>
            </a:pP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work…for food that endures (</a:t>
            </a:r>
            <a:r>
              <a:rPr kumimoji="0" lang="en-US" sz="4000" b="1" i="0" u="none" strike="noStrike" cap="none" normalizeH="0" baseline="0" dirty="0" err="1">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meno</a:t>
            </a: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 </a:t>
            </a:r>
          </a:p>
          <a:p>
            <a:pPr lvl="0" algn="ctr" defTabSz="914400" eaLnBrk="0" fontAlgn="base" hangingPunct="0">
              <a:spcBef>
                <a:spcPct val="0"/>
              </a:spcBef>
              <a:spcAft>
                <a:spcPct val="0"/>
              </a:spcAf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a typeface="Calibri" pitchFamily="34" charset="0"/>
                <a:cs typeface="Times New Roman" pitchFamily="18" charset="0"/>
              </a:rPr>
              <a:t>to eternal life</a:t>
            </a:r>
            <a:r>
              <a:rPr lang="en-US" sz="4000" b="1" dirty="0">
                <a:effectLst>
                  <a:outerShdw blurRad="50800" dist="50800" dir="5400000" algn="ctr" rotWithShape="0">
                    <a:schemeClr val="bg1"/>
                  </a:outerShdw>
                </a:effectLst>
                <a:latin typeface="Tempus Sans ITC" pitchFamily="82" charset="0"/>
                <a:ea typeface="Calibri" pitchFamily="34" charset="0"/>
                <a:cs typeface="Times New Roman" pitchFamily="18" charset="0"/>
              </a:rPr>
              <a:t>…”  - 6:27</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Tempus Sans ITC" pitchFamily="82" charset="0"/>
            </a:endParaRPr>
          </a:p>
        </p:txBody>
      </p:sp>
    </p:spTree>
    <p:extLst>
      <p:ext uri="{BB962C8B-B14F-4D97-AF65-F5344CB8AC3E}">
        <p14:creationId xmlns:p14="http://schemas.microsoft.com/office/powerpoint/2010/main" val="1859035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739B5-47B0-470F-9E0A-6B734B7AC23D}"/>
              </a:ext>
            </a:extLst>
          </p:cNvPr>
          <p:cNvSpPr/>
          <p:nvPr/>
        </p:nvSpPr>
        <p:spPr>
          <a:xfrm>
            <a:off x="6224954" y="179695"/>
            <a:ext cx="5967046" cy="1323439"/>
          </a:xfrm>
          <a:prstGeom prst="rect">
            <a:avLst/>
          </a:prstGeom>
        </p:spPr>
        <p:txBody>
          <a:bodyPr wrap="square">
            <a:spAutoFit/>
          </a:bodyPr>
          <a:lstStyle/>
          <a:p>
            <a:pPr algn="ctr"/>
            <a:r>
              <a:rPr lang="en-US" sz="4000" b="1" i="1" dirty="0">
                <a:effectLst>
                  <a:outerShdw blurRad="50800" dist="50800" dir="5400000" algn="ctr" rotWithShape="0">
                    <a:schemeClr val="bg1"/>
                  </a:outerShdw>
                </a:effectLst>
                <a:latin typeface="Tempus Sans ITC" pitchFamily="82" charset="0"/>
              </a:rPr>
              <a:t>Remaining: </a:t>
            </a:r>
          </a:p>
          <a:p>
            <a:pPr algn="ctr"/>
            <a:r>
              <a:rPr lang="en-US" sz="4000" b="1" i="1" dirty="0">
                <a:solidFill>
                  <a:srgbClr val="FFFF00"/>
                </a:solidFill>
                <a:effectLst>
                  <a:outerShdw blurRad="50800" dist="50800" dir="5400000" algn="ctr" rotWithShape="0">
                    <a:schemeClr val="bg1"/>
                  </a:outerShdw>
                </a:effectLst>
                <a:latin typeface="Tempus Sans ITC" pitchFamily="82" charset="0"/>
              </a:rPr>
              <a:t>the normal Christian life</a:t>
            </a:r>
          </a:p>
        </p:txBody>
      </p:sp>
      <p:sp>
        <p:nvSpPr>
          <p:cNvPr id="3" name="Rectangle 2">
            <a:extLst>
              <a:ext uri="{FF2B5EF4-FFF2-40B4-BE49-F238E27FC236}">
                <a16:creationId xmlns:a16="http://schemas.microsoft.com/office/drawing/2014/main" id="{D9949383-819D-4A50-B342-3EB2B1A678D2}"/>
              </a:ext>
            </a:extLst>
          </p:cNvPr>
          <p:cNvSpPr/>
          <p:nvPr/>
        </p:nvSpPr>
        <p:spPr>
          <a:xfrm>
            <a:off x="6224954" y="1578724"/>
            <a:ext cx="5967046"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Organic Joining</a:t>
            </a:r>
          </a:p>
        </p:txBody>
      </p:sp>
      <p:sp>
        <p:nvSpPr>
          <p:cNvPr id="4" name="Rectangle 3">
            <a:extLst>
              <a:ext uri="{FF2B5EF4-FFF2-40B4-BE49-F238E27FC236}">
                <a16:creationId xmlns:a16="http://schemas.microsoft.com/office/drawing/2014/main" id="{9E2B9839-EE35-4CD5-97F8-BAEFA2A4CABF}"/>
              </a:ext>
            </a:extLst>
          </p:cNvPr>
          <p:cNvSpPr/>
          <p:nvPr/>
        </p:nvSpPr>
        <p:spPr>
          <a:xfrm>
            <a:off x="6224954" y="2614333"/>
            <a:ext cx="5967046"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i="1" dirty="0">
                <a:solidFill>
                  <a:srgbClr val="FFFF00"/>
                </a:solidFill>
                <a:effectLst>
                  <a:outerShdw blurRad="50800" dist="50800" dir="5400000" algn="ctr" rotWithShape="0">
                    <a:schemeClr val="bg1"/>
                  </a:outerShdw>
                </a:effectLst>
                <a:latin typeface="Tempus Sans ITC" pitchFamily="82" charset="0"/>
              </a:rPr>
              <a:t>We participate in his life – and he in us  </a:t>
            </a:r>
          </a:p>
        </p:txBody>
      </p:sp>
      <p:sp>
        <p:nvSpPr>
          <p:cNvPr id="5" name="Rectangle 4">
            <a:extLst>
              <a:ext uri="{FF2B5EF4-FFF2-40B4-BE49-F238E27FC236}">
                <a16:creationId xmlns:a16="http://schemas.microsoft.com/office/drawing/2014/main" id="{D0626836-6784-42C5-B800-8D58CF1FD263}"/>
              </a:ext>
            </a:extLst>
          </p:cNvPr>
          <p:cNvSpPr/>
          <p:nvPr/>
        </p:nvSpPr>
        <p:spPr>
          <a:xfrm>
            <a:off x="0" y="4243667"/>
            <a:ext cx="12192000" cy="255454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That is why, for Christ’s sake, I delight in weaknesses, in insults, in hardships, in persecutions, in difficulties.  For when I am weak, then I am strong.</a:t>
            </a:r>
          </a:p>
          <a:p>
            <a:pPr algn="ctr"/>
            <a:r>
              <a:rPr lang="en-US" sz="4000" b="1" dirty="0">
                <a:effectLst>
                  <a:outerShdw blurRad="50800" dist="50800" dir="5400000" algn="ctr" rotWithShape="0">
                    <a:schemeClr val="bg1"/>
                  </a:outerShdw>
                </a:effectLst>
                <a:latin typeface="Tempus Sans ITC" pitchFamily="82" charset="0"/>
              </a:rPr>
              <a:t>2 Cor. 12:10</a:t>
            </a:r>
          </a:p>
        </p:txBody>
      </p:sp>
      <p:pic>
        <p:nvPicPr>
          <p:cNvPr id="7" name="Picture 6" descr="A picture containing fruit, grape, outdoor, grass&#10;&#10;Description automatically generated">
            <a:extLst>
              <a:ext uri="{FF2B5EF4-FFF2-40B4-BE49-F238E27FC236}">
                <a16:creationId xmlns:a16="http://schemas.microsoft.com/office/drawing/2014/main" id="{0762EECC-A8ED-47B6-A48D-CA167B466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92"/>
            <a:ext cx="6224954" cy="4149969"/>
          </a:xfrm>
          <a:prstGeom prst="rect">
            <a:avLst/>
          </a:prstGeom>
          <a:ln>
            <a:noFill/>
          </a:ln>
          <a:effectLst>
            <a:softEdge rad="112500"/>
          </a:effectLst>
        </p:spPr>
      </p:pic>
      <p:sp>
        <p:nvSpPr>
          <p:cNvPr id="8" name="Rectangle 7">
            <a:extLst>
              <a:ext uri="{FF2B5EF4-FFF2-40B4-BE49-F238E27FC236}">
                <a16:creationId xmlns:a16="http://schemas.microsoft.com/office/drawing/2014/main" id="{7542D80F-9721-432E-A296-D676A354F358}"/>
              </a:ext>
            </a:extLst>
          </p:cNvPr>
          <p:cNvSpPr/>
          <p:nvPr/>
        </p:nvSpPr>
        <p:spPr>
          <a:xfrm>
            <a:off x="0" y="2614333"/>
            <a:ext cx="1871003" cy="707886"/>
          </a:xfrm>
          <a:prstGeom prst="rect">
            <a:avLst/>
          </a:prstGeom>
        </p:spPr>
        <p:txBody>
          <a:bodyPr wrap="square">
            <a:spAutoFit/>
          </a:bodyPr>
          <a:lstStyle/>
          <a:p>
            <a:pPr algn="ctr"/>
            <a:r>
              <a:rPr lang="en-US" sz="4000" b="1" i="1" dirty="0">
                <a:effectLst>
                  <a:glow rad="228600">
                    <a:schemeClr val="accent2">
                      <a:satMod val="175000"/>
                      <a:alpha val="40000"/>
                    </a:schemeClr>
                  </a:glow>
                  <a:outerShdw blurRad="50800" dist="50800" dir="5400000" algn="ctr" rotWithShape="0">
                    <a:schemeClr val="bg1"/>
                  </a:outerShdw>
                </a:effectLst>
                <a:latin typeface="Tempus Sans ITC" pitchFamily="82" charset="0"/>
              </a:rPr>
              <a:t>VINE</a:t>
            </a:r>
          </a:p>
        </p:txBody>
      </p:sp>
      <p:sp>
        <p:nvSpPr>
          <p:cNvPr id="9" name="Rectangle 8">
            <a:extLst>
              <a:ext uri="{FF2B5EF4-FFF2-40B4-BE49-F238E27FC236}">
                <a16:creationId xmlns:a16="http://schemas.microsoft.com/office/drawing/2014/main" id="{6BA71789-4627-420E-8408-18047E79A079}"/>
              </a:ext>
            </a:extLst>
          </p:cNvPr>
          <p:cNvSpPr/>
          <p:nvPr/>
        </p:nvSpPr>
        <p:spPr>
          <a:xfrm rot="18288599">
            <a:off x="595532" y="831600"/>
            <a:ext cx="1871003" cy="707886"/>
          </a:xfrm>
          <a:prstGeom prst="rect">
            <a:avLst/>
          </a:prstGeom>
        </p:spPr>
        <p:txBody>
          <a:bodyPr wrap="square">
            <a:spAutoFit/>
          </a:bodyPr>
          <a:lstStyle/>
          <a:p>
            <a:pPr algn="ctr"/>
            <a:r>
              <a:rPr lang="en-US" sz="4000" b="1" i="1" dirty="0">
                <a:effectLst>
                  <a:glow rad="228600">
                    <a:schemeClr val="accent2">
                      <a:satMod val="175000"/>
                      <a:alpha val="40000"/>
                    </a:schemeClr>
                  </a:glow>
                  <a:outerShdw blurRad="50800" dist="50800" dir="5400000" algn="ctr" rotWithShape="0">
                    <a:schemeClr val="bg1"/>
                  </a:outerShdw>
                </a:effectLst>
                <a:latin typeface="Tempus Sans ITC" pitchFamily="82" charset="0"/>
              </a:rPr>
              <a:t>Branch</a:t>
            </a:r>
          </a:p>
        </p:txBody>
      </p:sp>
    </p:spTree>
    <p:extLst>
      <p:ext uri="{BB962C8B-B14F-4D97-AF65-F5344CB8AC3E}">
        <p14:creationId xmlns:p14="http://schemas.microsoft.com/office/powerpoint/2010/main" val="3820400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d Vines">
            <a:extLst>
              <a:ext uri="{FF2B5EF4-FFF2-40B4-BE49-F238E27FC236}">
                <a16:creationId xmlns:a16="http://schemas.microsoft.com/office/drawing/2014/main" id="{01CFD5D9-232B-44E6-877B-98D99ED88A7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22835"/>
            <a:ext cx="7700341" cy="5135165"/>
          </a:xfrm>
          <a:prstGeom prst="rect">
            <a:avLst/>
          </a:prstGeom>
          <a:ln>
            <a:noFill/>
          </a:ln>
          <a:effectLst>
            <a:softEdge rad="112500"/>
          </a:effectLst>
        </p:spPr>
      </p:pic>
      <p:sp>
        <p:nvSpPr>
          <p:cNvPr id="3" name="Rectangle 2">
            <a:extLst>
              <a:ext uri="{FF2B5EF4-FFF2-40B4-BE49-F238E27FC236}">
                <a16:creationId xmlns:a16="http://schemas.microsoft.com/office/drawing/2014/main" id="{72A63E98-2099-47DE-825F-FBD16846C72E}"/>
              </a:ext>
            </a:extLst>
          </p:cNvPr>
          <p:cNvSpPr/>
          <p:nvPr/>
        </p:nvSpPr>
        <p:spPr>
          <a:xfrm>
            <a:off x="0" y="130314"/>
            <a:ext cx="12192000" cy="707886"/>
          </a:xfrm>
          <a:prstGeom prst="rect">
            <a:avLst/>
          </a:prstGeom>
        </p:spPr>
        <p:txBody>
          <a:bodyPr wrap="square">
            <a:spAutoFit/>
          </a:bodyPr>
          <a:lstStyle/>
          <a:p>
            <a:pPr algn="ctr"/>
            <a:r>
              <a:rPr lang="en-US" sz="4000" b="1" i="1" dirty="0">
                <a:solidFill>
                  <a:srgbClr val="FFFF00"/>
                </a:solidFill>
                <a:effectLst>
                  <a:outerShdw blurRad="50800" dist="50800" dir="5400000" algn="ctr" rotWithShape="0">
                    <a:schemeClr val="bg1"/>
                  </a:outerShdw>
                </a:effectLst>
                <a:latin typeface="Tempus Sans ITC" pitchFamily="82" charset="0"/>
              </a:rPr>
              <a:t>There is no life apart from the vine</a:t>
            </a:r>
          </a:p>
        </p:txBody>
      </p:sp>
      <p:sp>
        <p:nvSpPr>
          <p:cNvPr id="4" name="Rectangle 3">
            <a:extLst>
              <a:ext uri="{FF2B5EF4-FFF2-40B4-BE49-F238E27FC236}">
                <a16:creationId xmlns:a16="http://schemas.microsoft.com/office/drawing/2014/main" id="{643211A1-D341-4592-A4EE-9133A06A114C}"/>
              </a:ext>
            </a:extLst>
          </p:cNvPr>
          <p:cNvSpPr/>
          <p:nvPr/>
        </p:nvSpPr>
        <p:spPr>
          <a:xfrm>
            <a:off x="0" y="867371"/>
            <a:ext cx="12189143"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Apart from me you can do nothing  15:5</a:t>
            </a:r>
          </a:p>
        </p:txBody>
      </p:sp>
      <p:sp>
        <p:nvSpPr>
          <p:cNvPr id="5" name="Rectangle 4">
            <a:extLst>
              <a:ext uri="{FF2B5EF4-FFF2-40B4-BE49-F238E27FC236}">
                <a16:creationId xmlns:a16="http://schemas.microsoft.com/office/drawing/2014/main" id="{1AB60B51-3650-4FE3-A719-8D916BF2A57B}"/>
              </a:ext>
            </a:extLst>
          </p:cNvPr>
          <p:cNvSpPr/>
          <p:nvPr/>
        </p:nvSpPr>
        <p:spPr>
          <a:xfrm>
            <a:off x="7222755" y="1841242"/>
            <a:ext cx="4969245" cy="501675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i="1" dirty="0">
                <a:effectLst>
                  <a:glow rad="139700">
                    <a:schemeClr val="accent2">
                      <a:satMod val="175000"/>
                      <a:alpha val="40000"/>
                    </a:schemeClr>
                  </a:glow>
                  <a:outerShdw blurRad="50800" dist="50800" dir="5400000" algn="ctr" rotWithShape="0">
                    <a:schemeClr val="bg1"/>
                  </a:outerShdw>
                </a:effectLst>
                <a:latin typeface="Tempus Sans ITC" pitchFamily="82" charset="0"/>
              </a:rPr>
              <a:t>If anyone  does not remain in me, he is like a branch that is thrown away and withers; such branches are picked up, thrown into the fire and burned. 15:6</a:t>
            </a:r>
          </a:p>
        </p:txBody>
      </p:sp>
    </p:spTree>
    <p:extLst>
      <p:ext uri="{BB962C8B-B14F-4D97-AF65-F5344CB8AC3E}">
        <p14:creationId xmlns:p14="http://schemas.microsoft.com/office/powerpoint/2010/main" val="2970045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vine.jpg">
            <a:extLst>
              <a:ext uri="{FF2B5EF4-FFF2-40B4-BE49-F238E27FC236}">
                <a16:creationId xmlns:a16="http://schemas.microsoft.com/office/drawing/2014/main" id="{41D39891-204F-4639-8876-DCDD2DB13F6F}"/>
              </a:ext>
            </a:extLst>
          </p:cNvPr>
          <p:cNvPicPr>
            <a:picLocks noChangeAspect="1"/>
          </p:cNvPicPr>
          <p:nvPr/>
        </p:nvPicPr>
        <p:blipFill>
          <a:blip r:embed="rId3" cstate="print"/>
          <a:stretch>
            <a:fillRect/>
          </a:stretch>
        </p:blipFill>
        <p:spPr>
          <a:xfrm>
            <a:off x="112541" y="0"/>
            <a:ext cx="5235115" cy="6858000"/>
          </a:xfrm>
          <a:prstGeom prst="rect">
            <a:avLst/>
          </a:prstGeom>
          <a:ln>
            <a:noFill/>
          </a:ln>
          <a:effectLst>
            <a:softEdge rad="112500"/>
          </a:effectLst>
        </p:spPr>
      </p:pic>
      <p:sp>
        <p:nvSpPr>
          <p:cNvPr id="3" name="Rectangle 1">
            <a:extLst>
              <a:ext uri="{FF2B5EF4-FFF2-40B4-BE49-F238E27FC236}">
                <a16:creationId xmlns:a16="http://schemas.microsoft.com/office/drawing/2014/main" id="{957FD9EF-1D4C-42A9-8D46-AED9A5464BD3}"/>
              </a:ext>
            </a:extLst>
          </p:cNvPr>
          <p:cNvSpPr>
            <a:spLocks noChangeArrowheads="1"/>
          </p:cNvSpPr>
          <p:nvPr/>
        </p:nvSpPr>
        <p:spPr bwMode="auto">
          <a:xfrm>
            <a:off x="5271454" y="307776"/>
            <a:ext cx="692054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Comic Sans MS" pitchFamily="66" charset="0"/>
                <a:ea typeface="Calibri" pitchFamily="34" charset="0"/>
                <a:cs typeface="Times New Roman" pitchFamily="18" charset="0"/>
              </a:rPr>
              <a:t>The result</a:t>
            </a:r>
            <a:r>
              <a:rPr kumimoji="0" lang="en-US" sz="4000" b="1" i="0" u="none" strike="noStrike" cap="none" normalizeH="0" dirty="0">
                <a:ln>
                  <a:noFill/>
                </a:ln>
                <a:solidFill>
                  <a:schemeClr val="tx1"/>
                </a:solidFill>
                <a:effectLst>
                  <a:outerShdw blurRad="50800" dist="50800" dir="5400000" algn="ctr" rotWithShape="0">
                    <a:schemeClr val="bg1"/>
                  </a:outerShdw>
                </a:effectLst>
                <a:latin typeface="Comic Sans MS" pitchFamily="66" charset="0"/>
                <a:ea typeface="Calibri" pitchFamily="34" charset="0"/>
                <a:cs typeface="Times New Roman" pitchFamily="18" charset="0"/>
              </a:rPr>
              <a:t> of remaining</a:t>
            </a:r>
            <a:endParaRPr kumimoji="0" lang="en-US" sz="4000" b="1" i="0" u="none" strike="noStrike" cap="none" normalizeH="0" baseline="0" dirty="0">
              <a:ln>
                <a:noFill/>
              </a:ln>
              <a:solidFill>
                <a:schemeClr val="tx1"/>
              </a:solidFill>
              <a:effectLst>
                <a:outerShdw blurRad="50800" dist="50800" dir="5400000" algn="ctr" rotWithShape="0">
                  <a:schemeClr val="bg1"/>
                </a:outerShdw>
              </a:effectLst>
              <a:latin typeface="Comic Sans MS" pitchFamily="66"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tabLst/>
            </a:pPr>
            <a:r>
              <a:rPr kumimoji="0" lang="en-US" sz="4000" b="1" i="1" u="none" strike="noStrike" cap="none" normalizeH="0" baseline="0" dirty="0">
                <a:ln>
                  <a:noFill/>
                </a:ln>
                <a:solidFill>
                  <a:srgbClr val="FFFF00"/>
                </a:solidFill>
                <a:effectLst>
                  <a:outerShdw blurRad="50800" dist="50800" dir="5400000" algn="ctr" rotWithShape="0">
                    <a:schemeClr val="bg1"/>
                  </a:outerShdw>
                </a:effectLst>
                <a:latin typeface="Comic Sans MS" pitchFamily="66" charset="0"/>
                <a:ea typeface="Calibri" pitchFamily="34" charset="0"/>
                <a:cs typeface="Times New Roman" pitchFamily="18" charset="0"/>
              </a:rPr>
              <a:t>Fruit</a:t>
            </a:r>
            <a:endParaRPr kumimoji="0" lang="en-US" sz="4000" b="0" i="1" u="none" strike="noStrike" cap="none" normalizeH="0" baseline="0" dirty="0">
              <a:ln>
                <a:noFill/>
              </a:ln>
              <a:solidFill>
                <a:srgbClr val="FFFF00"/>
              </a:solidFill>
              <a:effectLst>
                <a:outerShdw blurRad="50800" dist="50800" dir="5400000" algn="ctr" rotWithShape="0">
                  <a:schemeClr val="bg1"/>
                </a:outerShdw>
              </a:effectLst>
              <a:latin typeface="Comic Sans MS" pitchFamily="66" charset="0"/>
            </a:endParaRPr>
          </a:p>
        </p:txBody>
      </p:sp>
      <p:sp>
        <p:nvSpPr>
          <p:cNvPr id="4" name="Rectangle 3">
            <a:extLst>
              <a:ext uri="{FF2B5EF4-FFF2-40B4-BE49-F238E27FC236}">
                <a16:creationId xmlns:a16="http://schemas.microsoft.com/office/drawing/2014/main" id="{2E6167FA-72AD-4A0E-B0BC-7DBF5D25DF77}"/>
              </a:ext>
            </a:extLst>
          </p:cNvPr>
          <p:cNvSpPr/>
          <p:nvPr/>
        </p:nvSpPr>
        <p:spPr>
          <a:xfrm>
            <a:off x="254833" y="5226785"/>
            <a:ext cx="4886793" cy="1323439"/>
          </a:xfrm>
          <a:prstGeom prst="rect">
            <a:avLst/>
          </a:prstGeom>
          <a:ln w="38100">
            <a:noFill/>
            <a:prstDash val="solid"/>
          </a:ln>
          <a:effectLst>
            <a:glow rad="101600">
              <a:schemeClr val="accent1">
                <a:satMod val="175000"/>
                <a:alpha val="40000"/>
              </a:schemeClr>
            </a:glow>
          </a:effectLst>
          <a:extLst>
            <a:ext uri="{91240B29-F687-4F45-9708-019B960494DF}">
              <a14:hiddenLine xmlns:a14="http://schemas.microsoft.com/office/drawing/2010/main" w="38100">
                <a:solidFill>
                  <a:srgbClr val="002060"/>
                </a:solidFill>
                <a:prstDash val="solid"/>
              </a14:hiddenLine>
            </a:ext>
          </a:extLst>
        </p:spPr>
        <p:txBody>
          <a:bodyPr wrap="square">
            <a:spAutoFit/>
          </a:bodyPr>
          <a:lstStyle/>
          <a:p>
            <a:pPr algn="ctr"/>
            <a:r>
              <a:rPr lang="en-US" sz="4000" b="1" dirty="0">
                <a:effectLst>
                  <a:glow rad="228600">
                    <a:schemeClr val="accent2">
                      <a:satMod val="175000"/>
                      <a:alpha val="40000"/>
                    </a:schemeClr>
                  </a:glow>
                  <a:outerShdw blurRad="50800" dist="50800" dir="5400000" algn="ctr" rotWithShape="0">
                    <a:schemeClr val="bg1"/>
                  </a:outerShdw>
                </a:effectLst>
                <a:latin typeface="Tempus Sans ITC" pitchFamily="82" charset="0"/>
              </a:rPr>
              <a:t>the Father, living (</a:t>
            </a:r>
            <a:r>
              <a:rPr lang="en-US" sz="4000" b="1" dirty="0" err="1">
                <a:effectLst>
                  <a:glow rad="228600">
                    <a:schemeClr val="accent2">
                      <a:satMod val="175000"/>
                      <a:alpha val="40000"/>
                    </a:schemeClr>
                  </a:glow>
                  <a:outerShdw blurRad="50800" dist="50800" dir="5400000" algn="ctr" rotWithShape="0">
                    <a:schemeClr val="bg1"/>
                  </a:outerShdw>
                </a:effectLst>
                <a:latin typeface="Tempus Sans ITC" pitchFamily="82" charset="0"/>
              </a:rPr>
              <a:t>meno</a:t>
            </a:r>
            <a:r>
              <a:rPr lang="en-US" sz="4000" b="1" dirty="0">
                <a:effectLst>
                  <a:glow rad="228600">
                    <a:schemeClr val="accent2">
                      <a:satMod val="175000"/>
                      <a:alpha val="40000"/>
                    </a:schemeClr>
                  </a:glow>
                  <a:outerShdw blurRad="50800" dist="50800" dir="5400000" algn="ctr" rotWithShape="0">
                    <a:schemeClr val="bg1"/>
                  </a:outerShdw>
                </a:effectLst>
                <a:latin typeface="Tempus Sans ITC" pitchFamily="82" charset="0"/>
              </a:rPr>
              <a:t>) in me</a:t>
            </a:r>
            <a:endParaRPr lang="en-US" sz="4000" dirty="0">
              <a:effectLst>
                <a:glow rad="228600">
                  <a:schemeClr val="accent2">
                    <a:satMod val="175000"/>
                    <a:alpha val="40000"/>
                  </a:schemeClr>
                </a:glow>
                <a:outerShdw blurRad="50800" dist="50800" dir="5400000" algn="ctr" rotWithShape="0">
                  <a:schemeClr val="bg1"/>
                </a:outerShdw>
              </a:effectLst>
            </a:endParaRPr>
          </a:p>
        </p:txBody>
      </p:sp>
      <p:sp>
        <p:nvSpPr>
          <p:cNvPr id="5" name="Rectangle 4">
            <a:extLst>
              <a:ext uri="{FF2B5EF4-FFF2-40B4-BE49-F238E27FC236}">
                <a16:creationId xmlns:a16="http://schemas.microsoft.com/office/drawing/2014/main" id="{1F0EAF35-28B8-440F-B2D6-CBC47C1633CC}"/>
              </a:ext>
            </a:extLst>
          </p:cNvPr>
          <p:cNvSpPr/>
          <p:nvPr/>
        </p:nvSpPr>
        <p:spPr>
          <a:xfrm>
            <a:off x="5347656" y="1981200"/>
            <a:ext cx="6920544" cy="440120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Don’t you believe that I am in the Father, and that the Father is in me?  The words I say to you are not just my own.  Rather, it is the Father, living in me, who is doing his work</a:t>
            </a:r>
          </a:p>
          <a:p>
            <a:pPr algn="ctr"/>
            <a:r>
              <a:rPr lang="en-US" sz="4000" b="1" dirty="0">
                <a:effectLst>
                  <a:outerShdw blurRad="50800" dist="50800" dir="5400000" algn="ctr" rotWithShape="0">
                    <a:schemeClr val="bg1"/>
                  </a:outerShdw>
                </a:effectLst>
                <a:latin typeface="Tempus Sans ITC" pitchFamily="82" charset="0"/>
              </a:rPr>
              <a:t>John 14:10</a:t>
            </a:r>
          </a:p>
        </p:txBody>
      </p:sp>
    </p:spTree>
    <p:extLst>
      <p:ext uri="{BB962C8B-B14F-4D97-AF65-F5344CB8AC3E}">
        <p14:creationId xmlns:p14="http://schemas.microsoft.com/office/powerpoint/2010/main" val="3416173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vine.jpg">
            <a:extLst>
              <a:ext uri="{FF2B5EF4-FFF2-40B4-BE49-F238E27FC236}">
                <a16:creationId xmlns:a16="http://schemas.microsoft.com/office/drawing/2014/main" id="{A08E56A0-49CF-48A9-A092-0C62E71929D2}"/>
              </a:ext>
            </a:extLst>
          </p:cNvPr>
          <p:cNvPicPr>
            <a:picLocks noChangeAspect="1"/>
          </p:cNvPicPr>
          <p:nvPr/>
        </p:nvPicPr>
        <p:blipFill>
          <a:blip r:embed="rId3" cstate="print"/>
          <a:stretch>
            <a:fillRect/>
          </a:stretch>
        </p:blipFill>
        <p:spPr>
          <a:xfrm>
            <a:off x="6974058" y="0"/>
            <a:ext cx="5217942" cy="6835504"/>
          </a:xfrm>
          <a:prstGeom prst="rect">
            <a:avLst/>
          </a:prstGeom>
          <a:ln>
            <a:noFill/>
          </a:ln>
          <a:effectLst>
            <a:softEdge rad="112500"/>
          </a:effectLst>
        </p:spPr>
      </p:pic>
      <p:sp>
        <p:nvSpPr>
          <p:cNvPr id="3" name="Rectangle 2">
            <a:extLst>
              <a:ext uri="{FF2B5EF4-FFF2-40B4-BE49-F238E27FC236}">
                <a16:creationId xmlns:a16="http://schemas.microsoft.com/office/drawing/2014/main" id="{9FC32AB4-267B-4469-A577-8992E302BCB6}"/>
              </a:ext>
            </a:extLst>
          </p:cNvPr>
          <p:cNvSpPr/>
          <p:nvPr/>
        </p:nvSpPr>
        <p:spPr>
          <a:xfrm>
            <a:off x="0" y="373756"/>
            <a:ext cx="6974058" cy="707886"/>
          </a:xfrm>
          <a:prstGeom prst="rect">
            <a:avLst/>
          </a:prstGeom>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The fruit come from remaining</a:t>
            </a:r>
          </a:p>
        </p:txBody>
      </p:sp>
      <p:sp>
        <p:nvSpPr>
          <p:cNvPr id="4" name="Rectangle 3">
            <a:extLst>
              <a:ext uri="{FF2B5EF4-FFF2-40B4-BE49-F238E27FC236}">
                <a16:creationId xmlns:a16="http://schemas.microsoft.com/office/drawing/2014/main" id="{83589B8A-7C48-47FA-BCC1-25CF4077EBDA}"/>
              </a:ext>
            </a:extLst>
          </p:cNvPr>
          <p:cNvSpPr/>
          <p:nvPr/>
        </p:nvSpPr>
        <p:spPr>
          <a:xfrm>
            <a:off x="3029245" y="1478760"/>
            <a:ext cx="3944813" cy="193899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rPr>
              <a:t>The fruit is becoming like Jesus</a:t>
            </a:r>
          </a:p>
        </p:txBody>
      </p:sp>
      <p:pic>
        <p:nvPicPr>
          <p:cNvPr id="7" name="Picture 6" descr="A hand holding a fruit&#10;&#10;Description automatically generated">
            <a:extLst>
              <a:ext uri="{FF2B5EF4-FFF2-40B4-BE49-F238E27FC236}">
                <a16:creationId xmlns:a16="http://schemas.microsoft.com/office/drawing/2014/main" id="{40138A50-6398-492B-8451-870F3A91DCA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212" y="1559739"/>
            <a:ext cx="2966821" cy="5240387"/>
          </a:xfrm>
          <a:prstGeom prst="rect">
            <a:avLst/>
          </a:prstGeom>
          <a:ln>
            <a:noFill/>
          </a:ln>
          <a:effectLst>
            <a:softEdge rad="112500"/>
          </a:effectLst>
        </p:spPr>
      </p:pic>
      <p:sp>
        <p:nvSpPr>
          <p:cNvPr id="5" name="Rectangle 4">
            <a:extLst>
              <a:ext uri="{FF2B5EF4-FFF2-40B4-BE49-F238E27FC236}">
                <a16:creationId xmlns:a16="http://schemas.microsoft.com/office/drawing/2014/main" id="{C1517478-2E11-41E7-A9F7-E394F34A1414}"/>
              </a:ext>
            </a:extLst>
          </p:cNvPr>
          <p:cNvSpPr/>
          <p:nvPr/>
        </p:nvSpPr>
        <p:spPr>
          <a:xfrm>
            <a:off x="15606" y="4709678"/>
            <a:ext cx="12160788" cy="193899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rPr>
              <a:t>And the life of Jesus </a:t>
            </a:r>
          </a:p>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rPr>
              <a:t>produces “Jesus fruit” in me – love and </a:t>
            </a:r>
          </a:p>
          <a:p>
            <a:pPr algn="ctr"/>
            <a:r>
              <a:rPr lang="en-US" sz="4000" b="1" dirty="0">
                <a:effectLst>
                  <a:glow rad="228600">
                    <a:schemeClr val="accent1">
                      <a:satMod val="175000"/>
                      <a:alpha val="40000"/>
                    </a:schemeClr>
                  </a:glow>
                  <a:outerShdw blurRad="50800" dist="50800" dir="5400000" algn="ctr" rotWithShape="0">
                    <a:schemeClr val="bg1"/>
                  </a:outerShdw>
                </a:effectLst>
                <a:latin typeface="Tempus Sans ITC" pitchFamily="82" charset="0"/>
              </a:rPr>
              <a:t>all the many expressions of love </a:t>
            </a:r>
          </a:p>
        </p:txBody>
      </p:sp>
    </p:spTree>
    <p:extLst>
      <p:ext uri="{BB962C8B-B14F-4D97-AF65-F5344CB8AC3E}">
        <p14:creationId xmlns:p14="http://schemas.microsoft.com/office/powerpoint/2010/main" val="1117053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vine.jpg">
            <a:extLst>
              <a:ext uri="{FF2B5EF4-FFF2-40B4-BE49-F238E27FC236}">
                <a16:creationId xmlns:a16="http://schemas.microsoft.com/office/drawing/2014/main" id="{CDA60622-FBE1-40E1-913A-B33975B8DAE8}"/>
              </a:ext>
            </a:extLst>
          </p:cNvPr>
          <p:cNvPicPr>
            <a:picLocks noChangeAspect="1"/>
          </p:cNvPicPr>
          <p:nvPr/>
        </p:nvPicPr>
        <p:blipFill>
          <a:blip r:embed="rId3" cstate="print"/>
          <a:stretch>
            <a:fillRect/>
          </a:stretch>
        </p:blipFill>
        <p:spPr>
          <a:xfrm>
            <a:off x="8889610" y="2531868"/>
            <a:ext cx="3302390" cy="4326132"/>
          </a:xfrm>
          <a:prstGeom prst="rect">
            <a:avLst/>
          </a:prstGeom>
          <a:ln>
            <a:noFill/>
          </a:ln>
          <a:effectLst>
            <a:softEdge rad="112500"/>
          </a:effectLst>
        </p:spPr>
      </p:pic>
      <p:pic>
        <p:nvPicPr>
          <p:cNvPr id="3" name="Picture 2" descr="grapevine.jpg">
            <a:extLst>
              <a:ext uri="{FF2B5EF4-FFF2-40B4-BE49-F238E27FC236}">
                <a16:creationId xmlns:a16="http://schemas.microsoft.com/office/drawing/2014/main" id="{46911F30-34CF-47C6-B08A-E4E8919E5A1D}"/>
              </a:ext>
            </a:extLst>
          </p:cNvPr>
          <p:cNvPicPr>
            <a:picLocks noChangeAspect="1"/>
          </p:cNvPicPr>
          <p:nvPr/>
        </p:nvPicPr>
        <p:blipFill>
          <a:blip r:embed="rId3" cstate="print"/>
          <a:stretch>
            <a:fillRect/>
          </a:stretch>
        </p:blipFill>
        <p:spPr>
          <a:xfrm>
            <a:off x="0" y="-1"/>
            <a:ext cx="3302390" cy="4326131"/>
          </a:xfrm>
          <a:prstGeom prst="rect">
            <a:avLst/>
          </a:prstGeom>
          <a:ln>
            <a:noFill/>
          </a:ln>
          <a:effectLst>
            <a:softEdge rad="112500"/>
          </a:effectLst>
        </p:spPr>
      </p:pic>
      <p:sp>
        <p:nvSpPr>
          <p:cNvPr id="4" name="Rectangle 3">
            <a:extLst>
              <a:ext uri="{FF2B5EF4-FFF2-40B4-BE49-F238E27FC236}">
                <a16:creationId xmlns:a16="http://schemas.microsoft.com/office/drawing/2014/main" id="{B10472CD-959B-43F8-990E-C61C33854919}"/>
              </a:ext>
            </a:extLst>
          </p:cNvPr>
          <p:cNvSpPr/>
          <p:nvPr/>
        </p:nvSpPr>
        <p:spPr>
          <a:xfrm>
            <a:off x="3302390" y="397014"/>
            <a:ext cx="7543800" cy="707886"/>
          </a:xfrm>
          <a:prstGeom prst="rect">
            <a:avLst/>
          </a:prstGeom>
        </p:spPr>
        <p:txBody>
          <a:bodyPr wrap="square">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rPr>
              <a:t>How do we remain?</a:t>
            </a:r>
          </a:p>
        </p:txBody>
      </p:sp>
      <p:sp>
        <p:nvSpPr>
          <p:cNvPr id="5" name="Rectangle 4">
            <a:extLst>
              <a:ext uri="{FF2B5EF4-FFF2-40B4-BE49-F238E27FC236}">
                <a16:creationId xmlns:a16="http://schemas.microsoft.com/office/drawing/2014/main" id="{9ACBDB24-01D9-4585-A65A-45C5562FC467}"/>
              </a:ext>
            </a:extLst>
          </p:cNvPr>
          <p:cNvSpPr/>
          <p:nvPr/>
        </p:nvSpPr>
        <p:spPr>
          <a:xfrm>
            <a:off x="3203916" y="3028257"/>
            <a:ext cx="5955074" cy="193899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effectLst>
                  <a:outerShdw blurRad="50800" dist="50800" dir="5400000" algn="ctr" rotWithShape="0">
                    <a:schemeClr val="bg1"/>
                  </a:outerShdw>
                </a:effectLst>
                <a:latin typeface="Tempus Sans ITC" pitchFamily="82" charset="0"/>
              </a:rPr>
              <a:t>By one spirit you were all baptized into one  </a:t>
            </a:r>
            <a:r>
              <a:rPr lang="en-US" sz="4000" b="1">
                <a:effectLst>
                  <a:outerShdw blurRad="50800" dist="50800" dir="5400000" algn="ctr" rotWithShape="0">
                    <a:schemeClr val="bg1"/>
                  </a:outerShdw>
                </a:effectLst>
                <a:latin typeface="Tempus Sans ITC" pitchFamily="82" charset="0"/>
              </a:rPr>
              <a:t>body </a:t>
            </a:r>
          </a:p>
          <a:p>
            <a:pPr algn="ctr"/>
            <a:r>
              <a:rPr lang="en-US" sz="4000" b="1">
                <a:effectLst>
                  <a:outerShdw blurRad="50800" dist="50800" dir="5400000" algn="ctr" rotWithShape="0">
                    <a:schemeClr val="bg1"/>
                  </a:outerShdw>
                </a:effectLst>
                <a:latin typeface="Tempus Sans ITC" pitchFamily="82" charset="0"/>
              </a:rPr>
              <a:t>1 </a:t>
            </a:r>
            <a:r>
              <a:rPr lang="en-US" sz="4000" b="1" dirty="0">
                <a:effectLst>
                  <a:outerShdw blurRad="50800" dist="50800" dir="5400000" algn="ctr" rotWithShape="0">
                    <a:schemeClr val="bg1"/>
                  </a:outerShdw>
                </a:effectLst>
                <a:latin typeface="Tempus Sans ITC" pitchFamily="82" charset="0"/>
              </a:rPr>
              <a:t>Cor. 12:13. </a:t>
            </a:r>
          </a:p>
        </p:txBody>
      </p:sp>
    </p:spTree>
    <p:extLst>
      <p:ext uri="{BB962C8B-B14F-4D97-AF65-F5344CB8AC3E}">
        <p14:creationId xmlns:p14="http://schemas.microsoft.com/office/powerpoint/2010/main" val="4093141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evine.jpg">
            <a:extLst>
              <a:ext uri="{FF2B5EF4-FFF2-40B4-BE49-F238E27FC236}">
                <a16:creationId xmlns:a16="http://schemas.microsoft.com/office/drawing/2014/main" id="{866BFE24-1DEB-47E3-BF9E-B6975F4D2115}"/>
              </a:ext>
            </a:extLst>
          </p:cNvPr>
          <p:cNvPicPr>
            <a:picLocks noChangeAspect="1"/>
          </p:cNvPicPr>
          <p:nvPr/>
        </p:nvPicPr>
        <p:blipFill>
          <a:blip r:embed="rId3" cstate="print"/>
          <a:stretch>
            <a:fillRect/>
          </a:stretch>
        </p:blipFill>
        <p:spPr>
          <a:xfrm>
            <a:off x="-1" y="0"/>
            <a:ext cx="2869809" cy="3759450"/>
          </a:xfrm>
          <a:prstGeom prst="rect">
            <a:avLst/>
          </a:prstGeom>
          <a:ln>
            <a:noFill/>
          </a:ln>
          <a:effectLst>
            <a:softEdge rad="112500"/>
          </a:effectLst>
        </p:spPr>
      </p:pic>
      <p:pic>
        <p:nvPicPr>
          <p:cNvPr id="3" name="Picture 2" descr="grapevine.jpg">
            <a:extLst>
              <a:ext uri="{FF2B5EF4-FFF2-40B4-BE49-F238E27FC236}">
                <a16:creationId xmlns:a16="http://schemas.microsoft.com/office/drawing/2014/main" id="{6E56B67A-C229-463C-A6C8-404CDC685688}"/>
              </a:ext>
            </a:extLst>
          </p:cNvPr>
          <p:cNvPicPr>
            <a:picLocks noChangeAspect="1"/>
          </p:cNvPicPr>
          <p:nvPr/>
        </p:nvPicPr>
        <p:blipFill>
          <a:blip r:embed="rId3" cstate="print"/>
          <a:stretch>
            <a:fillRect/>
          </a:stretch>
        </p:blipFill>
        <p:spPr>
          <a:xfrm>
            <a:off x="9154030" y="2982351"/>
            <a:ext cx="3037970" cy="3979742"/>
          </a:xfrm>
          <a:prstGeom prst="rect">
            <a:avLst/>
          </a:prstGeom>
          <a:ln>
            <a:noFill/>
          </a:ln>
          <a:effectLst>
            <a:softEdge rad="112500"/>
          </a:effectLst>
        </p:spPr>
      </p:pic>
      <p:sp>
        <p:nvSpPr>
          <p:cNvPr id="4" name="Rectangle 3">
            <a:extLst>
              <a:ext uri="{FF2B5EF4-FFF2-40B4-BE49-F238E27FC236}">
                <a16:creationId xmlns:a16="http://schemas.microsoft.com/office/drawing/2014/main" id="{35493899-B4EE-41B6-8A13-ACA9F8F66FDD}"/>
              </a:ext>
            </a:extLst>
          </p:cNvPr>
          <p:cNvSpPr/>
          <p:nvPr/>
        </p:nvSpPr>
        <p:spPr>
          <a:xfrm>
            <a:off x="2869808" y="0"/>
            <a:ext cx="9322192" cy="3170099"/>
          </a:xfrm>
          <a:prstGeom prst="rect">
            <a:avLst/>
          </a:prstGeom>
        </p:spPr>
        <p:txBody>
          <a:bodyPr wrap="square">
            <a:spAutoFit/>
          </a:bodyPr>
          <a:lstStyle/>
          <a:p>
            <a:pPr algn="ctr"/>
            <a:r>
              <a:rPr lang="en-US" sz="4000" b="1" dirty="0">
                <a:solidFill>
                  <a:srgbClr val="FFFF00"/>
                </a:solidFill>
                <a:effectLst>
                  <a:outerShdw blurRad="50800" dist="50800" dir="5400000" algn="ctr" rotWithShape="0">
                    <a:schemeClr val="bg1"/>
                  </a:outerShdw>
                </a:effectLst>
                <a:latin typeface="Tempus Sans ITC" pitchFamily="82" charset="0"/>
              </a:rPr>
              <a:t>Since then, you have been raised with Christ, set your hearts on things above, where Christ is seated at the right hand of God.  Set your minds on things above, not on earthly things..</a:t>
            </a:r>
          </a:p>
        </p:txBody>
      </p:sp>
      <p:sp>
        <p:nvSpPr>
          <p:cNvPr id="5" name="Rectangle 4">
            <a:extLst>
              <a:ext uri="{FF2B5EF4-FFF2-40B4-BE49-F238E27FC236}">
                <a16:creationId xmlns:a16="http://schemas.microsoft.com/office/drawing/2014/main" id="{8EA88152-F843-47E6-84D1-EA69C319BCC6}"/>
              </a:ext>
            </a:extLst>
          </p:cNvPr>
          <p:cNvSpPr/>
          <p:nvPr/>
        </p:nvSpPr>
        <p:spPr>
          <a:xfrm>
            <a:off x="0" y="4109932"/>
            <a:ext cx="8975188" cy="2554545"/>
          </a:xfrm>
          <a:prstGeom prst="rect">
            <a:avLst/>
          </a:prstGeom>
        </p:spPr>
        <p:txBody>
          <a:bodyPr wrap="square">
            <a:spAutoFit/>
          </a:bodyPr>
          <a:lstStyle/>
          <a:p>
            <a:pPr algn="ctr"/>
            <a:r>
              <a:rPr lang="en-US" sz="4000" b="1" dirty="0">
                <a:solidFill>
                  <a:srgbClr val="FFFF00"/>
                </a:solidFill>
                <a:effectLst>
                  <a:outerShdw blurRad="50800" dist="50800" dir="5400000" algn="ctr" rotWithShape="0">
                    <a:prstClr val="black"/>
                  </a:outerShdw>
                </a:effectLst>
                <a:latin typeface="Tempus Sans ITC" pitchFamily="82" charset="0"/>
              </a:rPr>
              <a:t>For you died, and </a:t>
            </a:r>
            <a:r>
              <a:rPr lang="en-US" sz="4000" b="1" dirty="0">
                <a:effectLst>
                  <a:outerShdw blurRad="50800" dist="50800" dir="5400000" algn="ctr" rotWithShape="0">
                    <a:prstClr val="black"/>
                  </a:outerShdw>
                </a:effectLst>
                <a:latin typeface="Tempus Sans ITC" pitchFamily="82" charset="0"/>
              </a:rPr>
              <a:t>your life is now hidden with Christ </a:t>
            </a:r>
            <a:r>
              <a:rPr lang="en-US" sz="4000" b="1" dirty="0">
                <a:solidFill>
                  <a:srgbClr val="FFFF00"/>
                </a:solidFill>
                <a:effectLst>
                  <a:outerShdw blurRad="50800" dist="50800" dir="5400000" algn="ctr" rotWithShape="0">
                    <a:prstClr val="black"/>
                  </a:outerShdw>
                </a:effectLst>
                <a:latin typeface="Tempus Sans ITC" pitchFamily="82" charset="0"/>
              </a:rPr>
              <a:t>in God.  When Christ, </a:t>
            </a:r>
            <a:r>
              <a:rPr lang="en-US" sz="4000" b="1" dirty="0">
                <a:effectLst>
                  <a:outerShdw blurRad="50800" dist="50800" dir="5400000" algn="ctr" rotWithShape="0">
                    <a:prstClr val="black"/>
                  </a:outerShdw>
                </a:effectLst>
                <a:latin typeface="Tempus Sans ITC" pitchFamily="82" charset="0"/>
              </a:rPr>
              <a:t>who is your life</a:t>
            </a:r>
            <a:r>
              <a:rPr lang="en-US" sz="4000" b="1" dirty="0">
                <a:solidFill>
                  <a:srgbClr val="FFFF00"/>
                </a:solidFill>
                <a:effectLst>
                  <a:outerShdw blurRad="50800" dist="50800" dir="5400000" algn="ctr" rotWithShape="0">
                    <a:prstClr val="black"/>
                  </a:outerShdw>
                </a:effectLst>
                <a:latin typeface="Tempus Sans ITC" pitchFamily="82" charset="0"/>
              </a:rPr>
              <a:t>, appears, then you also will appear with him in glory  - </a:t>
            </a:r>
            <a:r>
              <a:rPr lang="en-US" sz="4000" b="1" dirty="0">
                <a:effectLst>
                  <a:outerShdw blurRad="50800" dist="50800" dir="5400000" algn="ctr" rotWithShape="0">
                    <a:prstClr val="black"/>
                  </a:outerShdw>
                </a:effectLst>
                <a:latin typeface="Tempus Sans ITC" pitchFamily="82" charset="0"/>
              </a:rPr>
              <a:t>Col. 3:1-4</a:t>
            </a:r>
            <a:endParaRPr lang="en-US" dirty="0"/>
          </a:p>
        </p:txBody>
      </p:sp>
    </p:spTree>
    <p:extLst>
      <p:ext uri="{BB962C8B-B14F-4D97-AF65-F5344CB8AC3E}">
        <p14:creationId xmlns:p14="http://schemas.microsoft.com/office/powerpoint/2010/main" val="3305735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TotalTime>
  <Words>429</Words>
  <Application>Microsoft Office PowerPoint</Application>
  <PresentationFormat>Widescreen</PresentationFormat>
  <Paragraphs>56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Comic Sans MS</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12</cp:revision>
  <cp:lastPrinted>2020-08-02T13:19:54Z</cp:lastPrinted>
  <dcterms:created xsi:type="dcterms:W3CDTF">2020-07-30T17:59:40Z</dcterms:created>
  <dcterms:modified xsi:type="dcterms:W3CDTF">2020-08-02T13:20:14Z</dcterms:modified>
</cp:coreProperties>
</file>