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67" r:id="rId3"/>
    <p:sldId id="272" r:id="rId4"/>
    <p:sldId id="268" r:id="rId5"/>
    <p:sldId id="257" r:id="rId6"/>
    <p:sldId id="258" r:id="rId7"/>
    <p:sldId id="259" r:id="rId8"/>
    <p:sldId id="260" r:id="rId9"/>
    <p:sldId id="261" r:id="rId10"/>
    <p:sldId id="262" r:id="rId11"/>
    <p:sldId id="263" r:id="rId12"/>
    <p:sldId id="264" r:id="rId13"/>
    <p:sldId id="265" r:id="rId14"/>
    <p:sldId id="269" r:id="rId15"/>
    <p:sldId id="266"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4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F314EA-FE1A-4242-AA46-731B98A228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B238B0-CE6F-4846-8779-68E14A9AD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DB7FAF-B531-4009-91C4-503D8C065F59}" type="datetimeFigureOut">
              <a:rPr lang="en-US" smtClean="0"/>
              <a:t>7/25/2020</a:t>
            </a:fld>
            <a:endParaRPr lang="en-US"/>
          </a:p>
        </p:txBody>
      </p:sp>
      <p:sp>
        <p:nvSpPr>
          <p:cNvPr id="4" name="Footer Placeholder 3">
            <a:extLst>
              <a:ext uri="{FF2B5EF4-FFF2-40B4-BE49-F238E27FC236}">
                <a16:creationId xmlns:a16="http://schemas.microsoft.com/office/drawing/2014/main" id="{C3679A08-B329-4AE5-B9E8-AE8A6052B7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7CDFC7DB-B511-4F71-B6F8-AC63F50CD4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1E21FB-057E-441A-B619-C40D5BE043B0}" type="slidenum">
              <a:rPr lang="en-US" smtClean="0"/>
              <a:t>‹#›</a:t>
            </a:fld>
            <a:endParaRPr lang="en-US"/>
          </a:p>
        </p:txBody>
      </p:sp>
      <p:sp>
        <p:nvSpPr>
          <p:cNvPr id="6" name="TextBox 5" descr="Box1">
            <a:extLst>
              <a:ext uri="{FF2B5EF4-FFF2-40B4-BE49-F238E27FC236}">
                <a16:creationId xmlns:a16="http://schemas.microsoft.com/office/drawing/2014/main" id="{5CD114C9-BC3B-4377-8470-24738D3EBA91}"/>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E6E155A1-F138-417E-8214-BE4F00E1F638}"/>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603206CB-42A0-4412-AC7A-BB9E5A632402}"/>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12E8C474-91F6-4EB8-B9D7-536A53F7982A}"/>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BC41A0BD-04D9-4C89-9F0D-A03B78C59A37}"/>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035879E0-D982-442D-9C06-80980AA4CAD4}"/>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6B64F6DD-5E88-4574-97D8-7B235DC993F6}"/>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41621508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2C378-1679-462E-A33E-BDFF25627516}" type="datetimeFigureOut">
              <a:rPr lang="en-US" smtClean="0"/>
              <a:t>7/25/2020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6FE2E-6949-4428-8BCA-70F5C539162F}" type="slidenum">
              <a:rPr lang="en-US" smtClean="0"/>
              <a:t>‹#›</a:t>
            </a:fld>
            <a:endParaRPr lang="en-US"/>
          </a:p>
        </p:txBody>
      </p:sp>
    </p:spTree>
    <p:extLst>
      <p:ext uri="{BB962C8B-B14F-4D97-AF65-F5344CB8AC3E}">
        <p14:creationId xmlns:p14="http://schemas.microsoft.com/office/powerpoint/2010/main" val="171646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1</a:t>
            </a:fld>
            <a:endParaRPr lang="en-US"/>
          </a:p>
        </p:txBody>
      </p:sp>
    </p:spTree>
    <p:extLst>
      <p:ext uri="{BB962C8B-B14F-4D97-AF65-F5344CB8AC3E}">
        <p14:creationId xmlns:p14="http://schemas.microsoft.com/office/powerpoint/2010/main" val="1548126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10</a:t>
            </a:fld>
            <a:endParaRPr lang="en-US"/>
          </a:p>
        </p:txBody>
      </p:sp>
    </p:spTree>
    <p:extLst>
      <p:ext uri="{BB962C8B-B14F-4D97-AF65-F5344CB8AC3E}">
        <p14:creationId xmlns:p14="http://schemas.microsoft.com/office/powerpoint/2010/main" val="361871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11</a:t>
            </a:fld>
            <a:endParaRPr lang="en-US"/>
          </a:p>
        </p:txBody>
      </p:sp>
    </p:spTree>
    <p:extLst>
      <p:ext uri="{BB962C8B-B14F-4D97-AF65-F5344CB8AC3E}">
        <p14:creationId xmlns:p14="http://schemas.microsoft.com/office/powerpoint/2010/main" val="2146523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12</a:t>
            </a:fld>
            <a:endParaRPr lang="en-US"/>
          </a:p>
        </p:txBody>
      </p:sp>
    </p:spTree>
    <p:extLst>
      <p:ext uri="{BB962C8B-B14F-4D97-AF65-F5344CB8AC3E}">
        <p14:creationId xmlns:p14="http://schemas.microsoft.com/office/powerpoint/2010/main" val="246377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13</a:t>
            </a:fld>
            <a:endParaRPr lang="en-US"/>
          </a:p>
        </p:txBody>
      </p:sp>
    </p:spTree>
    <p:extLst>
      <p:ext uri="{BB962C8B-B14F-4D97-AF65-F5344CB8AC3E}">
        <p14:creationId xmlns:p14="http://schemas.microsoft.com/office/powerpoint/2010/main" val="16664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14</a:t>
            </a:fld>
            <a:endParaRPr lang="en-US"/>
          </a:p>
        </p:txBody>
      </p:sp>
    </p:spTree>
    <p:extLst>
      <p:ext uri="{BB962C8B-B14F-4D97-AF65-F5344CB8AC3E}">
        <p14:creationId xmlns:p14="http://schemas.microsoft.com/office/powerpoint/2010/main" val="500840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15</a:t>
            </a:fld>
            <a:endParaRPr lang="en-US"/>
          </a:p>
        </p:txBody>
      </p:sp>
    </p:spTree>
    <p:extLst>
      <p:ext uri="{BB962C8B-B14F-4D97-AF65-F5344CB8AC3E}">
        <p14:creationId xmlns:p14="http://schemas.microsoft.com/office/powerpoint/2010/main" val="2877486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16</a:t>
            </a:fld>
            <a:endParaRPr lang="en-US"/>
          </a:p>
        </p:txBody>
      </p:sp>
    </p:spTree>
    <p:extLst>
      <p:ext uri="{BB962C8B-B14F-4D97-AF65-F5344CB8AC3E}">
        <p14:creationId xmlns:p14="http://schemas.microsoft.com/office/powerpoint/2010/main" val="21242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2</a:t>
            </a:fld>
            <a:endParaRPr lang="en-US"/>
          </a:p>
        </p:txBody>
      </p:sp>
    </p:spTree>
    <p:extLst>
      <p:ext uri="{BB962C8B-B14F-4D97-AF65-F5344CB8AC3E}">
        <p14:creationId xmlns:p14="http://schemas.microsoft.com/office/powerpoint/2010/main" val="339226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3</a:t>
            </a:fld>
            <a:endParaRPr lang="en-US"/>
          </a:p>
        </p:txBody>
      </p:sp>
    </p:spTree>
    <p:extLst>
      <p:ext uri="{BB962C8B-B14F-4D97-AF65-F5344CB8AC3E}">
        <p14:creationId xmlns:p14="http://schemas.microsoft.com/office/powerpoint/2010/main" val="182702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4</a:t>
            </a:fld>
            <a:endParaRPr lang="en-US"/>
          </a:p>
        </p:txBody>
      </p:sp>
    </p:spTree>
    <p:extLst>
      <p:ext uri="{BB962C8B-B14F-4D97-AF65-F5344CB8AC3E}">
        <p14:creationId xmlns:p14="http://schemas.microsoft.com/office/powerpoint/2010/main" val="30181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5</a:t>
            </a:fld>
            <a:endParaRPr lang="en-US"/>
          </a:p>
        </p:txBody>
      </p:sp>
    </p:spTree>
    <p:extLst>
      <p:ext uri="{BB962C8B-B14F-4D97-AF65-F5344CB8AC3E}">
        <p14:creationId xmlns:p14="http://schemas.microsoft.com/office/powerpoint/2010/main" val="131622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6</a:t>
            </a:fld>
            <a:endParaRPr lang="en-US"/>
          </a:p>
        </p:txBody>
      </p:sp>
    </p:spTree>
    <p:extLst>
      <p:ext uri="{BB962C8B-B14F-4D97-AF65-F5344CB8AC3E}">
        <p14:creationId xmlns:p14="http://schemas.microsoft.com/office/powerpoint/2010/main" val="249566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7</a:t>
            </a:fld>
            <a:endParaRPr lang="en-US"/>
          </a:p>
        </p:txBody>
      </p:sp>
    </p:spTree>
    <p:extLst>
      <p:ext uri="{BB962C8B-B14F-4D97-AF65-F5344CB8AC3E}">
        <p14:creationId xmlns:p14="http://schemas.microsoft.com/office/powerpoint/2010/main" val="239482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8</a:t>
            </a:fld>
            <a:endParaRPr lang="en-US"/>
          </a:p>
        </p:txBody>
      </p:sp>
    </p:spTree>
    <p:extLst>
      <p:ext uri="{BB962C8B-B14F-4D97-AF65-F5344CB8AC3E}">
        <p14:creationId xmlns:p14="http://schemas.microsoft.com/office/powerpoint/2010/main" val="434246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26FE2E-6949-4428-8BCA-70F5C539162F}" type="slidenum">
              <a:rPr lang="en-US" smtClean="0"/>
              <a:t>9</a:t>
            </a:fld>
            <a:endParaRPr lang="en-US"/>
          </a:p>
        </p:txBody>
      </p:sp>
    </p:spTree>
    <p:extLst>
      <p:ext uri="{BB962C8B-B14F-4D97-AF65-F5344CB8AC3E}">
        <p14:creationId xmlns:p14="http://schemas.microsoft.com/office/powerpoint/2010/main" val="142432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14C4DF-4FD8-4EC9-91BE-7791DF63C992}"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3B830-C7E2-4175-99B0-93FF1D45AD37}" type="slidenum">
              <a:rPr lang="en-US" smtClean="0"/>
              <a:t>‹#›</a:t>
            </a:fld>
            <a:endParaRPr lang="en-US"/>
          </a:p>
        </p:txBody>
      </p:sp>
    </p:spTree>
    <p:extLst>
      <p:ext uri="{BB962C8B-B14F-4D97-AF65-F5344CB8AC3E}">
        <p14:creationId xmlns:p14="http://schemas.microsoft.com/office/powerpoint/2010/main" val="379887183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4C4DF-4FD8-4EC9-91BE-7791DF63C992}"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3B830-C7E2-4175-99B0-93FF1D45AD37}" type="slidenum">
              <a:rPr lang="en-US" smtClean="0"/>
              <a:t>‹#›</a:t>
            </a:fld>
            <a:endParaRPr lang="en-US"/>
          </a:p>
        </p:txBody>
      </p:sp>
    </p:spTree>
    <p:extLst>
      <p:ext uri="{BB962C8B-B14F-4D97-AF65-F5344CB8AC3E}">
        <p14:creationId xmlns:p14="http://schemas.microsoft.com/office/powerpoint/2010/main" val="7798723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4C4DF-4FD8-4EC9-91BE-7791DF63C992}"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3B830-C7E2-4175-99B0-93FF1D45AD37}" type="slidenum">
              <a:rPr lang="en-US" smtClean="0"/>
              <a:t>‹#›</a:t>
            </a:fld>
            <a:endParaRPr lang="en-US"/>
          </a:p>
        </p:txBody>
      </p:sp>
    </p:spTree>
    <p:extLst>
      <p:ext uri="{BB962C8B-B14F-4D97-AF65-F5344CB8AC3E}">
        <p14:creationId xmlns:p14="http://schemas.microsoft.com/office/powerpoint/2010/main" val="374768391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4C4DF-4FD8-4EC9-91BE-7791DF63C992}"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3B830-C7E2-4175-99B0-93FF1D45AD37}" type="slidenum">
              <a:rPr lang="en-US" smtClean="0"/>
              <a:t>‹#›</a:t>
            </a:fld>
            <a:endParaRPr lang="en-US"/>
          </a:p>
        </p:txBody>
      </p:sp>
    </p:spTree>
    <p:extLst>
      <p:ext uri="{BB962C8B-B14F-4D97-AF65-F5344CB8AC3E}">
        <p14:creationId xmlns:p14="http://schemas.microsoft.com/office/powerpoint/2010/main" val="19020398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14C4DF-4FD8-4EC9-91BE-7791DF63C992}"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3B830-C7E2-4175-99B0-93FF1D45AD37}" type="slidenum">
              <a:rPr lang="en-US" smtClean="0"/>
              <a:t>‹#›</a:t>
            </a:fld>
            <a:endParaRPr lang="en-US"/>
          </a:p>
        </p:txBody>
      </p:sp>
    </p:spTree>
    <p:extLst>
      <p:ext uri="{BB962C8B-B14F-4D97-AF65-F5344CB8AC3E}">
        <p14:creationId xmlns:p14="http://schemas.microsoft.com/office/powerpoint/2010/main" val="321056999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14C4DF-4FD8-4EC9-91BE-7791DF63C992}"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3B830-C7E2-4175-99B0-93FF1D45AD37}" type="slidenum">
              <a:rPr lang="en-US" smtClean="0"/>
              <a:t>‹#›</a:t>
            </a:fld>
            <a:endParaRPr lang="en-US"/>
          </a:p>
        </p:txBody>
      </p:sp>
    </p:spTree>
    <p:extLst>
      <p:ext uri="{BB962C8B-B14F-4D97-AF65-F5344CB8AC3E}">
        <p14:creationId xmlns:p14="http://schemas.microsoft.com/office/powerpoint/2010/main" val="28509704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14C4DF-4FD8-4EC9-91BE-7791DF63C992}"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3B830-C7E2-4175-99B0-93FF1D45AD37}" type="slidenum">
              <a:rPr lang="en-US" smtClean="0"/>
              <a:t>‹#›</a:t>
            </a:fld>
            <a:endParaRPr lang="en-US"/>
          </a:p>
        </p:txBody>
      </p:sp>
    </p:spTree>
    <p:extLst>
      <p:ext uri="{BB962C8B-B14F-4D97-AF65-F5344CB8AC3E}">
        <p14:creationId xmlns:p14="http://schemas.microsoft.com/office/powerpoint/2010/main" val="411994368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14C4DF-4FD8-4EC9-91BE-7791DF63C992}"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3B830-C7E2-4175-99B0-93FF1D45AD37}" type="slidenum">
              <a:rPr lang="en-US" smtClean="0"/>
              <a:t>‹#›</a:t>
            </a:fld>
            <a:endParaRPr lang="en-US"/>
          </a:p>
        </p:txBody>
      </p:sp>
    </p:spTree>
    <p:extLst>
      <p:ext uri="{BB962C8B-B14F-4D97-AF65-F5344CB8AC3E}">
        <p14:creationId xmlns:p14="http://schemas.microsoft.com/office/powerpoint/2010/main" val="428091154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4C4DF-4FD8-4EC9-91BE-7791DF63C992}"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3B830-C7E2-4175-99B0-93FF1D45AD37}" type="slidenum">
              <a:rPr lang="en-US" smtClean="0"/>
              <a:t>‹#›</a:t>
            </a:fld>
            <a:endParaRPr lang="en-US"/>
          </a:p>
        </p:txBody>
      </p:sp>
    </p:spTree>
    <p:extLst>
      <p:ext uri="{BB962C8B-B14F-4D97-AF65-F5344CB8AC3E}">
        <p14:creationId xmlns:p14="http://schemas.microsoft.com/office/powerpoint/2010/main" val="337530332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14C4DF-4FD8-4EC9-91BE-7791DF63C992}"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3B830-C7E2-4175-99B0-93FF1D45AD37}" type="slidenum">
              <a:rPr lang="en-US" smtClean="0"/>
              <a:t>‹#›</a:t>
            </a:fld>
            <a:endParaRPr lang="en-US"/>
          </a:p>
        </p:txBody>
      </p:sp>
    </p:spTree>
    <p:extLst>
      <p:ext uri="{BB962C8B-B14F-4D97-AF65-F5344CB8AC3E}">
        <p14:creationId xmlns:p14="http://schemas.microsoft.com/office/powerpoint/2010/main" val="202851802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14C4DF-4FD8-4EC9-91BE-7791DF63C992}"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3B830-C7E2-4175-99B0-93FF1D45AD37}" type="slidenum">
              <a:rPr lang="en-US" smtClean="0"/>
              <a:t>‹#›</a:t>
            </a:fld>
            <a:endParaRPr lang="en-US"/>
          </a:p>
        </p:txBody>
      </p:sp>
    </p:spTree>
    <p:extLst>
      <p:ext uri="{BB962C8B-B14F-4D97-AF65-F5344CB8AC3E}">
        <p14:creationId xmlns:p14="http://schemas.microsoft.com/office/powerpoint/2010/main" val="397611075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4C4DF-4FD8-4EC9-91BE-7791DF63C992}"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3B830-C7E2-4175-99B0-93FF1D45AD37}" type="slidenum">
              <a:rPr lang="en-US" smtClean="0"/>
              <a:t>‹#›</a:t>
            </a:fld>
            <a:endParaRPr lang="en-US"/>
          </a:p>
        </p:txBody>
      </p:sp>
    </p:spTree>
    <p:extLst>
      <p:ext uri="{BB962C8B-B14F-4D97-AF65-F5344CB8AC3E}">
        <p14:creationId xmlns:p14="http://schemas.microsoft.com/office/powerpoint/2010/main" val="35541213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5A25E9-EE3B-4487-B4A6-5D4426411A69}"/>
              </a:ext>
            </a:extLst>
          </p:cNvPr>
          <p:cNvSpPr/>
          <p:nvPr/>
        </p:nvSpPr>
        <p:spPr>
          <a:xfrm>
            <a:off x="5996714" y="1283627"/>
            <a:ext cx="6195286" cy="1856149"/>
          </a:xfrm>
          <a:prstGeom prst="rect">
            <a:avLst/>
          </a:prstGeom>
        </p:spPr>
        <p:txBody>
          <a:bodyPr wrap="square">
            <a:spAutoFit/>
          </a:bodyPr>
          <a:lstStyle/>
          <a:p>
            <a:pPr algn="ctr">
              <a:lnSpc>
                <a:spcPct val="107000"/>
              </a:lnSpc>
            </a:pPr>
            <a:r>
              <a:rPr lang="en-US" sz="54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I AM </a:t>
            </a:r>
            <a:r>
              <a:rPr lang="en-US" sz="5400" b="1" dirty="0">
                <a:latin typeface="Tempus Sans ITC" panose="04020404030D07020202" pitchFamily="82" charset="0"/>
                <a:ea typeface="Calibri" panose="020F0502020204030204" pitchFamily="34" charset="0"/>
                <a:cs typeface="Times New Roman" panose="02020603050405020304" pitchFamily="18" charset="0"/>
              </a:rPr>
              <a:t>The True Vine </a:t>
            </a:r>
          </a:p>
          <a:p>
            <a:pPr algn="ctr">
              <a:lnSpc>
                <a:spcPct val="107000"/>
              </a:lnSpc>
            </a:pPr>
            <a:r>
              <a:rPr lang="en-US" sz="5400" b="1" dirty="0">
                <a:latin typeface="Tempus Sans ITC" panose="04020404030D07020202" pitchFamily="82" charset="0"/>
                <a:ea typeface="Calibri" panose="020F0502020204030204" pitchFamily="34" charset="0"/>
                <a:cs typeface="Times New Roman" panose="02020603050405020304" pitchFamily="18" charset="0"/>
              </a:rPr>
              <a:t>John 15:1-11</a:t>
            </a:r>
            <a:endParaRPr lang="en-US" sz="54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pic>
        <p:nvPicPr>
          <p:cNvPr id="6" name="Picture 5" descr="A tree in a field&#10;&#10;Description automatically generated">
            <a:extLst>
              <a:ext uri="{FF2B5EF4-FFF2-40B4-BE49-F238E27FC236}">
                <a16:creationId xmlns:a16="http://schemas.microsoft.com/office/drawing/2014/main" id="{CF27D146-DE1B-4A2B-8E63-2782AAD4809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412"/>
            <a:ext cx="5996714" cy="6858412"/>
          </a:xfrm>
          <a:prstGeom prst="rect">
            <a:avLst/>
          </a:prstGeom>
          <a:ln>
            <a:noFill/>
          </a:ln>
          <a:effectLst>
            <a:softEdge rad="112500"/>
          </a:effectLst>
        </p:spPr>
      </p:pic>
    </p:spTree>
    <p:extLst>
      <p:ext uri="{BB962C8B-B14F-4D97-AF65-F5344CB8AC3E}">
        <p14:creationId xmlns:p14="http://schemas.microsoft.com/office/powerpoint/2010/main" val="416810161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33103B-03DD-4973-A7BA-9C9D155941B3}"/>
              </a:ext>
            </a:extLst>
          </p:cNvPr>
          <p:cNvSpPr txBox="1"/>
          <p:nvPr/>
        </p:nvSpPr>
        <p:spPr>
          <a:xfrm>
            <a:off x="1" y="612844"/>
            <a:ext cx="12191999" cy="5632311"/>
          </a:xfrm>
          <a:prstGeom prst="rect">
            <a:avLst/>
          </a:prstGeom>
          <a:noFill/>
        </p:spPr>
        <p:txBody>
          <a:bodyPr wrap="square" rtlCol="0">
            <a:spAutoFit/>
          </a:bodyPr>
          <a:lstStyle/>
          <a:p>
            <a:pPr algn="ctr"/>
            <a:r>
              <a:rPr lang="en-US" sz="4000" b="1" dirty="0">
                <a:latin typeface="Tempus Sans ITC" panose="04020404030D07020202" pitchFamily="82" charset="0"/>
              </a:rPr>
              <a:t>Now you dwellers of Jerusalem and men of Judah, judge between me and my vineyard. What more </a:t>
            </a:r>
          </a:p>
          <a:p>
            <a:pPr algn="ctr"/>
            <a:r>
              <a:rPr lang="en-US" sz="4000" b="1" dirty="0">
                <a:latin typeface="Tempus Sans ITC" panose="04020404030D07020202" pitchFamily="82" charset="0"/>
              </a:rPr>
              <a:t>could I have done for my vineyard that I have done </a:t>
            </a:r>
          </a:p>
          <a:p>
            <a:pPr algn="ctr"/>
            <a:r>
              <a:rPr lang="en-US" sz="4000" b="1" dirty="0">
                <a:latin typeface="Tempus Sans ITC" panose="04020404030D07020202" pitchFamily="82" charset="0"/>
              </a:rPr>
              <a:t>for it? When I looked for good grapes why did it </a:t>
            </a:r>
          </a:p>
          <a:p>
            <a:pPr algn="ctr"/>
            <a:r>
              <a:rPr lang="en-US" sz="4000" b="1" dirty="0">
                <a:latin typeface="Tempus Sans ITC" panose="04020404030D07020202" pitchFamily="82" charset="0"/>
              </a:rPr>
              <a:t>yield only bad? Now I will tell you what I am going </a:t>
            </a:r>
          </a:p>
          <a:p>
            <a:pPr algn="ctr"/>
            <a:r>
              <a:rPr lang="en-US" sz="4000" b="1" dirty="0">
                <a:latin typeface="Tempus Sans ITC" panose="04020404030D07020202" pitchFamily="82" charset="0"/>
              </a:rPr>
              <a:t>to do to my vineyard. I will take away its hedge, </a:t>
            </a:r>
          </a:p>
          <a:p>
            <a:pPr algn="ctr"/>
            <a:r>
              <a:rPr lang="en-US" sz="4000" b="1" dirty="0">
                <a:latin typeface="Tempus Sans ITC" panose="04020404030D07020202" pitchFamily="82" charset="0"/>
              </a:rPr>
              <a:t>and it will be destroyed; I will break down its wall, </a:t>
            </a:r>
          </a:p>
          <a:p>
            <a:pPr algn="ctr"/>
            <a:r>
              <a:rPr lang="en-US" sz="4000" b="1" dirty="0">
                <a:latin typeface="Tempus Sans ITC" panose="04020404030D07020202" pitchFamily="82" charset="0"/>
              </a:rPr>
              <a:t>and it will be trampled.</a:t>
            </a:r>
          </a:p>
          <a:p>
            <a:pPr algn="ctr"/>
            <a:r>
              <a:rPr lang="en-US" sz="4000" b="1" dirty="0">
                <a:latin typeface="Tempus Sans ITC" panose="04020404030D07020202" pitchFamily="82" charset="0"/>
              </a:rPr>
              <a:t>Isaiah 5:3-5</a:t>
            </a:r>
          </a:p>
        </p:txBody>
      </p:sp>
    </p:spTree>
    <p:extLst>
      <p:ext uri="{BB962C8B-B14F-4D97-AF65-F5344CB8AC3E}">
        <p14:creationId xmlns:p14="http://schemas.microsoft.com/office/powerpoint/2010/main" val="279369742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e vine 1.jpg">
            <a:extLst>
              <a:ext uri="{FF2B5EF4-FFF2-40B4-BE49-F238E27FC236}">
                <a16:creationId xmlns:a16="http://schemas.microsoft.com/office/drawing/2014/main" id="{F7B1E49B-C369-4A19-ADF1-DF68AAE65E6D}"/>
              </a:ext>
            </a:extLst>
          </p:cNvPr>
          <p:cNvPicPr>
            <a:picLocks noChangeAspect="1"/>
          </p:cNvPicPr>
          <p:nvPr/>
        </p:nvPicPr>
        <p:blipFill>
          <a:blip r:embed="rId3" cstate="print"/>
          <a:stretch>
            <a:fillRect/>
          </a:stretch>
        </p:blipFill>
        <p:spPr>
          <a:xfrm>
            <a:off x="1" y="1"/>
            <a:ext cx="5029200" cy="3767046"/>
          </a:xfrm>
          <a:prstGeom prst="rect">
            <a:avLst/>
          </a:prstGeom>
          <a:ln>
            <a:noFill/>
          </a:ln>
          <a:effectLst>
            <a:softEdge rad="112500"/>
          </a:effectLst>
        </p:spPr>
      </p:pic>
      <p:sp>
        <p:nvSpPr>
          <p:cNvPr id="6" name="TextBox 5">
            <a:extLst>
              <a:ext uri="{FF2B5EF4-FFF2-40B4-BE49-F238E27FC236}">
                <a16:creationId xmlns:a16="http://schemas.microsoft.com/office/drawing/2014/main" id="{8FB90340-A435-4FD6-9D74-BD1B1F183388}"/>
              </a:ext>
            </a:extLst>
          </p:cNvPr>
          <p:cNvSpPr txBox="1"/>
          <p:nvPr/>
        </p:nvSpPr>
        <p:spPr>
          <a:xfrm>
            <a:off x="0" y="4054372"/>
            <a:ext cx="12167191" cy="2554545"/>
          </a:xfrm>
          <a:prstGeom prst="rect">
            <a:avLst/>
          </a:prstGeom>
          <a:noFill/>
        </p:spPr>
        <p:txBody>
          <a:bodyPr wrap="square" rtlCol="0">
            <a:spAutoFit/>
          </a:bodyPr>
          <a:lstStyle/>
          <a:p>
            <a:pPr algn="ctr"/>
            <a:r>
              <a:rPr lang="en-US" sz="4000" b="1" dirty="0">
                <a:latin typeface="Tempus Sans ITC" panose="04020404030D07020202" pitchFamily="82" charset="0"/>
              </a:rPr>
              <a:t>I planted you like a choice vine of sound and </a:t>
            </a:r>
          </a:p>
          <a:p>
            <a:pPr algn="ctr"/>
            <a:r>
              <a:rPr lang="en-US" sz="4000" b="1" dirty="0">
                <a:latin typeface="Tempus Sans ITC" panose="04020404030D07020202" pitchFamily="82" charset="0"/>
              </a:rPr>
              <a:t>reliable stock. How then did you turn against</a:t>
            </a:r>
          </a:p>
          <a:p>
            <a:pPr algn="ctr"/>
            <a:r>
              <a:rPr lang="en-US" sz="4000" b="1" dirty="0">
                <a:latin typeface="Tempus Sans ITC" panose="04020404030D07020202" pitchFamily="82" charset="0"/>
              </a:rPr>
              <a:t> me into a corrupt, wild vine?</a:t>
            </a:r>
          </a:p>
          <a:p>
            <a:pPr algn="ctr"/>
            <a:r>
              <a:rPr lang="en-US" sz="4000" b="1" dirty="0">
                <a:latin typeface="Tempus Sans ITC" panose="04020404030D07020202" pitchFamily="82" charset="0"/>
              </a:rPr>
              <a:t>Jeremiah 2:21</a:t>
            </a:r>
          </a:p>
        </p:txBody>
      </p:sp>
      <p:sp>
        <p:nvSpPr>
          <p:cNvPr id="7" name="TextBox 6">
            <a:extLst>
              <a:ext uri="{FF2B5EF4-FFF2-40B4-BE49-F238E27FC236}">
                <a16:creationId xmlns:a16="http://schemas.microsoft.com/office/drawing/2014/main" id="{B428FF82-2BCD-47AB-A2A5-E8827B95769F}"/>
              </a:ext>
            </a:extLst>
          </p:cNvPr>
          <p:cNvSpPr txBox="1"/>
          <p:nvPr/>
        </p:nvSpPr>
        <p:spPr>
          <a:xfrm>
            <a:off x="5029202" y="727383"/>
            <a:ext cx="7162798" cy="923330"/>
          </a:xfrm>
          <a:prstGeom prst="rect">
            <a:avLst/>
          </a:prstGeom>
          <a:noFill/>
        </p:spPr>
        <p:txBody>
          <a:bodyPr wrap="square" rtlCol="0">
            <a:spAutoFit/>
          </a:bodyPr>
          <a:lstStyle/>
          <a:p>
            <a:pPr algn="ctr"/>
            <a:r>
              <a:rPr lang="en-US" sz="5400" b="1" dirty="0">
                <a:solidFill>
                  <a:srgbClr val="FFFF00"/>
                </a:solidFill>
                <a:latin typeface="Tempus Sans ITC" panose="04020404030D07020202" pitchFamily="82" charset="0"/>
              </a:rPr>
              <a:t>THE VINE</a:t>
            </a:r>
          </a:p>
        </p:txBody>
      </p:sp>
    </p:spTree>
    <p:extLst>
      <p:ext uri="{BB962C8B-B14F-4D97-AF65-F5344CB8AC3E}">
        <p14:creationId xmlns:p14="http://schemas.microsoft.com/office/powerpoint/2010/main" val="387828794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741A3-E570-4E3A-9A1E-D6C2F3AE4E3B}"/>
              </a:ext>
            </a:extLst>
          </p:cNvPr>
          <p:cNvSpPr>
            <a:spLocks noChangeArrowheads="1"/>
          </p:cNvSpPr>
          <p:nvPr/>
        </p:nvSpPr>
        <p:spPr bwMode="auto">
          <a:xfrm>
            <a:off x="0" y="228600"/>
            <a:ext cx="12192000" cy="923330"/>
          </a:xfrm>
          <a:prstGeom prst="rect">
            <a:avLst/>
          </a:prstGeom>
          <a:noFill/>
          <a:ln w="9525">
            <a:noFill/>
            <a:miter lim="800000"/>
            <a:headEnd/>
            <a:tailEnd/>
          </a:ln>
          <a:effectLst>
            <a:outerShdw blurRad="50800" dist="50800" dir="5400000" algn="ctr" rotWithShape="0">
              <a:schemeClr val="bg1"/>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n-US" sz="5400" dirty="0">
                <a:effectLst>
                  <a:glow rad="63500">
                    <a:schemeClr val="accent3">
                      <a:satMod val="175000"/>
                      <a:alpha val="40000"/>
                    </a:schemeClr>
                  </a:glow>
                  <a:outerShdw blurRad="50800" dist="50800" dir="5400000" algn="ctr" rotWithShape="0">
                    <a:schemeClr val="bg1"/>
                  </a:outerShdw>
                </a:effectLst>
                <a:latin typeface="Monotype Corsiva" pitchFamily="66" charset="0"/>
                <a:ea typeface="Times New Roman" pitchFamily="18" charset="0"/>
                <a:cs typeface="Gautami" pitchFamily="2"/>
              </a:rPr>
              <a:t>T</a:t>
            </a:r>
            <a:r>
              <a:rPr kumimoji="0" lang="en-US" sz="5400" i="0" u="none" strike="noStrike" cap="none" normalizeH="0" baseline="0" dirty="0">
                <a:ln>
                  <a:noFill/>
                </a:ln>
                <a:effectLst>
                  <a:glow rad="63500">
                    <a:schemeClr val="accent3">
                      <a:satMod val="175000"/>
                      <a:alpha val="40000"/>
                    </a:schemeClr>
                  </a:glow>
                  <a:outerShdw blurRad="50800" dist="50800" dir="5400000" algn="ctr" rotWithShape="0">
                    <a:schemeClr val="bg1"/>
                  </a:outerShdw>
                </a:effectLst>
                <a:latin typeface="Monotype Corsiva" pitchFamily="66" charset="0"/>
                <a:ea typeface="Times New Roman" pitchFamily="18" charset="0"/>
                <a:cs typeface="Gautami" pitchFamily="2"/>
              </a:rPr>
              <a:t>he characters of the parable</a:t>
            </a:r>
            <a:endParaRPr kumimoji="0" lang="en-US" sz="5400" i="0" u="none" strike="noStrike" cap="none" normalizeH="0" baseline="0" dirty="0">
              <a:ln>
                <a:noFill/>
              </a:ln>
              <a:effectLst>
                <a:glow rad="63500">
                  <a:schemeClr val="accent3">
                    <a:satMod val="175000"/>
                    <a:alpha val="40000"/>
                  </a:schemeClr>
                </a:glow>
                <a:outerShdw blurRad="50800" dist="50800" dir="5400000" algn="ctr" rotWithShape="0">
                  <a:schemeClr val="bg1"/>
                </a:outerShdw>
              </a:effectLst>
              <a:latin typeface="Monotype Corsiva" pitchFamily="66" charset="0"/>
              <a:cs typeface="Gautami" pitchFamily="2"/>
            </a:endParaRPr>
          </a:p>
        </p:txBody>
      </p:sp>
      <p:sp>
        <p:nvSpPr>
          <p:cNvPr id="3" name="Rectangle 1">
            <a:extLst>
              <a:ext uri="{FF2B5EF4-FFF2-40B4-BE49-F238E27FC236}">
                <a16:creationId xmlns:a16="http://schemas.microsoft.com/office/drawing/2014/main" id="{DF33B595-FC51-423B-AD27-F06125056ED8}"/>
              </a:ext>
            </a:extLst>
          </p:cNvPr>
          <p:cNvSpPr>
            <a:spLocks noChangeArrowheads="1"/>
          </p:cNvSpPr>
          <p:nvPr/>
        </p:nvSpPr>
        <p:spPr bwMode="auto">
          <a:xfrm>
            <a:off x="0" y="1824335"/>
            <a:ext cx="12192000" cy="923330"/>
          </a:xfrm>
          <a:prstGeom prst="rect">
            <a:avLst/>
          </a:prstGeom>
          <a:noFill/>
          <a:ln w="9525">
            <a:noFill/>
            <a:prstDash val="solid"/>
            <a:miter lim="800000"/>
            <a:headEnd/>
            <a:tailEnd/>
          </a:ln>
          <a:effectLst/>
          <a:extLst>
            <a:ext uri="{91240B29-F687-4F45-9708-019B960494DF}">
              <a14:hiddenLine xmlns:a14="http://schemas.microsoft.com/office/drawing/2010/main" w="9525">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n-US" sz="5400" b="1" dirty="0">
                <a:solidFill>
                  <a:schemeClr val="bg1"/>
                </a:solidFill>
                <a:effectLst>
                  <a:glow rad="228600">
                    <a:schemeClr val="accent2">
                      <a:satMod val="175000"/>
                      <a:alpha val="40000"/>
                    </a:schemeClr>
                  </a:glow>
                  <a:outerShdw blurRad="50800" dist="50800" dir="5400000" algn="ctr" rotWithShape="0">
                    <a:schemeClr val="tx1"/>
                  </a:outerShdw>
                </a:effectLst>
                <a:latin typeface="Tempus Sans ITC" pitchFamily="82" charset="0"/>
                <a:ea typeface="Times New Roman" pitchFamily="18" charset="0"/>
                <a:cs typeface="Gautami" pitchFamily="2"/>
              </a:rPr>
              <a:t>T</a:t>
            </a:r>
            <a:r>
              <a:rPr kumimoji="0" lang="en-US" sz="5400" b="1" i="0" u="none" strike="noStrike" cap="none" normalizeH="0" baseline="0" dirty="0">
                <a:ln>
                  <a:noFill/>
                </a:ln>
                <a:solidFill>
                  <a:schemeClr val="bg1"/>
                </a:solidFill>
                <a:effectLst>
                  <a:glow rad="228600">
                    <a:schemeClr val="accent2">
                      <a:satMod val="175000"/>
                      <a:alpha val="40000"/>
                    </a:schemeClr>
                  </a:glow>
                  <a:outerShdw blurRad="50800" dist="50800" dir="5400000" algn="ctr" rotWithShape="0">
                    <a:schemeClr val="tx1"/>
                  </a:outerShdw>
                </a:effectLst>
                <a:latin typeface="Tempus Sans ITC" pitchFamily="82" charset="0"/>
                <a:ea typeface="Times New Roman" pitchFamily="18" charset="0"/>
                <a:cs typeface="Gautami" pitchFamily="2"/>
              </a:rPr>
              <a:t>he Vine</a:t>
            </a:r>
            <a:endParaRPr kumimoji="0" lang="en-US" sz="5400" b="1" i="0" u="none" strike="noStrike" cap="none" normalizeH="0" baseline="0" dirty="0">
              <a:ln>
                <a:noFill/>
              </a:ln>
              <a:solidFill>
                <a:schemeClr val="bg1"/>
              </a:solidFill>
              <a:effectLst>
                <a:glow rad="228600">
                  <a:schemeClr val="accent2">
                    <a:satMod val="175000"/>
                    <a:alpha val="40000"/>
                  </a:schemeClr>
                </a:glow>
                <a:outerShdw blurRad="50800" dist="50800" dir="5400000" algn="ctr" rotWithShape="0">
                  <a:schemeClr val="tx1"/>
                </a:outerShdw>
              </a:effectLst>
              <a:latin typeface="Tempus Sans ITC" pitchFamily="82" charset="0"/>
              <a:cs typeface="Gautami" pitchFamily="2"/>
            </a:endParaRPr>
          </a:p>
        </p:txBody>
      </p:sp>
      <p:sp>
        <p:nvSpPr>
          <p:cNvPr id="4" name="Rectangle 1">
            <a:extLst>
              <a:ext uri="{FF2B5EF4-FFF2-40B4-BE49-F238E27FC236}">
                <a16:creationId xmlns:a16="http://schemas.microsoft.com/office/drawing/2014/main" id="{BC11C252-1EB1-47CA-A195-F878561ADC21}"/>
              </a:ext>
            </a:extLst>
          </p:cNvPr>
          <p:cNvSpPr>
            <a:spLocks noChangeArrowheads="1"/>
          </p:cNvSpPr>
          <p:nvPr/>
        </p:nvSpPr>
        <p:spPr bwMode="auto">
          <a:xfrm>
            <a:off x="1" y="3187006"/>
            <a:ext cx="12191999" cy="923330"/>
          </a:xfrm>
          <a:prstGeom prst="rect">
            <a:avLst/>
          </a:prstGeom>
          <a:noFill/>
          <a:ln w="9525">
            <a:noFill/>
            <a:prstDash val="solid"/>
            <a:miter lim="800000"/>
            <a:headEnd/>
            <a:tailEnd/>
          </a:ln>
          <a:effectLst/>
          <a:extLst>
            <a:ext uri="{91240B29-F687-4F45-9708-019B960494DF}">
              <a14:hiddenLine xmlns:a14="http://schemas.microsoft.com/office/drawing/2010/main" w="9525">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n-US" sz="5400" b="1" dirty="0">
                <a:solidFill>
                  <a:schemeClr val="bg1"/>
                </a:solidFill>
                <a:effectLst>
                  <a:glow rad="228600">
                    <a:schemeClr val="accent2">
                      <a:satMod val="175000"/>
                      <a:alpha val="40000"/>
                    </a:schemeClr>
                  </a:glow>
                  <a:outerShdw blurRad="50800" dist="50800" dir="5400000" algn="ctr" rotWithShape="0">
                    <a:schemeClr val="tx1"/>
                  </a:outerShdw>
                </a:effectLst>
                <a:latin typeface="Tempus Sans ITC" pitchFamily="82" charset="0"/>
                <a:ea typeface="Times New Roman" pitchFamily="18" charset="0"/>
                <a:cs typeface="Gautami" pitchFamily="2"/>
              </a:rPr>
              <a:t>T</a:t>
            </a:r>
            <a:r>
              <a:rPr kumimoji="0" lang="en-US" sz="5400" b="1" i="0" u="none" strike="noStrike" cap="none" normalizeH="0" baseline="0" dirty="0">
                <a:ln>
                  <a:noFill/>
                </a:ln>
                <a:solidFill>
                  <a:schemeClr val="bg1"/>
                </a:solidFill>
                <a:effectLst>
                  <a:glow rad="228600">
                    <a:schemeClr val="accent2">
                      <a:satMod val="175000"/>
                      <a:alpha val="40000"/>
                    </a:schemeClr>
                  </a:glow>
                  <a:outerShdw blurRad="50800" dist="50800" dir="5400000" algn="ctr" rotWithShape="0">
                    <a:schemeClr val="tx1"/>
                  </a:outerShdw>
                </a:effectLst>
                <a:latin typeface="Tempus Sans ITC" pitchFamily="82" charset="0"/>
                <a:ea typeface="Times New Roman" pitchFamily="18" charset="0"/>
                <a:cs typeface="Gautami" pitchFamily="2"/>
              </a:rPr>
              <a:t>he Gardener</a:t>
            </a:r>
            <a:endParaRPr kumimoji="0" lang="en-US" sz="5400" b="1" i="0" u="none" strike="noStrike" cap="none" normalizeH="0" baseline="0" dirty="0">
              <a:ln>
                <a:noFill/>
              </a:ln>
              <a:solidFill>
                <a:schemeClr val="bg1"/>
              </a:solidFill>
              <a:effectLst>
                <a:glow rad="228600">
                  <a:schemeClr val="accent2">
                    <a:satMod val="175000"/>
                    <a:alpha val="40000"/>
                  </a:schemeClr>
                </a:glow>
                <a:outerShdw blurRad="50800" dist="50800" dir="5400000" algn="ctr" rotWithShape="0">
                  <a:schemeClr val="tx1"/>
                </a:outerShdw>
              </a:effectLst>
              <a:latin typeface="Tempus Sans ITC" pitchFamily="82" charset="0"/>
              <a:cs typeface="Gautami" pitchFamily="2"/>
            </a:endParaRPr>
          </a:p>
        </p:txBody>
      </p:sp>
      <p:sp>
        <p:nvSpPr>
          <p:cNvPr id="5" name="Rectangle 1">
            <a:extLst>
              <a:ext uri="{FF2B5EF4-FFF2-40B4-BE49-F238E27FC236}">
                <a16:creationId xmlns:a16="http://schemas.microsoft.com/office/drawing/2014/main" id="{993165EA-DCC4-4AD0-A3C0-4EB7610914D8}"/>
              </a:ext>
            </a:extLst>
          </p:cNvPr>
          <p:cNvSpPr>
            <a:spLocks noChangeArrowheads="1"/>
          </p:cNvSpPr>
          <p:nvPr/>
        </p:nvSpPr>
        <p:spPr bwMode="auto">
          <a:xfrm>
            <a:off x="0" y="4800600"/>
            <a:ext cx="12191998" cy="923330"/>
          </a:xfrm>
          <a:prstGeom prst="rect">
            <a:avLst/>
          </a:prstGeom>
          <a:noFill/>
          <a:ln w="9525">
            <a:noFill/>
            <a:prstDash val="solid"/>
            <a:miter lim="800000"/>
            <a:headEnd/>
            <a:tailEnd/>
          </a:ln>
          <a:effectLst/>
          <a:extLst>
            <a:ext uri="{91240B29-F687-4F45-9708-019B960494DF}">
              <a14:hiddenLine xmlns:a14="http://schemas.microsoft.com/office/drawing/2010/main" w="9525">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n-US" sz="5400" b="1" dirty="0">
                <a:solidFill>
                  <a:schemeClr val="bg1"/>
                </a:solidFill>
                <a:effectLst>
                  <a:glow rad="228600">
                    <a:schemeClr val="accent2">
                      <a:satMod val="175000"/>
                      <a:alpha val="40000"/>
                    </a:schemeClr>
                  </a:glow>
                  <a:outerShdw blurRad="50800" dist="50800" dir="5400000" algn="ctr" rotWithShape="0">
                    <a:schemeClr val="tx1"/>
                  </a:outerShdw>
                </a:effectLst>
                <a:latin typeface="Tempus Sans ITC" pitchFamily="82" charset="0"/>
                <a:ea typeface="Times New Roman" pitchFamily="18" charset="0"/>
                <a:cs typeface="Gautami" pitchFamily="2"/>
              </a:rPr>
              <a:t>T</a:t>
            </a:r>
            <a:r>
              <a:rPr kumimoji="0" lang="en-US" sz="5400" b="1" i="0" u="none" strike="noStrike" cap="none" normalizeH="0" baseline="0" dirty="0">
                <a:ln>
                  <a:noFill/>
                </a:ln>
                <a:solidFill>
                  <a:schemeClr val="bg1"/>
                </a:solidFill>
                <a:effectLst>
                  <a:glow rad="228600">
                    <a:schemeClr val="accent2">
                      <a:satMod val="175000"/>
                      <a:alpha val="40000"/>
                    </a:schemeClr>
                  </a:glow>
                  <a:outerShdw blurRad="50800" dist="50800" dir="5400000" algn="ctr" rotWithShape="0">
                    <a:schemeClr val="tx1"/>
                  </a:outerShdw>
                </a:effectLst>
                <a:latin typeface="Tempus Sans ITC" pitchFamily="82" charset="0"/>
                <a:ea typeface="Times New Roman" pitchFamily="18" charset="0"/>
                <a:cs typeface="Gautami" pitchFamily="2"/>
              </a:rPr>
              <a:t>he Branches</a:t>
            </a:r>
            <a:endParaRPr kumimoji="0" lang="en-US" sz="5400" b="1" i="0" u="none" strike="noStrike" cap="none" normalizeH="0" baseline="0" dirty="0">
              <a:ln>
                <a:noFill/>
              </a:ln>
              <a:solidFill>
                <a:schemeClr val="bg1"/>
              </a:solidFill>
              <a:effectLst>
                <a:glow rad="228600">
                  <a:schemeClr val="accent2">
                    <a:satMod val="175000"/>
                    <a:alpha val="40000"/>
                  </a:schemeClr>
                </a:glow>
                <a:outerShdw blurRad="50800" dist="50800" dir="5400000" algn="ctr" rotWithShape="0">
                  <a:schemeClr val="tx1"/>
                </a:outerShdw>
              </a:effectLst>
              <a:latin typeface="Tempus Sans ITC" pitchFamily="82" charset="0"/>
              <a:cs typeface="Gautami" pitchFamily="2"/>
            </a:endParaRPr>
          </a:p>
        </p:txBody>
      </p:sp>
    </p:spTree>
    <p:extLst>
      <p:ext uri="{BB962C8B-B14F-4D97-AF65-F5344CB8AC3E}">
        <p14:creationId xmlns:p14="http://schemas.microsoft.com/office/powerpoint/2010/main" val="2650091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5329C2-67C8-4B6F-9290-37B623392B0D}"/>
              </a:ext>
            </a:extLst>
          </p:cNvPr>
          <p:cNvSpPr>
            <a:spLocks noChangeArrowheads="1"/>
          </p:cNvSpPr>
          <p:nvPr/>
        </p:nvSpPr>
        <p:spPr bwMode="auto">
          <a:xfrm>
            <a:off x="0" y="1719590"/>
            <a:ext cx="12192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n-US" sz="8800" b="1" dirty="0">
                <a:solidFill>
                  <a:schemeClr val="bg1"/>
                </a:solidFill>
                <a:effectLst>
                  <a:glow rad="228600">
                    <a:schemeClr val="accent4">
                      <a:satMod val="175000"/>
                      <a:alpha val="40000"/>
                    </a:schemeClr>
                  </a:glow>
                  <a:outerShdw blurRad="50800" dist="50800" dir="5400000" algn="ctr" rotWithShape="0">
                    <a:schemeClr val="tx1"/>
                  </a:outerShdw>
                </a:effectLst>
                <a:latin typeface="Tempus Sans ITC" pitchFamily="82" charset="0"/>
                <a:ea typeface="Times New Roman" pitchFamily="18" charset="0"/>
                <a:cs typeface="Gautami" pitchFamily="2"/>
              </a:rPr>
              <a:t>REMAIN</a:t>
            </a:r>
            <a:endParaRPr kumimoji="0" lang="en-US" sz="8800" b="1" i="0" u="none" strike="noStrike" cap="none" normalizeH="0" baseline="0" dirty="0">
              <a:ln>
                <a:noFill/>
              </a:ln>
              <a:solidFill>
                <a:schemeClr val="bg1"/>
              </a:solidFill>
              <a:effectLst>
                <a:glow rad="228600">
                  <a:schemeClr val="accent4">
                    <a:satMod val="175000"/>
                    <a:alpha val="40000"/>
                  </a:schemeClr>
                </a:glow>
                <a:outerShdw blurRad="50800" dist="50800" dir="5400000" algn="ctr" rotWithShape="0">
                  <a:schemeClr val="tx1"/>
                </a:outerShdw>
              </a:effectLst>
              <a:latin typeface="Tempus Sans ITC" pitchFamily="82" charset="0"/>
              <a:cs typeface="Gautami" pitchFamily="2"/>
            </a:endParaRPr>
          </a:p>
        </p:txBody>
      </p:sp>
      <p:sp>
        <p:nvSpPr>
          <p:cNvPr id="4" name="TextBox 3">
            <a:extLst>
              <a:ext uri="{FF2B5EF4-FFF2-40B4-BE49-F238E27FC236}">
                <a16:creationId xmlns:a16="http://schemas.microsoft.com/office/drawing/2014/main" id="{CEAC1398-A56B-4F67-B0D1-6E7865F5AE2B}"/>
              </a:ext>
            </a:extLst>
          </p:cNvPr>
          <p:cNvSpPr txBox="1"/>
          <p:nvPr/>
        </p:nvSpPr>
        <p:spPr>
          <a:xfrm>
            <a:off x="0" y="3429000"/>
            <a:ext cx="12192000" cy="1938992"/>
          </a:xfrm>
          <a:prstGeom prst="rect">
            <a:avLst/>
          </a:prstGeom>
          <a:noFill/>
        </p:spPr>
        <p:txBody>
          <a:bodyPr wrap="square" rtlCol="0">
            <a:spAutoFit/>
          </a:bodyPr>
          <a:lstStyle/>
          <a:p>
            <a:pPr algn="ctr"/>
            <a:r>
              <a:rPr lang="en-US" sz="4000" b="1" dirty="0">
                <a:latin typeface="Tempus Sans ITC" panose="04020404030D07020202" pitchFamily="82" charset="0"/>
              </a:rPr>
              <a:t>To stay, dwell, lodge, rest, settle, </a:t>
            </a:r>
          </a:p>
          <a:p>
            <a:pPr algn="ctr"/>
            <a:r>
              <a:rPr lang="en-US" sz="4000" b="1" dirty="0">
                <a:latin typeface="Tempus Sans ITC" panose="04020404030D07020202" pitchFamily="82" charset="0"/>
              </a:rPr>
              <a:t>to last, to continue, </a:t>
            </a:r>
          </a:p>
          <a:p>
            <a:pPr algn="ctr"/>
            <a:r>
              <a:rPr lang="en-US" sz="4000" b="1" dirty="0">
                <a:latin typeface="Tempus Sans ITC" panose="04020404030D07020202" pitchFamily="82" charset="0"/>
              </a:rPr>
              <a:t>to be in a close and settled union.</a:t>
            </a:r>
          </a:p>
        </p:txBody>
      </p:sp>
    </p:spTree>
    <p:extLst>
      <p:ext uri="{BB962C8B-B14F-4D97-AF65-F5344CB8AC3E}">
        <p14:creationId xmlns:p14="http://schemas.microsoft.com/office/powerpoint/2010/main" val="414132476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DF8CA-1039-4C7C-A182-4C6AE7964CE7}"/>
              </a:ext>
            </a:extLst>
          </p:cNvPr>
          <p:cNvSpPr/>
          <p:nvPr/>
        </p:nvSpPr>
        <p:spPr>
          <a:xfrm>
            <a:off x="0" y="247932"/>
            <a:ext cx="12192000" cy="1938992"/>
          </a:xfrm>
          <a:prstGeom prst="rect">
            <a:avLst/>
          </a:prstGeom>
        </p:spPr>
        <p:txBody>
          <a:bodyPr wrap="square">
            <a:spAutoFit/>
          </a:bodyPr>
          <a:lstStyle/>
          <a:p>
            <a:pPr marR="0" lvl="0" algn="ctr">
              <a:spcBef>
                <a:spcPts val="0"/>
              </a:spcBef>
              <a:spcAft>
                <a:spcPts val="0"/>
              </a:spcAft>
              <a:tabLst>
                <a:tab pos="342900" algn="l"/>
              </a:tabLst>
            </a:pPr>
            <a:r>
              <a:rPr lang="en-US" sz="4000" b="1" kern="1400" dirty="0">
                <a:solidFill>
                  <a:srgbClr val="FFFF00"/>
                </a:solidFill>
                <a:latin typeface="Tempus Sans ITC" panose="04020404030D07020202" pitchFamily="82" charset="0"/>
                <a:ea typeface="Times New Roman" panose="02020603050405020304" pitchFamily="18" charset="0"/>
              </a:rPr>
              <a:t>Jesus – the True Vine will do his part:</a:t>
            </a:r>
          </a:p>
          <a:p>
            <a:pPr marR="0" lvl="0" algn="ctr">
              <a:spcBef>
                <a:spcPts val="0"/>
              </a:spcBef>
              <a:spcAft>
                <a:spcPts val="0"/>
              </a:spcAft>
              <a:tabLst>
                <a:tab pos="342900" algn="l"/>
              </a:tabLst>
            </a:pPr>
            <a:r>
              <a:rPr lang="en-US" sz="4000" b="1" kern="1400" dirty="0">
                <a:latin typeface="Tempus Sans ITC" panose="04020404030D07020202" pitchFamily="82" charset="0"/>
                <a:ea typeface="Times New Roman" panose="02020603050405020304" pitchFamily="18" charset="0"/>
              </a:rPr>
              <a:t>And my God will meet all your needs according to his glorious riches </a:t>
            </a:r>
            <a:r>
              <a:rPr lang="en-US" sz="4000" b="1" kern="1400" dirty="0">
                <a:solidFill>
                  <a:srgbClr val="FFFF00"/>
                </a:solidFill>
                <a:latin typeface="Tempus Sans ITC" panose="04020404030D07020202" pitchFamily="82" charset="0"/>
                <a:ea typeface="Times New Roman" panose="02020603050405020304" pitchFamily="18" charset="0"/>
              </a:rPr>
              <a:t>in Christ Jesus  ~ </a:t>
            </a:r>
            <a:r>
              <a:rPr lang="en-US" sz="4000" b="1" kern="1400" dirty="0">
                <a:latin typeface="Tempus Sans ITC" panose="04020404030D07020202" pitchFamily="82" charset="0"/>
                <a:ea typeface="Times New Roman" panose="02020603050405020304" pitchFamily="18" charset="0"/>
              </a:rPr>
              <a:t>Phil 4:19</a:t>
            </a:r>
          </a:p>
        </p:txBody>
      </p:sp>
      <p:sp>
        <p:nvSpPr>
          <p:cNvPr id="3" name="Rectangle 2">
            <a:extLst>
              <a:ext uri="{FF2B5EF4-FFF2-40B4-BE49-F238E27FC236}">
                <a16:creationId xmlns:a16="http://schemas.microsoft.com/office/drawing/2014/main" id="{E6683D35-2518-451B-8C25-2E8654B7D7D3}"/>
              </a:ext>
            </a:extLst>
          </p:cNvPr>
          <p:cNvSpPr/>
          <p:nvPr/>
        </p:nvSpPr>
        <p:spPr>
          <a:xfrm>
            <a:off x="0" y="2930881"/>
            <a:ext cx="12192000" cy="3785652"/>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spcBef>
                <a:spcPts val="0"/>
              </a:spcBef>
              <a:spcAft>
                <a:spcPts val="0"/>
              </a:spcAft>
              <a:tabLst>
                <a:tab pos="342900" algn="l"/>
              </a:tabLst>
            </a:pPr>
            <a:r>
              <a:rPr lang="en-US" sz="4000" b="1" kern="1400" dirty="0">
                <a:solidFill>
                  <a:srgbClr val="FFFF00"/>
                </a:solidFill>
                <a:latin typeface="Tempus Sans ITC" panose="04020404030D07020202" pitchFamily="82" charset="0"/>
                <a:ea typeface="Times New Roman" panose="02020603050405020304" pitchFamily="18" charset="0"/>
              </a:rPr>
              <a:t>The Father– the Gardener will do his part:</a:t>
            </a:r>
          </a:p>
          <a:p>
            <a:pPr marR="0" lvl="0" algn="ctr">
              <a:spcBef>
                <a:spcPts val="0"/>
              </a:spcBef>
              <a:spcAft>
                <a:spcPts val="0"/>
              </a:spcAft>
              <a:tabLst>
                <a:tab pos="342900" algn="l"/>
              </a:tabLst>
            </a:pPr>
            <a:r>
              <a:rPr lang="en-US" sz="4000" b="1" kern="1400" dirty="0">
                <a:latin typeface="Tempus Sans ITC" panose="04020404030D07020202" pitchFamily="82" charset="0"/>
                <a:ea typeface="Times New Roman" panose="02020603050405020304" pitchFamily="18" charset="0"/>
              </a:rPr>
              <a:t>My son, do not make light of the Lord’s discipline…but God disciplines us for our good, that we may share in his holiness…it produces a harvest of righteousness and peace for those who have been trained by it</a:t>
            </a:r>
          </a:p>
          <a:p>
            <a:pPr marR="0" lvl="0" algn="ctr">
              <a:spcBef>
                <a:spcPts val="0"/>
              </a:spcBef>
              <a:spcAft>
                <a:spcPts val="0"/>
              </a:spcAft>
              <a:tabLst>
                <a:tab pos="342900" algn="l"/>
              </a:tabLst>
            </a:pPr>
            <a:r>
              <a:rPr lang="en-US" sz="4000" b="1" kern="1400" dirty="0">
                <a:latin typeface="Tempus Sans ITC" panose="04020404030D07020202" pitchFamily="82" charset="0"/>
                <a:ea typeface="Times New Roman" panose="02020603050405020304" pitchFamily="18" charset="0"/>
              </a:rPr>
              <a:t>Hebrews 12:4-11</a:t>
            </a:r>
          </a:p>
        </p:txBody>
      </p:sp>
    </p:spTree>
    <p:extLst>
      <p:ext uri="{BB962C8B-B14F-4D97-AF65-F5344CB8AC3E}">
        <p14:creationId xmlns:p14="http://schemas.microsoft.com/office/powerpoint/2010/main" val="2378145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30C7A4-16E3-4F2E-B757-6D1950136833}"/>
              </a:ext>
            </a:extLst>
          </p:cNvPr>
          <p:cNvSpPr txBox="1"/>
          <p:nvPr/>
        </p:nvSpPr>
        <p:spPr>
          <a:xfrm>
            <a:off x="0" y="961299"/>
            <a:ext cx="12192000" cy="4524315"/>
          </a:xfrm>
          <a:prstGeom prst="rect">
            <a:avLst/>
          </a:prstGeom>
          <a:noFill/>
        </p:spPr>
        <p:txBody>
          <a:bodyPr wrap="square" rtlCol="0">
            <a:spAutoFit/>
          </a:bodyPr>
          <a:lstStyle/>
          <a:p>
            <a:pPr algn="ctr"/>
            <a:r>
              <a:rPr lang="en-US" sz="4800" b="1" dirty="0">
                <a:solidFill>
                  <a:srgbClr val="FFFF00"/>
                </a:solidFill>
                <a:latin typeface="Tempus Sans ITC" panose="04020404030D07020202" pitchFamily="82" charset="0"/>
              </a:rPr>
              <a:t>You: The branches will do your part</a:t>
            </a:r>
          </a:p>
          <a:p>
            <a:pPr algn="ctr"/>
            <a:r>
              <a:rPr lang="en-US" sz="4800" b="1" dirty="0">
                <a:latin typeface="Tempus Sans ITC" panose="04020404030D07020202" pitchFamily="82" charset="0"/>
              </a:rPr>
              <a:t>Let us fix our eyes on Jesus, </a:t>
            </a:r>
          </a:p>
          <a:p>
            <a:pPr algn="ctr"/>
            <a:r>
              <a:rPr lang="en-US" sz="4800" b="1" dirty="0">
                <a:latin typeface="Tempus Sans ITC" panose="04020404030D07020202" pitchFamily="82" charset="0"/>
              </a:rPr>
              <a:t>the author and perfecter of our faith….</a:t>
            </a:r>
          </a:p>
          <a:p>
            <a:pPr algn="ctr"/>
            <a:r>
              <a:rPr lang="en-US" sz="4800" b="1" dirty="0">
                <a:latin typeface="Tempus Sans ITC" panose="04020404030D07020202" pitchFamily="82" charset="0"/>
              </a:rPr>
              <a:t>Consider him…so that you will not </a:t>
            </a:r>
          </a:p>
          <a:p>
            <a:pPr algn="ctr"/>
            <a:r>
              <a:rPr lang="en-US" sz="4800" b="1" dirty="0">
                <a:latin typeface="Tempus Sans ITC" panose="04020404030D07020202" pitchFamily="82" charset="0"/>
              </a:rPr>
              <a:t>grow weary and lose heart.</a:t>
            </a:r>
          </a:p>
          <a:p>
            <a:pPr algn="ctr"/>
            <a:r>
              <a:rPr lang="en-US" sz="4800" b="1" dirty="0">
                <a:latin typeface="Tempus Sans ITC" panose="04020404030D07020202" pitchFamily="82" charset="0"/>
              </a:rPr>
              <a:t>Hebrews 12:2,3</a:t>
            </a:r>
          </a:p>
        </p:txBody>
      </p:sp>
    </p:spTree>
    <p:extLst>
      <p:ext uri="{BB962C8B-B14F-4D97-AF65-F5344CB8AC3E}">
        <p14:creationId xmlns:p14="http://schemas.microsoft.com/office/powerpoint/2010/main" val="155055219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32210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9841CA-9FF4-4E80-B669-6A70AB8FD004}"/>
              </a:ext>
            </a:extLst>
          </p:cNvPr>
          <p:cNvSpPr/>
          <p:nvPr/>
        </p:nvSpPr>
        <p:spPr>
          <a:xfrm>
            <a:off x="4639212" y="147712"/>
            <a:ext cx="7552788" cy="6494085"/>
          </a:xfrm>
          <a:prstGeom prst="rect">
            <a:avLst/>
          </a:prstGeom>
        </p:spPr>
        <p:txBody>
          <a:bodyPr wrap="square">
            <a:spAutoFit/>
          </a:bodyPr>
          <a:lstStyle/>
          <a:p>
            <a:r>
              <a:rPr lang="en-US" sz="3200" b="1" dirty="0">
                <a:latin typeface="Tempus Sans ITC" panose="04020404030D07020202" pitchFamily="82" charset="0"/>
                <a:ea typeface="Times New Roman" panose="02020603050405020304" pitchFamily="18" charset="0"/>
              </a:rPr>
              <a:t>In one way we think a great deal too much of the atomic bomb.</a:t>
            </a:r>
            <a:r>
              <a:rPr lang="en-US" sz="3200" dirty="0">
                <a:latin typeface="Tempus Sans ITC" panose="04020404030D07020202" pitchFamily="82" charset="0"/>
                <a:ea typeface="Times New Roman" panose="02020603050405020304" pitchFamily="18" charset="0"/>
              </a:rPr>
              <a:t> “How are we to live in an atomic age?” I am tempted to reply: “Why, as you would have lived in the sixteenth century when the plague visited London almost every year, or as you would have lived in a Viking age when raiders from Scandinavia might land and cut your throat any night; or indeed, as you are already living in an age of cancer, an age of syphilis, an age of paralysis, an age of air raids, an age of railway accidents, an age of motor accidents.”</a:t>
            </a:r>
          </a:p>
        </p:txBody>
      </p:sp>
      <p:pic>
        <p:nvPicPr>
          <p:cNvPr id="4" name="Picture 3" descr="A person looking at the camera&#10;&#10;Description automatically generated">
            <a:extLst>
              <a:ext uri="{FF2B5EF4-FFF2-40B4-BE49-F238E27FC236}">
                <a16:creationId xmlns:a16="http://schemas.microsoft.com/office/drawing/2014/main" id="{ADE85409-21A2-4ED3-BC32-E3197B6CD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639212" cy="6710289"/>
          </a:xfrm>
          <a:prstGeom prst="rect">
            <a:avLst/>
          </a:prstGeom>
          <a:ln>
            <a:noFill/>
          </a:ln>
          <a:effectLst>
            <a:softEdge rad="112500"/>
          </a:effectLst>
        </p:spPr>
      </p:pic>
    </p:spTree>
    <p:extLst>
      <p:ext uri="{BB962C8B-B14F-4D97-AF65-F5344CB8AC3E}">
        <p14:creationId xmlns:p14="http://schemas.microsoft.com/office/powerpoint/2010/main" val="224391070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the camera&#10;&#10;Description automatically generated">
            <a:extLst>
              <a:ext uri="{FF2B5EF4-FFF2-40B4-BE49-F238E27FC236}">
                <a16:creationId xmlns:a16="http://schemas.microsoft.com/office/drawing/2014/main" id="{39B7974C-4D5F-46EF-AE13-CD14A094D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639212" cy="6710289"/>
          </a:xfrm>
          <a:prstGeom prst="rect">
            <a:avLst/>
          </a:prstGeom>
          <a:ln>
            <a:noFill/>
          </a:ln>
          <a:effectLst>
            <a:softEdge rad="112500"/>
          </a:effectLst>
        </p:spPr>
      </p:pic>
      <p:sp>
        <p:nvSpPr>
          <p:cNvPr id="2" name="Rectangle 1">
            <a:extLst>
              <a:ext uri="{FF2B5EF4-FFF2-40B4-BE49-F238E27FC236}">
                <a16:creationId xmlns:a16="http://schemas.microsoft.com/office/drawing/2014/main" id="{BA475004-F87F-44AF-A4DD-B82EC3809ACF}"/>
              </a:ext>
            </a:extLst>
          </p:cNvPr>
          <p:cNvSpPr/>
          <p:nvPr/>
        </p:nvSpPr>
        <p:spPr>
          <a:xfrm>
            <a:off x="4135902" y="197346"/>
            <a:ext cx="8056098" cy="6555641"/>
          </a:xfrm>
          <a:prstGeom prst="rect">
            <a:avLst/>
          </a:prstGeom>
        </p:spPr>
        <p:txBody>
          <a:bodyPr wrap="square">
            <a:spAutoFit/>
          </a:bodyPr>
          <a:lstStyle/>
          <a:p>
            <a:r>
              <a:rPr lang="en-US" sz="3000" dirty="0">
                <a:latin typeface="Tempus Sans ITC" panose="04020404030D07020202" pitchFamily="82" charset="0"/>
                <a:ea typeface="Times New Roman" panose="02020603050405020304" pitchFamily="18" charset="0"/>
              </a:rPr>
              <a:t>In other words, do not let us begin by exaggerating the novelty of our situation. Believe me, dear sir or madam, you and all whom you love were already sentenced to death before the atomic bomb was invented: and quite a high percentage of us were going to die in unpleasant ways. We had, indeed, one very great advantage over our ancestors—anesthetics; but we have that still. It is perfectly ridiculous to go about whimpering and drawing long faces because the scientists have added one more chance of painful and premature death to a world which already bristled with such chances and in which death itself was not a chance at all, but a certainty.</a:t>
            </a:r>
          </a:p>
        </p:txBody>
      </p:sp>
    </p:spTree>
    <p:extLst>
      <p:ext uri="{BB962C8B-B14F-4D97-AF65-F5344CB8AC3E}">
        <p14:creationId xmlns:p14="http://schemas.microsoft.com/office/powerpoint/2010/main" val="278315073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the camera&#10;&#10;Description automatically generated">
            <a:extLst>
              <a:ext uri="{FF2B5EF4-FFF2-40B4-BE49-F238E27FC236}">
                <a16:creationId xmlns:a16="http://schemas.microsoft.com/office/drawing/2014/main" id="{92E2B72D-7914-411B-B0E8-C71F6E274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639212" cy="6710289"/>
          </a:xfrm>
          <a:prstGeom prst="rect">
            <a:avLst/>
          </a:prstGeom>
          <a:ln>
            <a:noFill/>
          </a:ln>
          <a:effectLst>
            <a:softEdge rad="112500"/>
          </a:effectLst>
        </p:spPr>
      </p:pic>
      <p:sp>
        <p:nvSpPr>
          <p:cNvPr id="2" name="Rectangle 1">
            <a:extLst>
              <a:ext uri="{FF2B5EF4-FFF2-40B4-BE49-F238E27FC236}">
                <a16:creationId xmlns:a16="http://schemas.microsoft.com/office/drawing/2014/main" id="{91B70CAD-87A3-43B6-B061-BDE1EF4E24BD}"/>
              </a:ext>
            </a:extLst>
          </p:cNvPr>
          <p:cNvSpPr/>
          <p:nvPr/>
        </p:nvSpPr>
        <p:spPr>
          <a:xfrm>
            <a:off x="4332849" y="151179"/>
            <a:ext cx="7859151" cy="6555641"/>
          </a:xfrm>
          <a:prstGeom prst="rect">
            <a:avLst/>
          </a:prstGeom>
        </p:spPr>
        <p:txBody>
          <a:bodyPr wrap="square">
            <a:spAutoFit/>
          </a:bodyPr>
          <a:lstStyle/>
          <a:p>
            <a:r>
              <a:rPr lang="en-US" sz="3000" dirty="0">
                <a:latin typeface="Tempus Sans ITC" panose="04020404030D07020202" pitchFamily="82" charset="0"/>
                <a:ea typeface="Times New Roman" panose="02020603050405020304" pitchFamily="18" charset="0"/>
              </a:rPr>
              <a:t>This is the first point to be made: and the first action to be taken is to pull ourselves together. If we are all going to be destroyed by an atomic bomb, let that bomb when it comes find us doing sensible and human things—praying, working, teaching, reading, listening to music, bathing the children, playing tennis, chatting to our friends over a pint and a game of darts—not huddled together like frightened sheep and thinking about bombs. They may break our bodies (a microbe can do that) but they need not dominate our minds.</a:t>
            </a:r>
          </a:p>
          <a:p>
            <a:pPr>
              <a:spcAft>
                <a:spcPts val="2100"/>
              </a:spcAft>
            </a:pPr>
            <a:r>
              <a:rPr lang="en-US" sz="3000" dirty="0">
                <a:latin typeface="Tempus Sans ITC" panose="04020404030D07020202" pitchFamily="82" charset="0"/>
                <a:ea typeface="Times New Roman" panose="02020603050405020304" pitchFamily="18" charset="0"/>
              </a:rPr>
              <a:t>— </a:t>
            </a:r>
            <a:r>
              <a:rPr lang="en-US" sz="3000" i="1" dirty="0">
                <a:latin typeface="Tempus Sans ITC" panose="04020404030D07020202" pitchFamily="82" charset="0"/>
                <a:ea typeface="Times New Roman" panose="02020603050405020304" pitchFamily="18" charset="0"/>
              </a:rPr>
              <a:t>“On Living in an Atomic Age” (1948) in Present Concerns: Journalistic Essays</a:t>
            </a:r>
          </a:p>
        </p:txBody>
      </p:sp>
    </p:spTree>
    <p:extLst>
      <p:ext uri="{BB962C8B-B14F-4D97-AF65-F5344CB8AC3E}">
        <p14:creationId xmlns:p14="http://schemas.microsoft.com/office/powerpoint/2010/main" val="305599203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189D57-FDDB-4B6F-882D-F612A271C3FE}"/>
              </a:ext>
            </a:extLst>
          </p:cNvPr>
          <p:cNvSpPr txBox="1"/>
          <p:nvPr/>
        </p:nvSpPr>
        <p:spPr>
          <a:xfrm>
            <a:off x="833120" y="1122363"/>
            <a:ext cx="3200400" cy="23876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kern="1200">
                <a:ln w="18415" cmpd="sng">
                  <a:solidFill>
                    <a:srgbClr val="FFFFFF"/>
                  </a:solidFill>
                  <a:prstDash val="solid"/>
                </a:ln>
                <a:solidFill>
                  <a:schemeClr val="tx1"/>
                </a:solidFill>
                <a:effectLst>
                  <a:glow rad="63500">
                    <a:schemeClr val="accent6">
                      <a:satMod val="175000"/>
                      <a:alpha val="40000"/>
                    </a:schemeClr>
                  </a:glow>
                  <a:outerShdw blurRad="63500" dir="3600000" algn="tl" rotWithShape="0">
                    <a:srgbClr val="000000">
                      <a:alpha val="70000"/>
                    </a:srgbClr>
                  </a:outerShdw>
                </a:effectLst>
                <a:latin typeface="+mj-lt"/>
                <a:ea typeface="+mj-ea"/>
                <a:cs typeface="+mj-cs"/>
              </a:rPr>
              <a:t>Wanna-be gardener</a:t>
            </a:r>
          </a:p>
        </p:txBody>
      </p:sp>
      <p:pic>
        <p:nvPicPr>
          <p:cNvPr id="7" name="Picture 6" descr="A green plant&#10;&#10;Description automatically generated">
            <a:extLst>
              <a:ext uri="{FF2B5EF4-FFF2-40B4-BE49-F238E27FC236}">
                <a16:creationId xmlns:a16="http://schemas.microsoft.com/office/drawing/2014/main" id="{E61DA6BD-73C3-4D0F-A711-DE67F98C2DD9}"/>
              </a:ext>
            </a:extLst>
          </p:cNvPr>
          <p:cNvPicPr>
            <a:picLocks noChangeAspect="1"/>
          </p:cNvPicPr>
          <p:nvPr/>
        </p:nvPicPr>
        <p:blipFill rotWithShape="1">
          <a:blip r:embed="rId3">
            <a:extLst>
              <a:ext uri="{28A0092B-C50C-407E-A947-70E740481C1C}">
                <a14:useLocalDpi xmlns:a14="http://schemas.microsoft.com/office/drawing/2010/main" val="0"/>
              </a:ext>
            </a:extLst>
          </a:blip>
          <a:srcRect t="43508" r="3" b="19070"/>
          <a:stretch/>
        </p:blipFill>
        <p:spPr>
          <a:xfrm>
            <a:off x="4657343" y="-1"/>
            <a:ext cx="2829214" cy="2183054"/>
          </a:xfrm>
          <a:prstGeom prst="rect">
            <a:avLst/>
          </a:prstGeom>
        </p:spPr>
      </p:pic>
      <p:pic>
        <p:nvPicPr>
          <p:cNvPr id="3" name="Picture 2" descr="gardener 2.gif">
            <a:extLst>
              <a:ext uri="{FF2B5EF4-FFF2-40B4-BE49-F238E27FC236}">
                <a16:creationId xmlns:a16="http://schemas.microsoft.com/office/drawing/2014/main" id="{3296676D-7BD3-4716-ADA7-4CC4A6CCDE57}"/>
              </a:ext>
            </a:extLst>
          </p:cNvPr>
          <p:cNvPicPr>
            <a:picLocks noChangeAspect="1"/>
          </p:cNvPicPr>
          <p:nvPr/>
        </p:nvPicPr>
        <p:blipFill rotWithShape="1">
          <a:blip r:embed="rId4" cstate="print"/>
          <a:srcRect t="15200" r="2" b="17501"/>
          <a:stretch/>
        </p:blipFill>
        <p:spPr>
          <a:xfrm>
            <a:off x="4621436" y="2262548"/>
            <a:ext cx="2825496" cy="2241463"/>
          </a:xfrm>
          <a:prstGeom prst="rect">
            <a:avLst/>
          </a:prstGeom>
        </p:spPr>
      </p:pic>
      <p:pic>
        <p:nvPicPr>
          <p:cNvPr id="9" name="Picture 8" descr="A close up of a garden&#10;&#10;Description automatically generated">
            <a:extLst>
              <a:ext uri="{FF2B5EF4-FFF2-40B4-BE49-F238E27FC236}">
                <a16:creationId xmlns:a16="http://schemas.microsoft.com/office/drawing/2014/main" id="{7AF0799A-86F8-4A93-BD7A-579E2C43A977}"/>
              </a:ext>
            </a:extLst>
          </p:cNvPr>
          <p:cNvPicPr>
            <a:picLocks noChangeAspect="1"/>
          </p:cNvPicPr>
          <p:nvPr/>
        </p:nvPicPr>
        <p:blipFill rotWithShape="1">
          <a:blip r:embed="rId5">
            <a:extLst>
              <a:ext uri="{28A0092B-C50C-407E-A947-70E740481C1C}">
                <a14:useLocalDpi xmlns:a14="http://schemas.microsoft.com/office/drawing/2010/main" val="0"/>
              </a:ext>
            </a:extLst>
          </a:blip>
          <a:srcRect l="11155" r="14180" b="2"/>
          <a:stretch/>
        </p:blipFill>
        <p:spPr>
          <a:xfrm>
            <a:off x="7570565" y="10"/>
            <a:ext cx="4614002" cy="3383270"/>
          </a:xfrm>
          <a:prstGeom prst="rect">
            <a:avLst/>
          </a:prstGeom>
        </p:spPr>
      </p:pic>
      <p:pic>
        <p:nvPicPr>
          <p:cNvPr id="2" name="Picture 1" descr="GardenCartoon.jpg">
            <a:extLst>
              <a:ext uri="{FF2B5EF4-FFF2-40B4-BE49-F238E27FC236}">
                <a16:creationId xmlns:a16="http://schemas.microsoft.com/office/drawing/2014/main" id="{8DD1BA41-C27E-4D65-A984-1F6FD724013B}"/>
              </a:ext>
            </a:extLst>
          </p:cNvPr>
          <p:cNvPicPr>
            <a:picLocks noChangeAspect="1"/>
          </p:cNvPicPr>
          <p:nvPr/>
        </p:nvPicPr>
        <p:blipFill rotWithShape="1">
          <a:blip r:embed="rId6" cstate="print"/>
          <a:srcRect t="11459" b="9315"/>
          <a:stretch/>
        </p:blipFill>
        <p:spPr>
          <a:xfrm>
            <a:off x="4653627" y="4616536"/>
            <a:ext cx="2829212" cy="2241464"/>
          </a:xfrm>
          <a:prstGeom prst="rect">
            <a:avLst/>
          </a:prstGeom>
        </p:spPr>
      </p:pic>
      <p:pic>
        <p:nvPicPr>
          <p:cNvPr id="11" name="Picture 10" descr="A close up of a garden&#10;&#10;Description automatically generated">
            <a:extLst>
              <a:ext uri="{FF2B5EF4-FFF2-40B4-BE49-F238E27FC236}">
                <a16:creationId xmlns:a16="http://schemas.microsoft.com/office/drawing/2014/main" id="{409F6961-0614-45DB-90E9-CB1A1CA5489B}"/>
              </a:ext>
            </a:extLst>
          </p:cNvPr>
          <p:cNvPicPr>
            <a:picLocks noChangeAspect="1"/>
          </p:cNvPicPr>
          <p:nvPr/>
        </p:nvPicPr>
        <p:blipFill rotWithShape="1">
          <a:blip r:embed="rId7">
            <a:extLst>
              <a:ext uri="{28A0092B-C50C-407E-A947-70E740481C1C}">
                <a14:useLocalDpi xmlns:a14="http://schemas.microsoft.com/office/drawing/2010/main" val="0"/>
              </a:ext>
            </a:extLst>
          </a:blip>
          <a:srcRect l="17080" r="16779" b="2"/>
          <a:stretch/>
        </p:blipFill>
        <p:spPr>
          <a:xfrm>
            <a:off x="7570565" y="3474720"/>
            <a:ext cx="4614002" cy="3383280"/>
          </a:xfrm>
          <a:prstGeom prst="rect">
            <a:avLst/>
          </a:prstGeom>
          <a:ln>
            <a:noFill/>
          </a:ln>
          <a:effectLst>
            <a:softEdge rad="112500"/>
          </a:effectLst>
        </p:spPr>
      </p:pic>
    </p:spTree>
    <p:extLst>
      <p:ext uri="{BB962C8B-B14F-4D97-AF65-F5344CB8AC3E}">
        <p14:creationId xmlns:p14="http://schemas.microsoft.com/office/powerpoint/2010/main" val="41403858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119D2-99B2-42BE-B38D-7FECA904478B}"/>
              </a:ext>
            </a:extLst>
          </p:cNvPr>
          <p:cNvSpPr>
            <a:spLocks noChangeArrowheads="1"/>
          </p:cNvSpPr>
          <p:nvPr/>
        </p:nvSpPr>
        <p:spPr bwMode="auto">
          <a:xfrm>
            <a:off x="0" y="318403"/>
            <a:ext cx="12192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6600" i="0" u="none" strike="noStrike" cap="none" normalizeH="0" baseline="0" dirty="0">
                <a:ln>
                  <a:noFill/>
                </a:ln>
                <a:solidFill>
                  <a:srgbClr val="FFFF00"/>
                </a:solidFill>
                <a:effectLst>
                  <a:glow rad="63500">
                    <a:schemeClr val="accent3">
                      <a:satMod val="175000"/>
                      <a:alpha val="40000"/>
                    </a:schemeClr>
                  </a:glow>
                  <a:outerShdw blurRad="50800" dist="50800" dir="5400000" algn="ctr" rotWithShape="0">
                    <a:schemeClr val="bg1"/>
                  </a:outerShdw>
                </a:effectLst>
                <a:latin typeface="Monotype Corsiva" pitchFamily="66" charset="0"/>
                <a:ea typeface="Times New Roman" pitchFamily="18" charset="0"/>
                <a:cs typeface="Gautami" pitchFamily="2"/>
              </a:rPr>
              <a:t>I AM the true vine</a:t>
            </a:r>
            <a:endParaRPr kumimoji="0" lang="en-US" sz="6600" i="0" u="none" strike="noStrike" cap="none" normalizeH="0" baseline="0" dirty="0">
              <a:ln>
                <a:noFill/>
              </a:ln>
              <a:solidFill>
                <a:srgbClr val="FFFF00"/>
              </a:solidFill>
              <a:effectLst>
                <a:glow rad="63500">
                  <a:schemeClr val="accent3">
                    <a:satMod val="175000"/>
                    <a:alpha val="40000"/>
                  </a:schemeClr>
                </a:glow>
                <a:outerShdw blurRad="50800" dist="50800" dir="5400000" algn="ctr" rotWithShape="0">
                  <a:schemeClr val="bg1"/>
                </a:outerShdw>
              </a:effectLst>
              <a:latin typeface="Monotype Corsiva" pitchFamily="66" charset="0"/>
              <a:cs typeface="Gautami" pitchFamily="2"/>
            </a:endParaRPr>
          </a:p>
        </p:txBody>
      </p:sp>
      <p:sp>
        <p:nvSpPr>
          <p:cNvPr id="3" name="Rectangle 2">
            <a:extLst>
              <a:ext uri="{FF2B5EF4-FFF2-40B4-BE49-F238E27FC236}">
                <a16:creationId xmlns:a16="http://schemas.microsoft.com/office/drawing/2014/main" id="{BD901863-B2FB-4C02-A992-4E7BD1676662}"/>
              </a:ext>
            </a:extLst>
          </p:cNvPr>
          <p:cNvSpPr>
            <a:spLocks noChangeArrowheads="1"/>
          </p:cNvSpPr>
          <p:nvPr/>
        </p:nvSpPr>
        <p:spPr bwMode="auto">
          <a:xfrm>
            <a:off x="0" y="1753866"/>
            <a:ext cx="12192000" cy="4401205"/>
          </a:xfrm>
          <a:prstGeom prst="rect">
            <a:avLst/>
          </a:prstGeom>
          <a:noFill/>
          <a:ln w="9525">
            <a:noFill/>
            <a:prstDash val="solid"/>
            <a:miter lim="800000"/>
            <a:headEnd/>
            <a:tailEnd/>
          </a:ln>
          <a:effectLst/>
          <a:extLst>
            <a:ext uri="{91240B29-F687-4F45-9708-019B960494DF}">
              <a14:hiddenLine xmlns:a14="http://schemas.microsoft.com/office/drawing/2010/main" w="9525">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0" lang="en-US" sz="4000" b="1" i="1" u="none" strike="noStrike" cap="none" normalizeH="0" baseline="0" dirty="0">
                <a:ln>
                  <a:noFill/>
                </a:ln>
                <a:effectLst>
                  <a:outerShdw blurRad="50800" dist="50800" dir="5400000" algn="ctr" rotWithShape="0">
                    <a:schemeClr val="bg1"/>
                  </a:outerShdw>
                </a:effectLst>
                <a:latin typeface="Tempus Sans ITC" pitchFamily="82" charset="0"/>
                <a:ea typeface="Times New Roman" pitchFamily="18" charset="0"/>
              </a:rPr>
              <a:t>Then Moses said to God, “If I come to the people </a:t>
            </a:r>
          </a:p>
          <a:p>
            <a:pPr lvl="0" algn="ctr" defTabSz="914400" fontAlgn="base">
              <a:spcBef>
                <a:spcPct val="0"/>
              </a:spcBef>
              <a:spcAft>
                <a:spcPct val="0"/>
              </a:spcAft>
            </a:pPr>
            <a:r>
              <a:rPr kumimoji="0" lang="en-US" sz="4000" b="1" i="1" u="none" strike="noStrike" cap="none" normalizeH="0" baseline="0" dirty="0">
                <a:ln>
                  <a:noFill/>
                </a:ln>
                <a:effectLst>
                  <a:outerShdw blurRad="50800" dist="50800" dir="5400000" algn="ctr" rotWithShape="0">
                    <a:schemeClr val="bg1"/>
                  </a:outerShdw>
                </a:effectLst>
                <a:latin typeface="Tempus Sans ITC" pitchFamily="82" charset="0"/>
                <a:ea typeface="Times New Roman" pitchFamily="18" charset="0"/>
              </a:rPr>
              <a:t>of Israel and say to them, ‘The God of your fathers </a:t>
            </a:r>
          </a:p>
          <a:p>
            <a:pPr lvl="0" algn="ctr" defTabSz="914400" fontAlgn="base">
              <a:spcBef>
                <a:spcPct val="0"/>
              </a:spcBef>
              <a:spcAft>
                <a:spcPct val="0"/>
              </a:spcAft>
            </a:pPr>
            <a:r>
              <a:rPr kumimoji="0" lang="en-US" sz="4000" b="1" i="1" u="none" strike="noStrike" cap="none" normalizeH="0" baseline="0" dirty="0">
                <a:ln>
                  <a:noFill/>
                </a:ln>
                <a:effectLst>
                  <a:outerShdw blurRad="50800" dist="50800" dir="5400000" algn="ctr" rotWithShape="0">
                    <a:schemeClr val="bg1"/>
                  </a:outerShdw>
                </a:effectLst>
                <a:latin typeface="Tempus Sans ITC" pitchFamily="82" charset="0"/>
                <a:ea typeface="Times New Roman" pitchFamily="18" charset="0"/>
              </a:rPr>
              <a:t>has sent me to you’ and they ask me, ‘What is his name?’ what shall I say to them?  God said to Moses, </a:t>
            </a:r>
          </a:p>
          <a:p>
            <a:pPr lvl="0" algn="ctr" defTabSz="914400" fontAlgn="base">
              <a:spcBef>
                <a:spcPct val="0"/>
              </a:spcBef>
              <a:spcAft>
                <a:spcPct val="0"/>
              </a:spcAft>
            </a:pPr>
            <a:r>
              <a:rPr lang="en-US" sz="4000" b="1" i="1" dirty="0">
                <a:effectLst>
                  <a:outerShdw blurRad="50800" dist="50800" dir="5400000" algn="ctr" rotWithShape="0">
                    <a:schemeClr val="bg1"/>
                  </a:outerShdw>
                </a:effectLst>
                <a:latin typeface="Tempus Sans ITC" pitchFamily="82" charset="0"/>
                <a:ea typeface="Times New Roman" pitchFamily="18" charset="0"/>
              </a:rPr>
              <a:t>‘</a:t>
            </a:r>
            <a:r>
              <a:rPr kumimoji="0" lang="en-US" sz="4000" b="1" i="1" u="none" strike="noStrike" cap="none" normalizeH="0" baseline="0" dirty="0">
                <a:ln>
                  <a:noFill/>
                </a:ln>
                <a:effectLst>
                  <a:outerShdw blurRad="50800" dist="50800" dir="5400000" algn="ctr" rotWithShape="0">
                    <a:schemeClr val="bg1"/>
                  </a:outerShdw>
                </a:effectLst>
                <a:latin typeface="Tempus Sans ITC" pitchFamily="82" charset="0"/>
                <a:ea typeface="Times New Roman" pitchFamily="18" charset="0"/>
              </a:rPr>
              <a:t>I AM WHO I AM.’</a:t>
            </a:r>
            <a:r>
              <a:rPr lang="en-US" sz="4000" b="1" dirty="0">
                <a:effectLst>
                  <a:outerShdw blurRad="50800" dist="50800" dir="5400000" algn="ctr" rotWithShape="0">
                    <a:schemeClr val="bg1"/>
                  </a:outerShdw>
                </a:effectLst>
                <a:latin typeface="Tempus Sans ITC" pitchFamily="82" charset="0"/>
                <a:ea typeface="Times New Roman" pitchFamily="18" charset="0"/>
              </a:rPr>
              <a:t> </a:t>
            </a:r>
          </a:p>
          <a:p>
            <a:pPr lvl="0" algn="ctr" defTabSz="914400" fontAlgn="base">
              <a:spcBef>
                <a:spcPct val="0"/>
              </a:spcBef>
              <a:spcAft>
                <a:spcPct val="0"/>
              </a:spcAft>
            </a:pPr>
            <a:endParaRPr lang="en-US" sz="4000" b="1" dirty="0">
              <a:effectLst>
                <a:outerShdw blurRad="50800" dist="50800" dir="5400000" algn="ctr" rotWithShape="0">
                  <a:schemeClr val="bg1"/>
                </a:outerShdw>
              </a:effectLst>
              <a:latin typeface="Tempus Sans ITC" pitchFamily="82" charset="0"/>
              <a:ea typeface="Times New Roman" pitchFamily="18" charset="0"/>
            </a:endParaRPr>
          </a:p>
          <a:p>
            <a:pPr lvl="0" algn="ctr" defTabSz="914400" fontAlgn="base">
              <a:spcBef>
                <a:spcPct val="0"/>
              </a:spcBef>
              <a:spcAft>
                <a:spcPct val="0"/>
              </a:spcAft>
            </a:pPr>
            <a:r>
              <a:rPr lang="en-US" sz="4000" b="1" dirty="0">
                <a:effectLst>
                  <a:outerShdw blurRad="50800" dist="50800" dir="5400000" algn="ctr" rotWithShape="0">
                    <a:schemeClr val="bg1"/>
                  </a:outerShdw>
                </a:effectLst>
                <a:latin typeface="Tempus Sans ITC" pitchFamily="82" charset="0"/>
                <a:ea typeface="Times New Roman" pitchFamily="18" charset="0"/>
              </a:rPr>
              <a:t>Exodus 3:13, 14 </a:t>
            </a:r>
            <a:endParaRPr kumimoji="0" lang="en-US" sz="4000" b="1" i="0" u="none" strike="noStrike" cap="none" normalizeH="0" baseline="0" dirty="0">
              <a:ln>
                <a:noFill/>
              </a:ln>
              <a:effectLst>
                <a:outerShdw blurRad="50800" dist="50800" dir="5400000" algn="ctr" rotWithShape="0">
                  <a:schemeClr val="bg1"/>
                </a:outerShdw>
              </a:effectLst>
              <a:latin typeface="Tempus Sans ITC" pitchFamily="82" charset="0"/>
            </a:endParaRPr>
          </a:p>
        </p:txBody>
      </p:sp>
    </p:spTree>
    <p:extLst>
      <p:ext uri="{BB962C8B-B14F-4D97-AF65-F5344CB8AC3E}">
        <p14:creationId xmlns:p14="http://schemas.microsoft.com/office/powerpoint/2010/main" val="729268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49177F-F0B3-490D-A126-0C68B8EE650B}"/>
              </a:ext>
            </a:extLst>
          </p:cNvPr>
          <p:cNvSpPr/>
          <p:nvPr/>
        </p:nvSpPr>
        <p:spPr>
          <a:xfrm>
            <a:off x="0" y="381000"/>
            <a:ext cx="12192000" cy="1323439"/>
          </a:xfrm>
          <a:prstGeom prst="rect">
            <a:avLst/>
          </a:prstGeom>
          <a:effectLst>
            <a:outerShdw blurRad="50800" dist="50800" dir="5400000" algn="ctr" rotWithShape="0">
              <a:schemeClr val="bg1"/>
            </a:outerShdw>
          </a:effectLst>
        </p:spPr>
        <p:txBody>
          <a:bodyPr wrap="square">
            <a:spAutoFit/>
          </a:bodyPr>
          <a:lstStyle/>
          <a:p>
            <a:pPr algn="ctr"/>
            <a:r>
              <a:rPr lang="en-US" sz="4000" b="1" dirty="0">
                <a:effectLst>
                  <a:outerShdw blurRad="50800" dist="50800" dir="5400000" algn="ctr" rotWithShape="0">
                    <a:schemeClr val="bg1"/>
                  </a:outerShdw>
                </a:effectLst>
                <a:latin typeface="Tempus Sans ITC" pitchFamily="82" charset="0"/>
              </a:rPr>
              <a:t>Physically hungry he said </a:t>
            </a:r>
          </a:p>
          <a:p>
            <a:pPr algn="ctr"/>
            <a:r>
              <a:rPr lang="en-US" sz="4000" b="1" dirty="0">
                <a:solidFill>
                  <a:srgbClr val="FFFF00"/>
                </a:solidFill>
                <a:effectLst>
                  <a:outerShdw blurRad="50800" dist="50800" dir="5400000" algn="ctr" rotWithShape="0">
                    <a:schemeClr val="bg1"/>
                  </a:outerShdw>
                </a:effectLst>
                <a:latin typeface="Tempus Sans ITC" pitchFamily="82" charset="0"/>
              </a:rPr>
              <a:t>I AM </a:t>
            </a:r>
            <a:r>
              <a:rPr lang="en-US" sz="4000" b="1" dirty="0">
                <a:effectLst>
                  <a:outerShdw blurRad="50800" dist="50800" dir="5400000" algn="ctr" rotWithShape="0">
                    <a:schemeClr val="bg1"/>
                  </a:outerShdw>
                </a:effectLst>
                <a:latin typeface="Tempus Sans ITC" pitchFamily="82" charset="0"/>
              </a:rPr>
              <a:t>the bread of life – 6:35</a:t>
            </a:r>
          </a:p>
        </p:txBody>
      </p:sp>
      <p:sp>
        <p:nvSpPr>
          <p:cNvPr id="3" name="Rectangle 2">
            <a:extLst>
              <a:ext uri="{FF2B5EF4-FFF2-40B4-BE49-F238E27FC236}">
                <a16:creationId xmlns:a16="http://schemas.microsoft.com/office/drawing/2014/main" id="{A1DF7E36-18A8-4C73-A07F-28DBE3F4A949}"/>
              </a:ext>
            </a:extLst>
          </p:cNvPr>
          <p:cNvSpPr/>
          <p:nvPr/>
        </p:nvSpPr>
        <p:spPr>
          <a:xfrm>
            <a:off x="0" y="1981200"/>
            <a:ext cx="12192000" cy="1323439"/>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effectLst>
                  <a:outerShdw blurRad="50800" dist="50800" dir="5400000" algn="ctr" rotWithShape="0">
                    <a:schemeClr val="bg1"/>
                  </a:outerShdw>
                </a:effectLst>
                <a:latin typeface="Tempus Sans ITC" pitchFamily="82" charset="0"/>
              </a:rPr>
              <a:t>Those in darkness </a:t>
            </a:r>
          </a:p>
          <a:p>
            <a:pPr algn="ctr"/>
            <a:r>
              <a:rPr lang="en-US" sz="4000" b="1" dirty="0">
                <a:solidFill>
                  <a:srgbClr val="FFFF00"/>
                </a:solidFill>
                <a:effectLst>
                  <a:outerShdw blurRad="50800" dist="50800" dir="5400000" algn="ctr" rotWithShape="0">
                    <a:schemeClr val="bg1"/>
                  </a:outerShdw>
                </a:effectLst>
                <a:latin typeface="Tempus Sans ITC" pitchFamily="82" charset="0"/>
              </a:rPr>
              <a:t>I AM </a:t>
            </a:r>
            <a:r>
              <a:rPr lang="en-US" sz="4000" b="1" dirty="0">
                <a:effectLst>
                  <a:outerShdw blurRad="50800" dist="50800" dir="5400000" algn="ctr" rotWithShape="0">
                    <a:schemeClr val="bg1"/>
                  </a:outerShdw>
                </a:effectLst>
                <a:latin typeface="Tempus Sans ITC" pitchFamily="82" charset="0"/>
              </a:rPr>
              <a:t>the light of the world 8:12 </a:t>
            </a:r>
          </a:p>
        </p:txBody>
      </p:sp>
      <p:sp>
        <p:nvSpPr>
          <p:cNvPr id="4" name="Rectangle 1">
            <a:extLst>
              <a:ext uri="{FF2B5EF4-FFF2-40B4-BE49-F238E27FC236}">
                <a16:creationId xmlns:a16="http://schemas.microsoft.com/office/drawing/2014/main" id="{A9772706-31DE-437C-8CB3-A509AE123146}"/>
              </a:ext>
            </a:extLst>
          </p:cNvPr>
          <p:cNvSpPr>
            <a:spLocks noChangeArrowheads="1"/>
          </p:cNvSpPr>
          <p:nvPr/>
        </p:nvSpPr>
        <p:spPr bwMode="auto">
          <a:xfrm>
            <a:off x="0" y="3581400"/>
            <a:ext cx="12192000" cy="1323439"/>
          </a:xfrm>
          <a:prstGeom prst="rect">
            <a:avLst/>
          </a:prstGeom>
          <a:noFill/>
          <a:ln w="9525">
            <a:noFill/>
            <a:prstDash val="solid"/>
            <a:miter lim="800000"/>
            <a:headEnd/>
            <a:tailEnd/>
          </a:ln>
          <a:effectLst>
            <a:outerShdw blurRad="50800" dist="50800" dir="5400000" algn="ctr" rotWithShape="0">
              <a:schemeClr val="bg1"/>
            </a:outerShdw>
          </a:effectLst>
          <a:extLst>
            <a:ext uri="{91240B29-F687-4F45-9708-019B960494DF}">
              <a14:hiddenLine xmlns:a14="http://schemas.microsoft.com/office/drawing/2010/main" w="9525">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n-US" sz="4000" b="1" dirty="0">
                <a:effectLst>
                  <a:outerShdw blurRad="50800" dist="50800" dir="5400000" algn="ctr" rotWithShape="0">
                    <a:schemeClr val="bg1"/>
                  </a:outerShdw>
                </a:effectLst>
                <a:latin typeface="Tempus Sans ITC" pitchFamily="82" charset="0"/>
                <a:ea typeface="Times New Roman" pitchFamily="18" charset="0"/>
              </a:rPr>
              <a:t>I</a:t>
            </a:r>
            <a:r>
              <a:rPr kumimoji="0" lang="en-US" sz="4000" b="1" i="0" u="none" strike="noStrike" cap="none" normalizeH="0" baseline="0" dirty="0">
                <a:ln>
                  <a:noFill/>
                </a:ln>
                <a:effectLst>
                  <a:outerShdw blurRad="50800" dist="50800" dir="5400000" algn="ctr" rotWithShape="0">
                    <a:schemeClr val="bg1"/>
                  </a:outerShdw>
                </a:effectLst>
                <a:latin typeface="Tempus Sans ITC" pitchFamily="82" charset="0"/>
                <a:ea typeface="Times New Roman" pitchFamily="18" charset="0"/>
              </a:rPr>
              <a:t>n need of entrance into salvation </a:t>
            </a:r>
          </a:p>
          <a:p>
            <a:pPr marL="0" marR="0" lvl="0" indent="0" algn="ctr" defTabSz="914400" rtl="0" eaLnBrk="1" fontAlgn="base" latinLnBrk="0" hangingPunct="1">
              <a:lnSpc>
                <a:spcPct val="100000"/>
              </a:lnSpc>
              <a:spcBef>
                <a:spcPct val="0"/>
              </a:spcBef>
              <a:spcAft>
                <a:spcPct val="0"/>
              </a:spcAft>
              <a:buClrTx/>
              <a:buSzTx/>
              <a:tabLst/>
            </a:pPr>
            <a:r>
              <a:rPr kumimoji="0" lang="en-US" sz="4000" b="1" i="0" u="none" strike="noStrike" cap="none" normalizeH="0" baseline="0" dirty="0">
                <a:ln>
                  <a:noFill/>
                </a:ln>
                <a:solidFill>
                  <a:srgbClr val="FFFF00"/>
                </a:solidFill>
                <a:effectLst>
                  <a:outerShdw blurRad="50800" dist="50800" dir="5400000" algn="ctr" rotWithShape="0">
                    <a:schemeClr val="bg1"/>
                  </a:outerShdw>
                </a:effectLst>
                <a:latin typeface="Tempus Sans ITC" pitchFamily="82" charset="0"/>
                <a:ea typeface="Times New Roman" pitchFamily="18" charset="0"/>
              </a:rPr>
              <a:t>I AM </a:t>
            </a:r>
            <a:r>
              <a:rPr kumimoji="0" lang="en-US" sz="4000" b="1" i="0" u="none" strike="noStrike" cap="none" normalizeH="0" baseline="0" dirty="0">
                <a:ln>
                  <a:noFill/>
                </a:ln>
                <a:effectLst>
                  <a:outerShdw blurRad="50800" dist="50800" dir="5400000" algn="ctr" rotWithShape="0">
                    <a:schemeClr val="bg1"/>
                  </a:outerShdw>
                </a:effectLst>
                <a:latin typeface="Tempus Sans ITC" pitchFamily="82" charset="0"/>
                <a:ea typeface="Times New Roman" pitchFamily="18" charset="0"/>
              </a:rPr>
              <a:t>the gate of the sheep 10:7</a:t>
            </a:r>
            <a:endParaRPr kumimoji="0" lang="en-US" sz="4000" b="1" i="0" u="none" strike="noStrike" cap="none" normalizeH="0" baseline="0" dirty="0">
              <a:ln>
                <a:noFill/>
              </a:ln>
              <a:effectLst>
                <a:outerShdw blurRad="50800" dist="50800" dir="5400000" algn="ctr" rotWithShape="0">
                  <a:schemeClr val="bg1"/>
                </a:outerShdw>
              </a:effectLst>
              <a:latin typeface="Tempus Sans ITC" pitchFamily="82" charset="0"/>
            </a:endParaRPr>
          </a:p>
        </p:txBody>
      </p:sp>
      <p:sp>
        <p:nvSpPr>
          <p:cNvPr id="5" name="Rectangle 2">
            <a:extLst>
              <a:ext uri="{FF2B5EF4-FFF2-40B4-BE49-F238E27FC236}">
                <a16:creationId xmlns:a16="http://schemas.microsoft.com/office/drawing/2014/main" id="{8149EFBC-7F9F-48A9-BF7F-73B42BDC3CF1}"/>
              </a:ext>
            </a:extLst>
          </p:cNvPr>
          <p:cNvSpPr>
            <a:spLocks noChangeArrowheads="1"/>
          </p:cNvSpPr>
          <p:nvPr/>
        </p:nvSpPr>
        <p:spPr bwMode="auto">
          <a:xfrm>
            <a:off x="0" y="5257800"/>
            <a:ext cx="12192000" cy="1323439"/>
          </a:xfrm>
          <a:prstGeom prst="rect">
            <a:avLst/>
          </a:prstGeom>
          <a:noFill/>
          <a:ln w="9525">
            <a:noFill/>
            <a:prstDash val="solid"/>
            <a:miter lim="800000"/>
            <a:headEnd/>
            <a:tailEnd/>
          </a:ln>
          <a:effectLst>
            <a:outerShdw blurRad="50800" dist="50800" dir="5400000" algn="ctr" rotWithShape="0">
              <a:schemeClr val="bg1"/>
            </a:outerShdw>
          </a:effectLst>
          <a:extLst>
            <a:ext uri="{91240B29-F687-4F45-9708-019B960494DF}">
              <a14:hiddenLine xmlns:a14="http://schemas.microsoft.com/office/drawing/2010/main" w="9525">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n-US" sz="4000" b="1" dirty="0">
                <a:effectLst>
                  <a:outerShdw blurRad="50800" dist="50800" dir="5400000" algn="ctr" rotWithShape="0">
                    <a:schemeClr val="bg1"/>
                  </a:outerShdw>
                </a:effectLst>
                <a:latin typeface="Tempus Sans ITC" pitchFamily="82" charset="0"/>
                <a:ea typeface="Times New Roman" pitchFamily="18" charset="0"/>
              </a:rPr>
              <a:t>I</a:t>
            </a:r>
            <a:r>
              <a:rPr kumimoji="0" lang="en-US" sz="4000" b="1" i="0" u="none" strike="noStrike" cap="none" normalizeH="0" baseline="0" dirty="0">
                <a:ln>
                  <a:noFill/>
                </a:ln>
                <a:effectLst>
                  <a:outerShdw blurRad="50800" dist="50800" dir="5400000" algn="ctr" rotWithShape="0">
                    <a:schemeClr val="bg1"/>
                  </a:outerShdw>
                </a:effectLst>
                <a:latin typeface="Tempus Sans ITC" pitchFamily="82" charset="0"/>
                <a:ea typeface="Times New Roman" pitchFamily="18" charset="0"/>
              </a:rPr>
              <a:t>n need of direction and protection </a:t>
            </a:r>
          </a:p>
          <a:p>
            <a:pPr marL="0" marR="0" lvl="0" indent="0" algn="ctr" defTabSz="914400" rtl="0" eaLnBrk="1" fontAlgn="base" latinLnBrk="0" hangingPunct="1">
              <a:lnSpc>
                <a:spcPct val="100000"/>
              </a:lnSpc>
              <a:spcBef>
                <a:spcPct val="0"/>
              </a:spcBef>
              <a:spcAft>
                <a:spcPct val="0"/>
              </a:spcAft>
              <a:buClrTx/>
              <a:buSzTx/>
              <a:tabLst/>
            </a:pPr>
            <a:r>
              <a:rPr kumimoji="0" lang="en-US" sz="4000" b="1" i="0" u="none" strike="noStrike" cap="none" normalizeH="0" baseline="0" dirty="0">
                <a:ln>
                  <a:noFill/>
                </a:ln>
                <a:solidFill>
                  <a:srgbClr val="FFFF00"/>
                </a:solidFill>
                <a:effectLst>
                  <a:outerShdw blurRad="50800" dist="50800" dir="5400000" algn="ctr" rotWithShape="0">
                    <a:schemeClr val="bg1"/>
                  </a:outerShdw>
                </a:effectLst>
                <a:latin typeface="Tempus Sans ITC" pitchFamily="82" charset="0"/>
                <a:ea typeface="Times New Roman" pitchFamily="18" charset="0"/>
              </a:rPr>
              <a:t>I AM </a:t>
            </a:r>
            <a:r>
              <a:rPr kumimoji="0" lang="en-US" sz="4000" b="1" i="0" u="none" strike="noStrike" cap="none" normalizeH="0" baseline="0" dirty="0">
                <a:ln>
                  <a:noFill/>
                </a:ln>
                <a:effectLst>
                  <a:outerShdw blurRad="50800" dist="50800" dir="5400000" algn="ctr" rotWithShape="0">
                    <a:schemeClr val="bg1"/>
                  </a:outerShdw>
                </a:effectLst>
                <a:latin typeface="Tempus Sans ITC" pitchFamily="82" charset="0"/>
                <a:ea typeface="Times New Roman" pitchFamily="18" charset="0"/>
              </a:rPr>
              <a:t>the good shepherd 10:11</a:t>
            </a:r>
            <a:endParaRPr kumimoji="0" lang="en-US" sz="4000" b="1" i="0" u="none" strike="noStrike" cap="none" normalizeH="0" baseline="0" dirty="0">
              <a:ln>
                <a:noFill/>
              </a:ln>
              <a:effectLst>
                <a:outerShdw blurRad="50800" dist="50800" dir="5400000" algn="ctr" rotWithShape="0">
                  <a:schemeClr val="bg1"/>
                </a:outerShdw>
              </a:effectLst>
              <a:latin typeface="Tempus Sans ITC" pitchFamily="82" charset="0"/>
            </a:endParaRPr>
          </a:p>
        </p:txBody>
      </p:sp>
    </p:spTree>
    <p:extLst>
      <p:ext uri="{BB962C8B-B14F-4D97-AF65-F5344CB8AC3E}">
        <p14:creationId xmlns:p14="http://schemas.microsoft.com/office/powerpoint/2010/main" val="407334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7C28D3-34BB-40DB-B675-07CA6C384BB3}"/>
              </a:ext>
            </a:extLst>
          </p:cNvPr>
          <p:cNvSpPr txBox="1"/>
          <p:nvPr/>
        </p:nvSpPr>
        <p:spPr>
          <a:xfrm>
            <a:off x="0" y="484255"/>
            <a:ext cx="12191999" cy="1323439"/>
          </a:xfrm>
          <a:prstGeom prst="rect">
            <a:avLst/>
          </a:prstGeom>
          <a:noFill/>
        </p:spPr>
        <p:txBody>
          <a:bodyPr wrap="square" rtlCol="0">
            <a:spAutoFit/>
          </a:bodyPr>
          <a:lstStyle/>
          <a:p>
            <a:pPr algn="ctr"/>
            <a:r>
              <a:rPr lang="en-US" sz="4000" b="1">
                <a:latin typeface="Tempus Sans ITC" panose="04020404030D07020202" pitchFamily="82" charset="0"/>
              </a:rPr>
              <a:t>In the middle of death</a:t>
            </a:r>
          </a:p>
          <a:p>
            <a:pPr algn="ctr"/>
            <a:r>
              <a:rPr lang="en-US" sz="4000" b="1">
                <a:solidFill>
                  <a:srgbClr val="FFFF00"/>
                </a:solidFill>
                <a:latin typeface="Tempus Sans ITC" panose="04020404030D07020202" pitchFamily="82" charset="0"/>
              </a:rPr>
              <a:t>I AM </a:t>
            </a:r>
            <a:r>
              <a:rPr lang="en-US" sz="4000" b="1">
                <a:latin typeface="Tempus Sans ITC" panose="04020404030D07020202" pitchFamily="82" charset="0"/>
              </a:rPr>
              <a:t>the resurrection and the life 11:25</a:t>
            </a:r>
            <a:endParaRPr lang="en-US" sz="4000" b="1" dirty="0">
              <a:latin typeface="Tempus Sans ITC" panose="04020404030D07020202" pitchFamily="82" charset="0"/>
            </a:endParaRPr>
          </a:p>
        </p:txBody>
      </p:sp>
      <p:sp>
        <p:nvSpPr>
          <p:cNvPr id="6" name="TextBox 5">
            <a:extLst>
              <a:ext uri="{FF2B5EF4-FFF2-40B4-BE49-F238E27FC236}">
                <a16:creationId xmlns:a16="http://schemas.microsoft.com/office/drawing/2014/main" id="{4A0995C2-1F40-4269-9EF9-A99A9E365E27}"/>
              </a:ext>
            </a:extLst>
          </p:cNvPr>
          <p:cNvSpPr txBox="1"/>
          <p:nvPr/>
        </p:nvSpPr>
        <p:spPr>
          <a:xfrm>
            <a:off x="-2" y="2133599"/>
            <a:ext cx="12191999" cy="1938992"/>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000" b="1" dirty="0">
                <a:latin typeface="Tempus Sans ITC" panose="04020404030D07020202" pitchFamily="82" charset="0"/>
              </a:rPr>
              <a:t>For those in need of relationship </a:t>
            </a:r>
          </a:p>
          <a:p>
            <a:pPr algn="ctr"/>
            <a:r>
              <a:rPr lang="en-US" sz="4000" b="1" dirty="0">
                <a:latin typeface="Tempus Sans ITC" panose="04020404030D07020202" pitchFamily="82" charset="0"/>
              </a:rPr>
              <a:t>with God and true direction</a:t>
            </a:r>
          </a:p>
          <a:p>
            <a:pPr algn="ctr"/>
            <a:r>
              <a:rPr lang="en-US" sz="4000" b="1" dirty="0">
                <a:solidFill>
                  <a:srgbClr val="FFFF00"/>
                </a:solidFill>
                <a:latin typeface="Tempus Sans ITC" panose="04020404030D07020202" pitchFamily="82" charset="0"/>
              </a:rPr>
              <a:t>I AM </a:t>
            </a:r>
            <a:r>
              <a:rPr lang="en-US" sz="4000" b="1" dirty="0">
                <a:latin typeface="Tempus Sans ITC" panose="04020404030D07020202" pitchFamily="82" charset="0"/>
              </a:rPr>
              <a:t>the way, the truth and the life 14:6</a:t>
            </a:r>
          </a:p>
        </p:txBody>
      </p:sp>
      <p:sp>
        <p:nvSpPr>
          <p:cNvPr id="7" name="TextBox 6">
            <a:extLst>
              <a:ext uri="{FF2B5EF4-FFF2-40B4-BE49-F238E27FC236}">
                <a16:creationId xmlns:a16="http://schemas.microsoft.com/office/drawing/2014/main" id="{FDBF7F24-5A3B-41CE-B4B9-67A867759300}"/>
              </a:ext>
            </a:extLst>
          </p:cNvPr>
          <p:cNvSpPr txBox="1"/>
          <p:nvPr/>
        </p:nvSpPr>
        <p:spPr>
          <a:xfrm>
            <a:off x="-2" y="4724401"/>
            <a:ext cx="12191999" cy="1323439"/>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000" b="1">
                <a:latin typeface="Tempus Sans ITC" panose="04020404030D07020202" pitchFamily="82" charset="0"/>
              </a:rPr>
              <a:t>For those who need the nourishment to thrive</a:t>
            </a:r>
          </a:p>
          <a:p>
            <a:pPr algn="ctr"/>
            <a:r>
              <a:rPr lang="en-US" sz="4000" b="1">
                <a:solidFill>
                  <a:srgbClr val="FFFF00"/>
                </a:solidFill>
                <a:latin typeface="Tempus Sans ITC" panose="04020404030D07020202" pitchFamily="82" charset="0"/>
              </a:rPr>
              <a:t>I AM </a:t>
            </a:r>
            <a:r>
              <a:rPr lang="en-US" sz="4000" b="1">
                <a:latin typeface="Tempus Sans ITC" panose="04020404030D07020202" pitchFamily="82" charset="0"/>
              </a:rPr>
              <a:t>the true vine 15:1</a:t>
            </a:r>
            <a:endParaRPr lang="en-US" sz="4000" b="1" dirty="0">
              <a:latin typeface="Tempus Sans ITC" panose="04020404030D07020202" pitchFamily="82" charset="0"/>
            </a:endParaRPr>
          </a:p>
        </p:txBody>
      </p:sp>
      <p:cxnSp>
        <p:nvCxnSpPr>
          <p:cNvPr id="3" name="Straight Connector 2">
            <a:extLst>
              <a:ext uri="{FF2B5EF4-FFF2-40B4-BE49-F238E27FC236}">
                <a16:creationId xmlns:a16="http://schemas.microsoft.com/office/drawing/2014/main" id="{795ED9F1-19E7-434D-B1E3-B99334DF6AA2}"/>
              </a:ext>
            </a:extLst>
          </p:cNvPr>
          <p:cNvCxnSpPr/>
          <p:nvPr/>
        </p:nvCxnSpPr>
        <p:spPr>
          <a:xfrm>
            <a:off x="4923692" y="1955409"/>
            <a:ext cx="25040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C789AD-635E-47EA-BEF9-61E0CCB7DEA2}"/>
              </a:ext>
            </a:extLst>
          </p:cNvPr>
          <p:cNvCxnSpPr/>
          <p:nvPr/>
        </p:nvCxnSpPr>
        <p:spPr>
          <a:xfrm>
            <a:off x="4923692" y="4400842"/>
            <a:ext cx="25040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159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e vine 1.jpg">
            <a:extLst>
              <a:ext uri="{FF2B5EF4-FFF2-40B4-BE49-F238E27FC236}">
                <a16:creationId xmlns:a16="http://schemas.microsoft.com/office/drawing/2014/main" id="{05626E61-6C0F-40E9-8067-427AA166E386}"/>
              </a:ext>
            </a:extLst>
          </p:cNvPr>
          <p:cNvPicPr>
            <a:picLocks noChangeAspect="1"/>
          </p:cNvPicPr>
          <p:nvPr/>
        </p:nvPicPr>
        <p:blipFill>
          <a:blip r:embed="rId3" cstate="print"/>
          <a:stretch>
            <a:fillRect/>
          </a:stretch>
        </p:blipFill>
        <p:spPr>
          <a:xfrm>
            <a:off x="1645268" y="111642"/>
            <a:ext cx="8857685" cy="6634715"/>
          </a:xfrm>
          <a:prstGeom prst="rect">
            <a:avLst/>
          </a:prstGeom>
          <a:ln>
            <a:noFill/>
          </a:ln>
          <a:effectLst>
            <a:softEdge rad="112500"/>
          </a:effectLst>
        </p:spPr>
      </p:pic>
      <p:sp>
        <p:nvSpPr>
          <p:cNvPr id="5" name="TextBox 4">
            <a:extLst>
              <a:ext uri="{FF2B5EF4-FFF2-40B4-BE49-F238E27FC236}">
                <a16:creationId xmlns:a16="http://schemas.microsoft.com/office/drawing/2014/main" id="{C21D3BBB-F351-4369-881C-3C995B777CBE}"/>
              </a:ext>
            </a:extLst>
          </p:cNvPr>
          <p:cNvSpPr txBox="1"/>
          <p:nvPr/>
        </p:nvSpPr>
        <p:spPr>
          <a:xfrm>
            <a:off x="5027188" y="280816"/>
            <a:ext cx="7162798" cy="923330"/>
          </a:xfrm>
          <a:prstGeom prst="rect">
            <a:avLst/>
          </a:prstGeom>
          <a:noFill/>
          <a:effectLst>
            <a:outerShdw blurRad="50800" dist="50800" dir="5400000" algn="ctr" rotWithShape="0">
              <a:schemeClr val="bg1"/>
            </a:outerShdw>
          </a:effectLst>
        </p:spPr>
        <p:txBody>
          <a:bodyPr wrap="square" rtlCol="0">
            <a:spAutoFit/>
          </a:bodyPr>
          <a:lstStyle/>
          <a:p>
            <a:pPr algn="ctr"/>
            <a:r>
              <a:rPr lang="en-US" sz="5400" b="1" dirty="0">
                <a:solidFill>
                  <a:srgbClr val="FFFF00"/>
                </a:solidFill>
                <a:latin typeface="Tempus Sans ITC" panose="04020404030D07020202" pitchFamily="82" charset="0"/>
              </a:rPr>
              <a:t>THE VINE</a:t>
            </a:r>
          </a:p>
        </p:txBody>
      </p:sp>
      <p:sp>
        <p:nvSpPr>
          <p:cNvPr id="6" name="TextBox 5">
            <a:extLst>
              <a:ext uri="{FF2B5EF4-FFF2-40B4-BE49-F238E27FC236}">
                <a16:creationId xmlns:a16="http://schemas.microsoft.com/office/drawing/2014/main" id="{B7B5D41F-4E79-4F64-8D75-2B8B503BB3C8}"/>
              </a:ext>
            </a:extLst>
          </p:cNvPr>
          <p:cNvSpPr txBox="1"/>
          <p:nvPr/>
        </p:nvSpPr>
        <p:spPr>
          <a:xfrm>
            <a:off x="1" y="3772363"/>
            <a:ext cx="12191999" cy="2554545"/>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000" b="1" dirty="0">
                <a:effectLst>
                  <a:glow rad="228600">
                    <a:schemeClr val="accent2">
                      <a:satMod val="175000"/>
                      <a:alpha val="40000"/>
                    </a:schemeClr>
                  </a:glow>
                </a:effectLst>
                <a:latin typeface="Tempus Sans ITC" panose="04020404030D07020202" pitchFamily="82" charset="0"/>
              </a:rPr>
              <a:t>You brought a vine out of Egypt, you drove out the nations and planted it. You clear the ground for it, and it took root and filled the land</a:t>
            </a:r>
          </a:p>
          <a:p>
            <a:pPr algn="ctr"/>
            <a:r>
              <a:rPr lang="en-US" sz="4000" b="1" dirty="0">
                <a:effectLst>
                  <a:glow rad="228600">
                    <a:schemeClr val="accent2">
                      <a:satMod val="175000"/>
                      <a:alpha val="40000"/>
                    </a:schemeClr>
                  </a:glow>
                </a:effectLst>
                <a:latin typeface="Tempus Sans ITC" panose="04020404030D07020202" pitchFamily="82" charset="0"/>
              </a:rPr>
              <a:t>Psalm 80:8,9</a:t>
            </a:r>
          </a:p>
        </p:txBody>
      </p:sp>
    </p:spTree>
    <p:extLst>
      <p:ext uri="{BB962C8B-B14F-4D97-AF65-F5344CB8AC3E}">
        <p14:creationId xmlns:p14="http://schemas.microsoft.com/office/powerpoint/2010/main" val="2289494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891</Words>
  <Application>Microsoft Office PowerPoint</Application>
  <PresentationFormat>Widescreen</PresentationFormat>
  <Paragraphs>80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Monotype Corsiva</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avteam</cp:lastModifiedBy>
  <cp:revision>11</cp:revision>
  <cp:lastPrinted>2020-07-26T02:23:10Z</cp:lastPrinted>
  <dcterms:created xsi:type="dcterms:W3CDTF">2020-07-25T00:25:24Z</dcterms:created>
  <dcterms:modified xsi:type="dcterms:W3CDTF">2020-07-26T02:23:17Z</dcterms:modified>
</cp:coreProperties>
</file>