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59" r:id="rId6"/>
    <p:sldId id="260" r:id="rId7"/>
    <p:sldId id="261" r:id="rId8"/>
    <p:sldId id="268" r:id="rId9"/>
    <p:sldId id="269" r:id="rId10"/>
    <p:sldId id="270" r:id="rId11"/>
    <p:sldId id="267"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F95968-35F5-4BF6-BA70-B8C2433EC5A8}"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1543353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F95968-35F5-4BF6-BA70-B8C2433EC5A8}"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72802490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F95968-35F5-4BF6-BA70-B8C2433EC5A8}"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427139799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F95968-35F5-4BF6-BA70-B8C2433EC5A8}"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62092988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F95968-35F5-4BF6-BA70-B8C2433EC5A8}"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103121594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F95968-35F5-4BF6-BA70-B8C2433EC5A8}" type="datetimeFigureOut">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30816017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F95968-35F5-4BF6-BA70-B8C2433EC5A8}" type="datetimeFigureOut">
              <a:rPr lang="en-US" smtClean="0"/>
              <a:t>6/27/2020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1839915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F95968-35F5-4BF6-BA70-B8C2433EC5A8}" type="datetimeFigureOut">
              <a:rPr lang="en-US" smtClean="0"/>
              <a:t>6/27/2020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265519738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95968-35F5-4BF6-BA70-B8C2433EC5A8}" type="datetimeFigureOut">
              <a:rPr lang="en-US" smtClean="0"/>
              <a:t>6/27/2020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67726846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F95968-35F5-4BF6-BA70-B8C2433EC5A8}" type="datetimeFigureOut">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11318226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F95968-35F5-4BF6-BA70-B8C2433EC5A8}" type="datetimeFigureOut">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CB8CC-F3EB-4DE1-8693-60EADDD608A1}" type="slidenum">
              <a:rPr lang="en-US" smtClean="0"/>
              <a:t>‹#›</a:t>
            </a:fld>
            <a:endParaRPr lang="en-US"/>
          </a:p>
        </p:txBody>
      </p:sp>
    </p:spTree>
    <p:extLst>
      <p:ext uri="{BB962C8B-B14F-4D97-AF65-F5344CB8AC3E}">
        <p14:creationId xmlns:p14="http://schemas.microsoft.com/office/powerpoint/2010/main" val="33099527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95968-35F5-4BF6-BA70-B8C2433EC5A8}" type="datetimeFigureOut">
              <a:rPr lang="en-US" smtClean="0"/>
              <a:t>6/27/2020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CB8CC-F3EB-4DE1-8693-60EADDD608A1}" type="slidenum">
              <a:rPr lang="en-US" smtClean="0"/>
              <a:t>‹#›</a:t>
            </a:fld>
            <a:endParaRPr lang="en-US"/>
          </a:p>
        </p:txBody>
      </p:sp>
    </p:spTree>
    <p:extLst>
      <p:ext uri="{BB962C8B-B14F-4D97-AF65-F5344CB8AC3E}">
        <p14:creationId xmlns:p14="http://schemas.microsoft.com/office/powerpoint/2010/main" val="5520671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6B49B-E1FB-4A8C-BFB2-1B447B72F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1"/>
            <a:ext cx="12191999" cy="6872068"/>
          </a:xfrm>
          <a:prstGeom prst="rect">
            <a:avLst/>
          </a:prstGeom>
        </p:spPr>
      </p:pic>
      <p:sp>
        <p:nvSpPr>
          <p:cNvPr id="5" name="Rectangle 4">
            <a:extLst>
              <a:ext uri="{FF2B5EF4-FFF2-40B4-BE49-F238E27FC236}">
                <a16:creationId xmlns:a16="http://schemas.microsoft.com/office/drawing/2014/main" id="{694E49B2-4793-4535-B090-1E68B729966B}"/>
              </a:ext>
            </a:extLst>
          </p:cNvPr>
          <p:cNvSpPr/>
          <p:nvPr/>
        </p:nvSpPr>
        <p:spPr>
          <a:xfrm>
            <a:off x="248936" y="360208"/>
            <a:ext cx="7520836" cy="2463495"/>
          </a:xfrm>
          <a:prstGeom prst="rect">
            <a:avLst/>
          </a:prstGeom>
        </p:spPr>
        <p:txBody>
          <a:bodyPr wrap="square">
            <a:spAutoFit/>
          </a:bodyPr>
          <a:lstStyle/>
          <a:p>
            <a:pPr algn="ctr">
              <a:lnSpc>
                <a:spcPct val="107000"/>
              </a:lnSpc>
            </a:pPr>
            <a:r>
              <a:rPr lang="en-US" sz="7200" dirty="0">
                <a:solidFill>
                  <a:srgbClr val="00B0F0"/>
                </a:solidFill>
                <a:effectLst>
                  <a:outerShdw blurRad="50800" dist="50800" dir="5400000" algn="ctr" rotWithShape="0">
                    <a:schemeClr val="bg1"/>
                  </a:outerShdw>
                </a:effectLst>
                <a:latin typeface="Modern Love" panose="04090805081005020601" pitchFamily="82" charset="0"/>
                <a:ea typeface="Calibri" panose="020F0502020204030204" pitchFamily="34" charset="0"/>
                <a:cs typeface="Times New Roman" panose="02020603050405020304" pitchFamily="18" charset="0"/>
              </a:rPr>
              <a:t>Slaves to Righteousness</a:t>
            </a:r>
          </a:p>
        </p:txBody>
      </p:sp>
      <p:sp>
        <p:nvSpPr>
          <p:cNvPr id="6" name="Rectangle 5">
            <a:extLst>
              <a:ext uri="{FF2B5EF4-FFF2-40B4-BE49-F238E27FC236}">
                <a16:creationId xmlns:a16="http://schemas.microsoft.com/office/drawing/2014/main" id="{C28A6751-4E55-4FB3-9EE9-A8359780C450}"/>
              </a:ext>
            </a:extLst>
          </p:cNvPr>
          <p:cNvSpPr/>
          <p:nvPr/>
        </p:nvSpPr>
        <p:spPr>
          <a:xfrm>
            <a:off x="8591708" y="1733612"/>
            <a:ext cx="2951449" cy="707886"/>
          </a:xfrm>
          <a:prstGeom prst="rect">
            <a:avLst/>
          </a:prstGeom>
        </p:spPr>
        <p:txBody>
          <a:bodyPr wrap="none">
            <a:spAutoFit/>
          </a:bodyPr>
          <a:lstStyle/>
          <a:p>
            <a:r>
              <a:rPr lang="en-US" sz="4000" b="1" dirty="0">
                <a:effectLst>
                  <a:glow rad="228600">
                    <a:schemeClr val="accent1">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Romans 6:19</a:t>
            </a:r>
            <a:endParaRPr lang="en-US" sz="4000" b="1" dirty="0">
              <a:effectLst>
                <a:glow rad="228600">
                  <a:schemeClr val="accent1">
                    <a:satMod val="175000"/>
                    <a:alpha val="40000"/>
                  </a:schemeClr>
                </a:glow>
                <a:outerShdw blurRad="50800" dist="50800" dir="5400000" algn="ctr" rotWithShape="0">
                  <a:schemeClr val="bg1"/>
                </a:outerShdw>
              </a:effectLst>
              <a:latin typeface="Ink Free" panose="03080402000500000000" pitchFamily="66" charset="0"/>
            </a:endParaRPr>
          </a:p>
        </p:txBody>
      </p:sp>
      <p:sp>
        <p:nvSpPr>
          <p:cNvPr id="7" name="Rectangle 6">
            <a:extLst>
              <a:ext uri="{FF2B5EF4-FFF2-40B4-BE49-F238E27FC236}">
                <a16:creationId xmlns:a16="http://schemas.microsoft.com/office/drawing/2014/main" id="{F2972574-FA0E-4669-8426-B03908DC21F3}"/>
              </a:ext>
            </a:extLst>
          </p:cNvPr>
          <p:cNvSpPr/>
          <p:nvPr/>
        </p:nvSpPr>
        <p:spPr>
          <a:xfrm>
            <a:off x="851095" y="5691547"/>
            <a:ext cx="10789920" cy="740203"/>
          </a:xfrm>
          <a:prstGeom prst="rect">
            <a:avLst/>
          </a:prstGeom>
          <a:solidFill>
            <a:schemeClr val="accent1">
              <a:lumMod val="75000"/>
            </a:schemeClr>
          </a:solidFill>
          <a:effectLst>
            <a:glow rad="228600">
              <a:schemeClr val="accent4">
                <a:satMod val="175000"/>
                <a:alpha val="40000"/>
              </a:schemeClr>
            </a:glow>
          </a:effectLst>
        </p:spPr>
        <p:txBody>
          <a:bodyPr wrap="square">
            <a:spAutoFit/>
          </a:bodyPr>
          <a:lstStyle/>
          <a:p>
            <a:pPr algn="ctr">
              <a:lnSpc>
                <a:spcPct val="107000"/>
              </a:lnSpc>
            </a:pPr>
            <a:r>
              <a:rPr lang="en-US" sz="4000" b="1" dirty="0">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You have become slaves to righteousness</a:t>
            </a:r>
            <a:endParaRPr lang="en-US" sz="4000" b="1" dirty="0">
              <a:solidFill>
                <a:srgbClr val="FFFF00"/>
              </a:solidFill>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36830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F02915-0BFE-4ED2-8B1D-8BF0558B8E99}"/>
              </a:ext>
            </a:extLst>
          </p:cNvPr>
          <p:cNvSpPr/>
          <p:nvPr/>
        </p:nvSpPr>
        <p:spPr>
          <a:xfrm>
            <a:off x="18756" y="776173"/>
            <a:ext cx="12154487" cy="5102422"/>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 used to be tied up in all sorts of impurity.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My thoughts muddied, feelings mixed, words filthy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and actions addicted; truly a type of slavery following the call of any and all of the world’s pollution.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 was in a downward spiral from chaos to anarchy,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living unruly and rebellious, a mutineer against anything God had to say. </a:t>
            </a:r>
          </a:p>
        </p:txBody>
      </p:sp>
    </p:spTree>
    <p:extLst>
      <p:ext uri="{BB962C8B-B14F-4D97-AF65-F5344CB8AC3E}">
        <p14:creationId xmlns:p14="http://schemas.microsoft.com/office/powerpoint/2010/main" val="72515471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466138-A9DD-475C-A090-006C180CBE28}"/>
              </a:ext>
            </a:extLst>
          </p:cNvPr>
          <p:cNvSpPr/>
          <p:nvPr/>
        </p:nvSpPr>
        <p:spPr>
          <a:xfrm>
            <a:off x="0" y="233109"/>
            <a:ext cx="12192000" cy="6624891"/>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But now, </a:t>
            </a:r>
            <a:r>
              <a:rPr lang="en-US" sz="4000" b="1" dirty="0">
                <a:latin typeface="Tempus Sans ITC" panose="04020404030D07020202" pitchFamily="82" charset="0"/>
              </a:rPr>
              <a:t>just as I was once wholeheartedly devoted to that kind of life, </a:t>
            </a:r>
            <a:r>
              <a:rPr lang="en-US" sz="4000" b="1" dirty="0">
                <a:latin typeface="Tempus Sans ITC" panose="04020404030D07020202" pitchFamily="82" charset="0"/>
                <a:ea typeface="Calibri" panose="020F0502020204030204" pitchFamily="34" charset="0"/>
                <a:cs typeface="Times New Roman" panose="02020603050405020304" pitchFamily="18" charset="0"/>
              </a:rPr>
              <a:t>I have turned that slavery around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and have bonded the whole of myself to God’s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right way of living. Allowing Him to clear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my thinking, keep my feelings focused,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make my words fitting and actions guided under the rule and approval of God’s direction and justice.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This “slavery” leads me down a progressive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path of a continually transformed Life.</a:t>
            </a:r>
          </a:p>
        </p:txBody>
      </p:sp>
    </p:spTree>
    <p:extLst>
      <p:ext uri="{BB962C8B-B14F-4D97-AF65-F5344CB8AC3E}">
        <p14:creationId xmlns:p14="http://schemas.microsoft.com/office/powerpoint/2010/main" val="145063520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19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CC41B3-AD0D-4CB9-BF70-4C876CAB22C6}"/>
              </a:ext>
            </a:extLst>
          </p:cNvPr>
          <p:cNvSpPr/>
          <p:nvPr/>
        </p:nvSpPr>
        <p:spPr>
          <a:xfrm>
            <a:off x="0" y="674400"/>
            <a:ext cx="12192000" cy="5509200"/>
          </a:xfrm>
          <a:prstGeom prst="rect">
            <a:avLst/>
          </a:prstGeom>
        </p:spPr>
        <p:txBody>
          <a:bodyPr wrap="square">
            <a:spAutoFit/>
          </a:bodyPr>
          <a:lstStyle/>
          <a:p>
            <a:pPr algn="ctr"/>
            <a:r>
              <a:rPr lang="en-US" sz="4400" b="1" dirty="0">
                <a:solidFill>
                  <a:srgbClr val="FFFF00"/>
                </a:solidFill>
                <a:latin typeface="Tempus Sans ITC" panose="04020404030D07020202" pitchFamily="82" charset="0"/>
                <a:ea typeface="Calibri" panose="020F0502020204030204" pitchFamily="34" charset="0"/>
              </a:rPr>
              <a:t>“The superabundance of grace displayed in the Christian system is not likely to be appreciated, must less exaggerated, in this cold and selfish and sensual age.  It would sometimes seem to me as though not one of a thousand in the whole army of the church militant did realize the amount of privilege, of wealth and honor surrendered to </a:t>
            </a:r>
          </a:p>
          <a:p>
            <a:pPr algn="ctr"/>
            <a:r>
              <a:rPr lang="en-US" sz="4400" b="1" dirty="0">
                <a:solidFill>
                  <a:srgbClr val="FFFF00"/>
                </a:solidFill>
                <a:latin typeface="Tempus Sans ITC" panose="04020404030D07020202" pitchFamily="82" charset="0"/>
                <a:ea typeface="Calibri" panose="020F0502020204030204" pitchFamily="34" charset="0"/>
              </a:rPr>
              <a:t>those in covenant with the Lord Messiah.” </a:t>
            </a:r>
            <a:endParaRPr lang="en-US" sz="4400" b="1" dirty="0">
              <a:solidFill>
                <a:srgbClr val="FFFF00"/>
              </a:solidFill>
              <a:latin typeface="Tempus Sans ITC" panose="04020404030D07020202" pitchFamily="82" charset="0"/>
            </a:endParaRPr>
          </a:p>
        </p:txBody>
      </p:sp>
    </p:spTree>
    <p:extLst>
      <p:ext uri="{BB962C8B-B14F-4D97-AF65-F5344CB8AC3E}">
        <p14:creationId xmlns:p14="http://schemas.microsoft.com/office/powerpoint/2010/main" val="140928554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Not Allowed&quot; Symbol 1">
            <a:extLst>
              <a:ext uri="{FF2B5EF4-FFF2-40B4-BE49-F238E27FC236}">
                <a16:creationId xmlns:a16="http://schemas.microsoft.com/office/drawing/2014/main" id="{7FD263EA-B16D-47EE-835D-A768AA33429C}"/>
              </a:ext>
            </a:extLst>
          </p:cNvPr>
          <p:cNvSpPr/>
          <p:nvPr/>
        </p:nvSpPr>
        <p:spPr>
          <a:xfrm>
            <a:off x="786204" y="923330"/>
            <a:ext cx="5062331" cy="5169877"/>
          </a:xfrm>
          <a:prstGeom prst="noSmoking">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63FAC460-9A6D-4635-8CC9-D0B3B591E7AB}"/>
              </a:ext>
            </a:extLst>
          </p:cNvPr>
          <p:cNvSpPr txBox="1"/>
          <p:nvPr/>
        </p:nvSpPr>
        <p:spPr>
          <a:xfrm rot="2629600">
            <a:off x="2389110" y="2120665"/>
            <a:ext cx="3118445" cy="1200329"/>
          </a:xfrm>
          <a:prstGeom prst="rect">
            <a:avLst/>
          </a:prstGeom>
          <a:noFill/>
        </p:spPr>
        <p:txBody>
          <a:bodyPr wrap="square" rtlCol="0">
            <a:spAutoFit/>
          </a:bodyPr>
          <a:lstStyle/>
          <a:p>
            <a:pPr algn="ctr"/>
            <a:r>
              <a:rPr lang="en-US" sz="7200" dirty="0">
                <a:latin typeface="Cooper Black" panose="0208090404030B020404" pitchFamily="18" charset="0"/>
              </a:rPr>
              <a:t>SIN</a:t>
            </a:r>
          </a:p>
        </p:txBody>
      </p:sp>
      <p:sp>
        <p:nvSpPr>
          <p:cNvPr id="4" name="TextBox 3">
            <a:extLst>
              <a:ext uri="{FF2B5EF4-FFF2-40B4-BE49-F238E27FC236}">
                <a16:creationId xmlns:a16="http://schemas.microsoft.com/office/drawing/2014/main" id="{E21DAEFE-2A77-4594-9BD2-9493659909CD}"/>
              </a:ext>
            </a:extLst>
          </p:cNvPr>
          <p:cNvSpPr txBox="1"/>
          <p:nvPr/>
        </p:nvSpPr>
        <p:spPr>
          <a:xfrm rot="2629600">
            <a:off x="1190059" y="3537006"/>
            <a:ext cx="3118445" cy="1200329"/>
          </a:xfrm>
          <a:prstGeom prst="rect">
            <a:avLst/>
          </a:prstGeom>
          <a:noFill/>
        </p:spPr>
        <p:txBody>
          <a:bodyPr wrap="square" rtlCol="0">
            <a:spAutoFit/>
          </a:bodyPr>
          <a:lstStyle/>
          <a:p>
            <a:pPr algn="ctr"/>
            <a:r>
              <a:rPr lang="en-US" sz="7200" dirty="0">
                <a:latin typeface="Cooper Black" panose="0208090404030B020404" pitchFamily="18" charset="0"/>
              </a:rPr>
              <a:t>LAW</a:t>
            </a:r>
          </a:p>
        </p:txBody>
      </p:sp>
      <p:sp>
        <p:nvSpPr>
          <p:cNvPr id="5" name="TextBox 4">
            <a:extLst>
              <a:ext uri="{FF2B5EF4-FFF2-40B4-BE49-F238E27FC236}">
                <a16:creationId xmlns:a16="http://schemas.microsoft.com/office/drawing/2014/main" id="{06F66E65-4373-4021-8ECF-24A45720ADDC}"/>
              </a:ext>
            </a:extLst>
          </p:cNvPr>
          <p:cNvSpPr txBox="1"/>
          <p:nvPr/>
        </p:nvSpPr>
        <p:spPr>
          <a:xfrm>
            <a:off x="0" y="0"/>
            <a:ext cx="6891130" cy="923330"/>
          </a:xfrm>
          <a:prstGeom prst="rect">
            <a:avLst/>
          </a:prstGeom>
          <a:noFill/>
        </p:spPr>
        <p:txBody>
          <a:bodyPr wrap="square" rtlCol="0">
            <a:spAutoFit/>
          </a:bodyPr>
          <a:lstStyle/>
          <a:p>
            <a:pPr algn="ctr"/>
            <a:r>
              <a:rPr lang="en-US" sz="5400" dirty="0">
                <a:effectLst>
                  <a:outerShdw blurRad="50800" dist="50800" dir="5400000" algn="ctr" rotWithShape="0">
                    <a:schemeClr val="bg1"/>
                  </a:outerShdw>
                </a:effectLst>
                <a:latin typeface="Cooper Black" panose="0208090404030B020404" pitchFamily="18" charset="0"/>
              </a:rPr>
              <a:t>Romans 6:15-18</a:t>
            </a:r>
          </a:p>
        </p:txBody>
      </p:sp>
      <p:pic>
        <p:nvPicPr>
          <p:cNvPr id="8" name="Picture 7" descr="A picture containing indoor, table, sitting, hanging&#10;&#10;Description automatically generated">
            <a:extLst>
              <a:ext uri="{FF2B5EF4-FFF2-40B4-BE49-F238E27FC236}">
                <a16:creationId xmlns:a16="http://schemas.microsoft.com/office/drawing/2014/main" id="{D2B0C639-AFC9-443B-B9F9-B4986E36648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91130" y="1905693"/>
            <a:ext cx="5300870" cy="2926203"/>
          </a:xfrm>
          <a:prstGeom prst="rect">
            <a:avLst/>
          </a:prstGeom>
        </p:spPr>
      </p:pic>
      <p:sp>
        <p:nvSpPr>
          <p:cNvPr id="9" name="TextBox 8">
            <a:extLst>
              <a:ext uri="{FF2B5EF4-FFF2-40B4-BE49-F238E27FC236}">
                <a16:creationId xmlns:a16="http://schemas.microsoft.com/office/drawing/2014/main" id="{88374FE0-017A-4A27-87BB-E95400141B41}"/>
              </a:ext>
            </a:extLst>
          </p:cNvPr>
          <p:cNvSpPr txBox="1"/>
          <p:nvPr/>
        </p:nvSpPr>
        <p:spPr>
          <a:xfrm>
            <a:off x="6891130" y="4726551"/>
            <a:ext cx="5300870" cy="923330"/>
          </a:xfrm>
          <a:prstGeom prst="rect">
            <a:avLst/>
          </a:prstGeom>
          <a:noFill/>
        </p:spPr>
        <p:txBody>
          <a:bodyPr wrap="square" rtlCol="0">
            <a:spAutoFit/>
          </a:bodyPr>
          <a:lstStyle/>
          <a:p>
            <a:pPr algn="ctr"/>
            <a:r>
              <a:rPr lang="en-US" sz="5400" dirty="0">
                <a:solidFill>
                  <a:srgbClr val="FFFF00"/>
                </a:solidFill>
                <a:effectLst>
                  <a:outerShdw blurRad="50800" dist="50800" dir="5400000" algn="ctr" rotWithShape="0">
                    <a:schemeClr val="bg1"/>
                  </a:outerShdw>
                </a:effectLst>
                <a:latin typeface="Cooper Black" panose="0208090404030B020404" pitchFamily="18" charset="0"/>
              </a:rPr>
              <a:t>Righteousness</a:t>
            </a:r>
          </a:p>
        </p:txBody>
      </p:sp>
      <p:sp>
        <p:nvSpPr>
          <p:cNvPr id="10" name="Arrow: Curved Down 9">
            <a:extLst>
              <a:ext uri="{FF2B5EF4-FFF2-40B4-BE49-F238E27FC236}">
                <a16:creationId xmlns:a16="http://schemas.microsoft.com/office/drawing/2014/main" id="{E8017AEC-DC1A-4D2E-8E38-F37EFBDF52DD}"/>
              </a:ext>
            </a:extLst>
          </p:cNvPr>
          <p:cNvSpPr/>
          <p:nvPr/>
        </p:nvSpPr>
        <p:spPr>
          <a:xfrm>
            <a:off x="4761993" y="617359"/>
            <a:ext cx="5300870" cy="192727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2488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840A58-A8E7-4226-B6EC-C3E5AAE69CFF}"/>
              </a:ext>
            </a:extLst>
          </p:cNvPr>
          <p:cNvSpPr/>
          <p:nvPr/>
        </p:nvSpPr>
        <p:spPr>
          <a:xfrm>
            <a:off x="0" y="674400"/>
            <a:ext cx="12192000" cy="5509200"/>
          </a:xfrm>
          <a:prstGeom prst="rect">
            <a:avLst/>
          </a:prstGeom>
        </p:spPr>
        <p:txBody>
          <a:bodyPr wrap="square">
            <a:spAutoFit/>
          </a:bodyPr>
          <a:lstStyle/>
          <a:p>
            <a:pPr algn="ctr"/>
            <a:r>
              <a:rPr lang="en-US" sz="4400" b="1" dirty="0">
                <a:latin typeface="Tempus Sans ITC" panose="04020404030D07020202" pitchFamily="82" charset="0"/>
                <a:ea typeface="Calibri" panose="020F0502020204030204" pitchFamily="34" charset="0"/>
              </a:rPr>
              <a:t>I put this in human terms because you are weak </a:t>
            </a:r>
          </a:p>
          <a:p>
            <a:pPr algn="ctr"/>
            <a:r>
              <a:rPr lang="en-US" sz="4400" b="1" dirty="0">
                <a:latin typeface="Tempus Sans ITC" panose="04020404030D07020202" pitchFamily="82" charset="0"/>
                <a:ea typeface="Calibri" panose="020F0502020204030204" pitchFamily="34" charset="0"/>
              </a:rPr>
              <a:t>in your natural selves. Just as you used to </a:t>
            </a:r>
          </a:p>
          <a:p>
            <a:pPr algn="ctr"/>
            <a:r>
              <a:rPr lang="en-US" sz="4400" b="1" dirty="0">
                <a:latin typeface="Tempus Sans ITC" panose="04020404030D07020202" pitchFamily="82" charset="0"/>
                <a:ea typeface="Calibri" panose="020F0502020204030204" pitchFamily="34" charset="0"/>
              </a:rPr>
              <a:t>offer the parts of your body in slavery to </a:t>
            </a:r>
          </a:p>
          <a:p>
            <a:pPr algn="ctr"/>
            <a:r>
              <a:rPr lang="en-US" sz="4400" b="1" dirty="0">
                <a:latin typeface="Tempus Sans ITC" panose="04020404030D07020202" pitchFamily="82" charset="0"/>
                <a:ea typeface="Calibri" panose="020F0502020204030204" pitchFamily="34" charset="0"/>
              </a:rPr>
              <a:t>impurity and to ever-increasing wickedness, </a:t>
            </a:r>
          </a:p>
          <a:p>
            <a:pPr algn="ctr"/>
            <a:r>
              <a:rPr lang="en-US" sz="4400" b="1" dirty="0">
                <a:latin typeface="Tempus Sans ITC" panose="04020404030D07020202" pitchFamily="82" charset="0"/>
                <a:ea typeface="Calibri" panose="020F0502020204030204" pitchFamily="34" charset="0"/>
              </a:rPr>
              <a:t>so now offer them in </a:t>
            </a:r>
            <a:r>
              <a:rPr lang="en-US" sz="4400" b="1" i="1" dirty="0">
                <a:solidFill>
                  <a:srgbClr val="FFC000"/>
                </a:solidFill>
                <a:latin typeface="Tempus Sans ITC" panose="04020404030D07020202" pitchFamily="82" charset="0"/>
                <a:ea typeface="Calibri" panose="020F0502020204030204" pitchFamily="34" charset="0"/>
              </a:rPr>
              <a:t>slavery to righteousness </a:t>
            </a:r>
            <a:r>
              <a:rPr lang="en-US" sz="4400" b="1" dirty="0">
                <a:latin typeface="Tempus Sans ITC" panose="04020404030D07020202" pitchFamily="82" charset="0"/>
                <a:ea typeface="Calibri" panose="020F0502020204030204" pitchFamily="34" charset="0"/>
              </a:rPr>
              <a:t>leading to holiness.</a:t>
            </a:r>
          </a:p>
          <a:p>
            <a:pPr algn="ctr"/>
            <a:endParaRPr lang="en-US" sz="4400" b="1" dirty="0">
              <a:latin typeface="Tempus Sans ITC" panose="04020404030D07020202" pitchFamily="82" charset="0"/>
              <a:ea typeface="Calibri" panose="020F0502020204030204" pitchFamily="34" charset="0"/>
            </a:endParaRPr>
          </a:p>
          <a:p>
            <a:pPr algn="ctr"/>
            <a:r>
              <a:rPr lang="en-US" sz="4400" b="1" dirty="0">
                <a:solidFill>
                  <a:srgbClr val="FFFF00"/>
                </a:solidFill>
                <a:latin typeface="Tempus Sans ITC" panose="04020404030D07020202" pitchFamily="82" charset="0"/>
                <a:ea typeface="Calibri" panose="020F0502020204030204" pitchFamily="34" charset="0"/>
              </a:rPr>
              <a:t>Romans 6:19</a:t>
            </a:r>
            <a:endParaRPr lang="en-US" sz="4400" b="1" dirty="0">
              <a:solidFill>
                <a:srgbClr val="FFFF00"/>
              </a:solidFill>
              <a:latin typeface="Tempus Sans ITC" panose="04020404030D07020202" pitchFamily="82" charset="0"/>
            </a:endParaRPr>
          </a:p>
        </p:txBody>
      </p:sp>
    </p:spTree>
    <p:extLst>
      <p:ext uri="{BB962C8B-B14F-4D97-AF65-F5344CB8AC3E}">
        <p14:creationId xmlns:p14="http://schemas.microsoft.com/office/powerpoint/2010/main" val="327623023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9A5D3008-760E-45B7-986F-7B2EA429330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6554" y="645418"/>
            <a:ext cx="2757268" cy="2260900"/>
          </a:xfrm>
          <a:prstGeom prst="rect">
            <a:avLst/>
          </a:prstGeom>
          <a:ln>
            <a:noFill/>
          </a:ln>
          <a:effectLst>
            <a:softEdge rad="112500"/>
          </a:effectLst>
        </p:spPr>
      </p:pic>
      <p:sp>
        <p:nvSpPr>
          <p:cNvPr id="2" name="Rectangle 1">
            <a:extLst>
              <a:ext uri="{FF2B5EF4-FFF2-40B4-BE49-F238E27FC236}">
                <a16:creationId xmlns:a16="http://schemas.microsoft.com/office/drawing/2014/main" id="{0442FF90-5B67-4703-AEED-9343AD4C62B0}"/>
              </a:ext>
            </a:extLst>
          </p:cNvPr>
          <p:cNvSpPr/>
          <p:nvPr/>
        </p:nvSpPr>
        <p:spPr>
          <a:xfrm>
            <a:off x="196718" y="0"/>
            <a:ext cx="2767104" cy="3703001"/>
          </a:xfrm>
          <a:prstGeom prst="rect">
            <a:avLst/>
          </a:prstGeom>
        </p:spPr>
        <p:txBody>
          <a:bodyPr wrap="none">
            <a:spAutoFit/>
          </a:bodyPr>
          <a:lstStyle/>
          <a:p>
            <a:pPr marR="0" lvl="0" algn="ctr">
              <a:lnSpc>
                <a:spcPct val="107000"/>
              </a:lnSpc>
              <a:spcBef>
                <a:spcPts val="0"/>
              </a:spcBef>
              <a:spcAft>
                <a:spcPts val="0"/>
              </a:spcAft>
              <a:tabLst>
                <a:tab pos="228600" algn="l"/>
              </a:tabLst>
            </a:pPr>
            <a:r>
              <a:rPr lang="en-US" sz="44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An </a:t>
            </a:r>
          </a:p>
          <a:p>
            <a:pPr marR="0" lvl="0" algn="ctr">
              <a:lnSpc>
                <a:spcPct val="107000"/>
              </a:lnSpc>
              <a:spcBef>
                <a:spcPts val="0"/>
              </a:spcBef>
              <a:spcAft>
                <a:spcPts val="0"/>
              </a:spcAft>
              <a:tabLst>
                <a:tab pos="228600" algn="l"/>
              </a:tabLst>
            </a:pPr>
            <a:endParaRPr lang="en-US" sz="44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228600" algn="l"/>
              </a:tabLst>
            </a:pPr>
            <a:endParaRPr lang="en-US" sz="44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228600" algn="l"/>
              </a:tabLst>
            </a:pPr>
            <a:endParaRPr lang="en-US" sz="44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tabLst>
                <a:tab pos="228600" algn="l"/>
              </a:tabLst>
            </a:pPr>
            <a:r>
              <a:rPr lang="en-US" sz="44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illustration</a:t>
            </a:r>
            <a:endParaRPr lang="en-US" sz="4400" dirty="0">
              <a:solidFill>
                <a:srgbClr val="FFC0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0727C2C-A115-4350-9C86-3C0249D02602}"/>
              </a:ext>
            </a:extLst>
          </p:cNvPr>
          <p:cNvSpPr/>
          <p:nvPr/>
        </p:nvSpPr>
        <p:spPr>
          <a:xfrm>
            <a:off x="3784209" y="886265"/>
            <a:ext cx="2461846" cy="3165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Beveled 5">
            <a:extLst>
              <a:ext uri="{FF2B5EF4-FFF2-40B4-BE49-F238E27FC236}">
                <a16:creationId xmlns:a16="http://schemas.microsoft.com/office/drawing/2014/main" id="{528ECB31-580D-409A-8C37-CEF44114DBD9}"/>
              </a:ext>
            </a:extLst>
          </p:cNvPr>
          <p:cNvSpPr/>
          <p:nvPr/>
        </p:nvSpPr>
        <p:spPr>
          <a:xfrm>
            <a:off x="8394378" y="745588"/>
            <a:ext cx="3591068" cy="331428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Striped Right 6">
            <a:extLst>
              <a:ext uri="{FF2B5EF4-FFF2-40B4-BE49-F238E27FC236}">
                <a16:creationId xmlns:a16="http://schemas.microsoft.com/office/drawing/2014/main" id="{C14B4A2F-E4F4-4975-81CB-9CF66472F186}"/>
              </a:ext>
            </a:extLst>
          </p:cNvPr>
          <p:cNvSpPr/>
          <p:nvPr/>
        </p:nvSpPr>
        <p:spPr>
          <a:xfrm>
            <a:off x="6400800" y="1617786"/>
            <a:ext cx="2173458" cy="1603716"/>
          </a:xfrm>
          <a:prstGeom prst="stripedRightArrow">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C20283-E425-4BAF-95C5-6ABB19302A14}"/>
              </a:ext>
            </a:extLst>
          </p:cNvPr>
          <p:cNvSpPr/>
          <p:nvPr/>
        </p:nvSpPr>
        <p:spPr>
          <a:xfrm>
            <a:off x="3797623" y="275316"/>
            <a:ext cx="2465740" cy="740203"/>
          </a:xfrm>
          <a:prstGeom prst="rect">
            <a:avLst/>
          </a:prstGeom>
          <a:effectLst>
            <a:outerShdw blurRad="50800" dist="50800" dir="5400000" algn="ctr" rotWithShape="0">
              <a:schemeClr val="bg1"/>
            </a:outerShdw>
          </a:effectLst>
        </p:spPr>
        <p:txBody>
          <a:bodyPr wrap="none">
            <a:spAutoFit/>
          </a:bodyPr>
          <a:lstStyle/>
          <a:p>
            <a:pPr marR="0" lvl="0" algn="ctr">
              <a:lnSpc>
                <a:spcPct val="107000"/>
              </a:lnSpc>
              <a:spcBef>
                <a:spcPts val="0"/>
              </a:spcBef>
              <a:spcAft>
                <a:spcPts val="0"/>
              </a:spcAft>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You Know</a:t>
            </a:r>
            <a:endParaRPr lang="en-US" sz="4000"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A3B93E4-3E54-41F3-A701-AFBC8132C5C2}"/>
              </a:ext>
            </a:extLst>
          </p:cNvPr>
          <p:cNvSpPr/>
          <p:nvPr/>
        </p:nvSpPr>
        <p:spPr>
          <a:xfrm>
            <a:off x="8779109" y="263893"/>
            <a:ext cx="2821606" cy="740203"/>
          </a:xfrm>
          <a:prstGeom prst="rect">
            <a:avLst/>
          </a:prstGeom>
          <a:effectLst>
            <a:outerShdw blurRad="50800" dist="50800" dir="5400000" algn="ctr" rotWithShape="0">
              <a:schemeClr val="bg1"/>
            </a:outerShdw>
          </a:effectLst>
        </p:spPr>
        <p:txBody>
          <a:bodyPr wrap="none">
            <a:spAutoFit/>
          </a:bodyPr>
          <a:lstStyle/>
          <a:p>
            <a:pPr marR="0" lvl="0" algn="ctr">
              <a:lnSpc>
                <a:spcPct val="107000"/>
              </a:lnSpc>
              <a:spcBef>
                <a:spcPts val="0"/>
              </a:spcBef>
              <a:spcAft>
                <a:spcPts val="0"/>
              </a:spcAft>
              <a:tabLst>
                <a:tab pos="228600" algn="l"/>
              </a:tabLst>
            </a:pPr>
            <a:r>
              <a:rPr lang="en-US" sz="40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Don’t Know</a:t>
            </a:r>
            <a:endParaRPr lang="en-US" sz="4000"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59D1153-5D80-46F9-8E1B-BE826E45BF9A}"/>
              </a:ext>
            </a:extLst>
          </p:cNvPr>
          <p:cNvSpPr/>
          <p:nvPr/>
        </p:nvSpPr>
        <p:spPr>
          <a:xfrm>
            <a:off x="3784209" y="1110816"/>
            <a:ext cx="2461846" cy="2057486"/>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Slavery</a:t>
            </a:r>
          </a:p>
          <a:p>
            <a:pPr marR="0" lvl="0" algn="ctr">
              <a:lnSpc>
                <a:spcPct val="107000"/>
              </a:lnSpc>
              <a:spcBef>
                <a:spcPts val="0"/>
              </a:spcBef>
              <a:spcAft>
                <a:spcPts val="0"/>
              </a:spcAft>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to impurity  </a:t>
            </a:r>
          </a:p>
        </p:txBody>
      </p:sp>
      <p:sp>
        <p:nvSpPr>
          <p:cNvPr id="11" name="Rectangle 10">
            <a:extLst>
              <a:ext uri="{FF2B5EF4-FFF2-40B4-BE49-F238E27FC236}">
                <a16:creationId xmlns:a16="http://schemas.microsoft.com/office/drawing/2014/main" id="{62A1A183-F361-4B7D-97C2-2410194AF1E9}"/>
              </a:ext>
            </a:extLst>
          </p:cNvPr>
          <p:cNvSpPr/>
          <p:nvPr/>
        </p:nvSpPr>
        <p:spPr>
          <a:xfrm>
            <a:off x="8574258" y="1112929"/>
            <a:ext cx="3144130" cy="2057486"/>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tabLst>
                <a:tab pos="228600" algn="l"/>
              </a:tabLst>
            </a:pPr>
            <a:r>
              <a:rPr lang="en-US" sz="4000" b="1" dirty="0">
                <a:effectLst>
                  <a:glow rad="228600">
                    <a:schemeClr val="accent2">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Slavery</a:t>
            </a:r>
          </a:p>
          <a:p>
            <a:pPr marR="0" lvl="0" algn="ctr">
              <a:lnSpc>
                <a:spcPct val="107000"/>
              </a:lnSpc>
              <a:spcBef>
                <a:spcPts val="0"/>
              </a:spcBef>
              <a:spcAft>
                <a:spcPts val="0"/>
              </a:spcAft>
              <a:tabLst>
                <a:tab pos="228600" algn="l"/>
              </a:tabLst>
            </a:pPr>
            <a:r>
              <a:rPr lang="en-US" sz="4000" b="1" dirty="0">
                <a:effectLst>
                  <a:glow rad="228600">
                    <a:schemeClr val="accent2">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to </a:t>
            </a:r>
          </a:p>
          <a:p>
            <a:pPr marR="0" lvl="0" algn="ctr">
              <a:lnSpc>
                <a:spcPct val="107000"/>
              </a:lnSpc>
              <a:spcBef>
                <a:spcPts val="0"/>
              </a:spcBef>
              <a:spcAft>
                <a:spcPts val="0"/>
              </a:spcAft>
              <a:tabLst>
                <a:tab pos="228600" algn="l"/>
              </a:tabLst>
            </a:pPr>
            <a:r>
              <a:rPr lang="en-US" sz="4000" b="1" dirty="0">
                <a:effectLst>
                  <a:glow rad="228600">
                    <a:schemeClr val="accent2">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righteousness</a:t>
            </a:r>
          </a:p>
        </p:txBody>
      </p:sp>
      <p:sp>
        <p:nvSpPr>
          <p:cNvPr id="12" name="Rectangle 11">
            <a:extLst>
              <a:ext uri="{FF2B5EF4-FFF2-40B4-BE49-F238E27FC236}">
                <a16:creationId xmlns:a16="http://schemas.microsoft.com/office/drawing/2014/main" id="{8DED17A8-1FA0-4E51-AF4B-F03040B936A4}"/>
              </a:ext>
            </a:extLst>
          </p:cNvPr>
          <p:cNvSpPr/>
          <p:nvPr/>
        </p:nvSpPr>
        <p:spPr>
          <a:xfrm>
            <a:off x="3800863" y="4051495"/>
            <a:ext cx="2461846" cy="2716128"/>
          </a:xfrm>
          <a:prstGeom prst="rect">
            <a:avLst/>
          </a:prstGeom>
          <a:ln w="38100">
            <a:solidFill>
              <a:srgbClr val="00B0F0"/>
            </a:solidFill>
          </a:ln>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tabLst>
                <a:tab pos="228600" algn="l"/>
              </a:tabLst>
            </a:pPr>
            <a:r>
              <a:rPr lang="en-US" sz="4000" b="1" dirty="0">
                <a:latin typeface="Tempus Sans ITC" panose="04020404030D07020202" pitchFamily="82" charset="0"/>
                <a:ea typeface="Calibri" panose="020F0502020204030204" pitchFamily="34" charset="0"/>
                <a:cs typeface="Times New Roman" panose="02020603050405020304" pitchFamily="18" charset="0"/>
              </a:rPr>
              <a:t>Forced slavery we desire to escape</a:t>
            </a:r>
            <a:endParaRPr lang="en-US" sz="4000"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74304FC-F5DD-448D-A2F9-AFBC2A133B27}"/>
              </a:ext>
            </a:extLst>
          </p:cNvPr>
          <p:cNvSpPr/>
          <p:nvPr/>
        </p:nvSpPr>
        <p:spPr>
          <a:xfrm>
            <a:off x="8394378" y="4018787"/>
            <a:ext cx="3591068" cy="1398844"/>
          </a:xfrm>
          <a:prstGeom prst="rect">
            <a:avLst/>
          </a:prstGeom>
          <a:ln w="38100">
            <a:solidFill>
              <a:srgbClr val="00B0F0"/>
            </a:solidFill>
          </a:ln>
          <a:effectLst>
            <a:glow rad="228600">
              <a:schemeClr val="accent1">
                <a:satMod val="175000"/>
                <a:alpha val="40000"/>
              </a:schemeClr>
            </a:glow>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tabLst>
                <a:tab pos="228600" algn="l"/>
              </a:tabLst>
            </a:pPr>
            <a:r>
              <a:rPr lang="en-US" sz="4000" b="1" dirty="0">
                <a:effectLst>
                  <a:glow rad="2286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Bond-slave we desire to serve</a:t>
            </a:r>
            <a:endParaRPr lang="en-US" sz="4000" dirty="0">
              <a:effectLst>
                <a:glow rad="2286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3223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C58B8F1-CFD9-4480-901B-586C1D9D0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8255" cy="3647129"/>
          </a:xfrm>
          <a:prstGeom prst="rect">
            <a:avLst/>
          </a:prstGeom>
        </p:spPr>
      </p:pic>
      <p:sp>
        <p:nvSpPr>
          <p:cNvPr id="2" name="Rectangle 1">
            <a:extLst>
              <a:ext uri="{FF2B5EF4-FFF2-40B4-BE49-F238E27FC236}">
                <a16:creationId xmlns:a16="http://schemas.microsoft.com/office/drawing/2014/main" id="{453D0662-1657-4ED0-BF87-B883E087644E}"/>
              </a:ext>
            </a:extLst>
          </p:cNvPr>
          <p:cNvSpPr/>
          <p:nvPr/>
        </p:nvSpPr>
        <p:spPr>
          <a:xfrm>
            <a:off x="0" y="5923057"/>
            <a:ext cx="5378245" cy="646331"/>
          </a:xfrm>
          <a:prstGeom prst="rect">
            <a:avLst/>
          </a:prstGeom>
        </p:spPr>
        <p:txBody>
          <a:bodyPr wrap="square">
            <a:spAutoFit/>
          </a:bodyPr>
          <a:lstStyle/>
          <a:p>
            <a:pPr algn="ctr"/>
            <a:r>
              <a:rPr lang="en-US" sz="3600" b="1" dirty="0">
                <a:solidFill>
                  <a:srgbClr val="FFC000"/>
                </a:solidFill>
                <a:latin typeface="Times New Roman" panose="02020603050405020304" pitchFamily="18" charset="0"/>
                <a:ea typeface="Calibri" panose="020F0502020204030204" pitchFamily="34" charset="0"/>
              </a:rPr>
              <a:t>Slaves to impurity </a:t>
            </a:r>
            <a:endParaRPr lang="en-US" sz="3600" dirty="0">
              <a:solidFill>
                <a:srgbClr val="FFC000"/>
              </a:solidFill>
            </a:endParaRPr>
          </a:p>
        </p:txBody>
      </p:sp>
      <p:cxnSp>
        <p:nvCxnSpPr>
          <p:cNvPr id="6" name="Straight Connector 5">
            <a:extLst>
              <a:ext uri="{FF2B5EF4-FFF2-40B4-BE49-F238E27FC236}">
                <a16:creationId xmlns:a16="http://schemas.microsoft.com/office/drawing/2014/main" id="{E1EDAC33-E236-4C88-84B6-114D6DEF70B6}"/>
              </a:ext>
            </a:extLst>
          </p:cNvPr>
          <p:cNvCxnSpPr>
            <a:cxnSpLocks/>
          </p:cNvCxnSpPr>
          <p:nvPr/>
        </p:nvCxnSpPr>
        <p:spPr>
          <a:xfrm>
            <a:off x="3894992" y="3277772"/>
            <a:ext cx="0" cy="257915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7775B2-D746-4DDC-B354-1804BA20387B}"/>
              </a:ext>
            </a:extLst>
          </p:cNvPr>
          <p:cNvCxnSpPr>
            <a:cxnSpLocks/>
          </p:cNvCxnSpPr>
          <p:nvPr/>
        </p:nvCxnSpPr>
        <p:spPr>
          <a:xfrm>
            <a:off x="1304191" y="787791"/>
            <a:ext cx="0" cy="50691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4DD0D6-45BC-4DB5-B4E2-E215B28488F1}"/>
              </a:ext>
            </a:extLst>
          </p:cNvPr>
          <p:cNvCxnSpPr>
            <a:cxnSpLocks/>
          </p:cNvCxnSpPr>
          <p:nvPr/>
        </p:nvCxnSpPr>
        <p:spPr>
          <a:xfrm>
            <a:off x="3894992" y="288612"/>
            <a:ext cx="0" cy="712459"/>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6A280BA-B38B-452F-A725-517CAF32F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446" y="500647"/>
            <a:ext cx="4184914" cy="4184914"/>
          </a:xfrm>
          <a:prstGeom prst="rect">
            <a:avLst/>
          </a:prstGeom>
          <a:ln>
            <a:noFill/>
          </a:ln>
          <a:effectLst>
            <a:softEdge rad="112500"/>
          </a:effectLst>
        </p:spPr>
      </p:pic>
      <p:sp>
        <p:nvSpPr>
          <p:cNvPr id="17" name="Rectangle 16">
            <a:extLst>
              <a:ext uri="{FF2B5EF4-FFF2-40B4-BE49-F238E27FC236}">
                <a16:creationId xmlns:a16="http://schemas.microsoft.com/office/drawing/2014/main" id="{DE6D2A48-7B8B-44CA-BAF4-F4C07313EC95}"/>
              </a:ext>
            </a:extLst>
          </p:cNvPr>
          <p:cNvSpPr/>
          <p:nvPr/>
        </p:nvSpPr>
        <p:spPr>
          <a:xfrm>
            <a:off x="6682445" y="7034"/>
            <a:ext cx="4184914" cy="646331"/>
          </a:xfrm>
          <a:prstGeom prst="rect">
            <a:avLst/>
          </a:prstGeom>
        </p:spPr>
        <p:txBody>
          <a:bodyPr wrap="square">
            <a:spAutoFit/>
          </a:bodyPr>
          <a:lstStyle/>
          <a:p>
            <a:pPr algn="ctr"/>
            <a:r>
              <a:rPr lang="en-US" sz="3600" b="1" dirty="0">
                <a:latin typeface="Times New Roman" panose="02020603050405020304" pitchFamily="18" charset="0"/>
                <a:ea typeface="Calibri" panose="020F0502020204030204" pitchFamily="34" charset="0"/>
              </a:rPr>
              <a:t>One-track Mind</a:t>
            </a:r>
            <a:endParaRPr lang="en-US" sz="3600" dirty="0"/>
          </a:p>
        </p:txBody>
      </p:sp>
      <p:sp>
        <p:nvSpPr>
          <p:cNvPr id="18" name="Rectangle 17">
            <a:extLst>
              <a:ext uri="{FF2B5EF4-FFF2-40B4-BE49-F238E27FC236}">
                <a16:creationId xmlns:a16="http://schemas.microsoft.com/office/drawing/2014/main" id="{AAE3C8E3-263A-45D7-9361-8AFFE73E6E10}"/>
              </a:ext>
            </a:extLst>
          </p:cNvPr>
          <p:cNvSpPr/>
          <p:nvPr/>
        </p:nvSpPr>
        <p:spPr>
          <a:xfrm>
            <a:off x="6682445" y="2446800"/>
            <a:ext cx="4205364" cy="1200329"/>
          </a:xfrm>
          <a:prstGeom prst="rect">
            <a:avLst/>
          </a:prstGeom>
          <a:solidFill>
            <a:schemeClr val="bg1"/>
          </a:solidFill>
          <a:effectLst>
            <a:outerShdw blurRad="50800" dist="50800" dir="5400000" algn="ctr" rotWithShape="0">
              <a:schemeClr val="bg1"/>
            </a:outerShdw>
          </a:effectLst>
        </p:spPr>
        <p:txBody>
          <a:bodyPr wrap="square">
            <a:spAutoFit/>
          </a:bodyPr>
          <a:lstStyle/>
          <a:p>
            <a:pPr algn="ctr"/>
            <a:r>
              <a:rPr lang="en-US" sz="3600" b="1" dirty="0">
                <a:solidFill>
                  <a:srgbClr val="FFFF00"/>
                </a:solidFill>
                <a:latin typeface="Times New Roman" panose="02020603050405020304" pitchFamily="18" charset="0"/>
                <a:ea typeface="Calibri" panose="020F0502020204030204" pitchFamily="34" charset="0"/>
              </a:rPr>
              <a:t>For Christians this is in the past!</a:t>
            </a:r>
            <a:endParaRPr lang="en-US" sz="3600" dirty="0">
              <a:solidFill>
                <a:srgbClr val="FFFF00"/>
              </a:solidFill>
            </a:endParaRPr>
          </a:p>
        </p:txBody>
      </p:sp>
      <p:sp>
        <p:nvSpPr>
          <p:cNvPr id="21" name="Rectangle 20">
            <a:extLst>
              <a:ext uri="{FF2B5EF4-FFF2-40B4-BE49-F238E27FC236}">
                <a16:creationId xmlns:a16="http://schemas.microsoft.com/office/drawing/2014/main" id="{502EE301-6159-46CF-AFBB-723F148234B3}"/>
              </a:ext>
            </a:extLst>
          </p:cNvPr>
          <p:cNvSpPr/>
          <p:nvPr/>
        </p:nvSpPr>
        <p:spPr>
          <a:xfrm>
            <a:off x="6096004" y="4734088"/>
            <a:ext cx="5378245" cy="1754326"/>
          </a:xfrm>
          <a:prstGeom prst="rect">
            <a:avLst/>
          </a:prstGeom>
        </p:spPr>
        <p:txBody>
          <a:bodyPr wrap="square">
            <a:spAutoFit/>
          </a:bodyPr>
          <a:lstStyle/>
          <a:p>
            <a:pPr algn="ctr"/>
            <a:r>
              <a:rPr lang="en-US" sz="3600" b="1" dirty="0">
                <a:latin typeface="Ink Free" panose="03080402000500000000" pitchFamily="66" charset="0"/>
                <a:ea typeface="Calibri" panose="020F0502020204030204" pitchFamily="34" charset="0"/>
              </a:rPr>
              <a:t>“The” sin, impurity, lawlessness</a:t>
            </a:r>
          </a:p>
          <a:p>
            <a:pPr algn="ctr"/>
            <a:r>
              <a:rPr lang="en-US" sz="3600" b="1" dirty="0">
                <a:latin typeface="Ink Free" panose="03080402000500000000" pitchFamily="66" charset="0"/>
              </a:rPr>
              <a:t>Powers that ruled us</a:t>
            </a:r>
            <a:endParaRPr lang="en-US" sz="3600" dirty="0">
              <a:latin typeface="Ink Free" panose="03080402000500000000" pitchFamily="66" charset="0"/>
            </a:endParaRPr>
          </a:p>
        </p:txBody>
      </p:sp>
    </p:spTree>
    <p:extLst>
      <p:ext uri="{BB962C8B-B14F-4D97-AF65-F5344CB8AC3E}">
        <p14:creationId xmlns:p14="http://schemas.microsoft.com/office/powerpoint/2010/main" val="1428195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A63D12-60DF-4916-86B0-44E9F065C53A}"/>
              </a:ext>
            </a:extLst>
          </p:cNvPr>
          <p:cNvSpPr/>
          <p:nvPr/>
        </p:nvSpPr>
        <p:spPr>
          <a:xfrm>
            <a:off x="0" y="5923057"/>
            <a:ext cx="5378245" cy="646331"/>
          </a:xfrm>
          <a:prstGeom prst="rect">
            <a:avLst/>
          </a:prstGeom>
        </p:spPr>
        <p:txBody>
          <a:bodyPr wrap="square">
            <a:spAutoFit/>
          </a:bodyPr>
          <a:lstStyle/>
          <a:p>
            <a:pPr algn="ctr"/>
            <a:r>
              <a:rPr lang="en-US" sz="3600" b="1" dirty="0">
                <a:solidFill>
                  <a:srgbClr val="FFC000"/>
                </a:solidFill>
                <a:latin typeface="Times New Roman" panose="02020603050405020304" pitchFamily="18" charset="0"/>
                <a:ea typeface="Calibri" panose="020F0502020204030204" pitchFamily="34" charset="0"/>
              </a:rPr>
              <a:t>Slaves to righteousness </a:t>
            </a:r>
            <a:endParaRPr lang="en-US" sz="3600" dirty="0">
              <a:solidFill>
                <a:srgbClr val="FFC000"/>
              </a:solidFill>
            </a:endParaRPr>
          </a:p>
        </p:txBody>
      </p:sp>
      <p:cxnSp>
        <p:nvCxnSpPr>
          <p:cNvPr id="4" name="Straight Connector 3">
            <a:extLst>
              <a:ext uri="{FF2B5EF4-FFF2-40B4-BE49-F238E27FC236}">
                <a16:creationId xmlns:a16="http://schemas.microsoft.com/office/drawing/2014/main" id="{64508B17-D5D5-46E8-B728-E4A8F015DE68}"/>
              </a:ext>
            </a:extLst>
          </p:cNvPr>
          <p:cNvCxnSpPr>
            <a:cxnSpLocks/>
          </p:cNvCxnSpPr>
          <p:nvPr/>
        </p:nvCxnSpPr>
        <p:spPr>
          <a:xfrm>
            <a:off x="3894992" y="3277772"/>
            <a:ext cx="0" cy="257915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977D313-6A4A-49DA-9941-D8341BA9DFEA}"/>
              </a:ext>
            </a:extLst>
          </p:cNvPr>
          <p:cNvCxnSpPr>
            <a:cxnSpLocks/>
          </p:cNvCxnSpPr>
          <p:nvPr/>
        </p:nvCxnSpPr>
        <p:spPr>
          <a:xfrm>
            <a:off x="3894992" y="288612"/>
            <a:ext cx="0" cy="7124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D7CA1E2-22B3-4499-8289-BCA6F6F919AE}"/>
              </a:ext>
            </a:extLst>
          </p:cNvPr>
          <p:cNvCxnSpPr>
            <a:cxnSpLocks/>
          </p:cNvCxnSpPr>
          <p:nvPr/>
        </p:nvCxnSpPr>
        <p:spPr>
          <a:xfrm>
            <a:off x="1304191" y="140677"/>
            <a:ext cx="0" cy="571625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Picture 7" descr="A sign hanging from a tree&#10;&#10;Description automatically generated">
            <a:extLst>
              <a:ext uri="{FF2B5EF4-FFF2-40B4-BE49-F238E27FC236}">
                <a16:creationId xmlns:a16="http://schemas.microsoft.com/office/drawing/2014/main" id="{938FC206-90E7-4838-A511-83CA22E53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42" y="659488"/>
            <a:ext cx="4935559" cy="2662872"/>
          </a:xfrm>
          <a:prstGeom prst="rect">
            <a:avLst/>
          </a:prstGeom>
          <a:ln>
            <a:noFill/>
          </a:ln>
          <a:effectLst>
            <a:softEdge rad="112500"/>
          </a:effectLst>
        </p:spPr>
      </p:pic>
      <p:cxnSp>
        <p:nvCxnSpPr>
          <p:cNvPr id="10" name="Straight Connector 9">
            <a:extLst>
              <a:ext uri="{FF2B5EF4-FFF2-40B4-BE49-F238E27FC236}">
                <a16:creationId xmlns:a16="http://schemas.microsoft.com/office/drawing/2014/main" id="{03E78B7C-2AE2-4452-9F1A-5B368B159683}"/>
              </a:ext>
            </a:extLst>
          </p:cNvPr>
          <p:cNvCxnSpPr>
            <a:cxnSpLocks/>
          </p:cNvCxnSpPr>
          <p:nvPr/>
        </p:nvCxnSpPr>
        <p:spPr>
          <a:xfrm>
            <a:off x="3894992" y="288612"/>
            <a:ext cx="0" cy="571625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5424A5-1644-4131-9A2B-A7D028C58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446" y="500647"/>
            <a:ext cx="4184914" cy="4184914"/>
          </a:xfrm>
          <a:prstGeom prst="rect">
            <a:avLst/>
          </a:prstGeom>
          <a:ln>
            <a:noFill/>
          </a:ln>
          <a:effectLst>
            <a:softEdge rad="112500"/>
          </a:effectLst>
        </p:spPr>
      </p:pic>
      <p:sp>
        <p:nvSpPr>
          <p:cNvPr id="12" name="Rectangle 11">
            <a:extLst>
              <a:ext uri="{FF2B5EF4-FFF2-40B4-BE49-F238E27FC236}">
                <a16:creationId xmlns:a16="http://schemas.microsoft.com/office/drawing/2014/main" id="{7D19E526-90B1-4B5C-B58B-FAACB560AE03}"/>
              </a:ext>
            </a:extLst>
          </p:cNvPr>
          <p:cNvSpPr/>
          <p:nvPr/>
        </p:nvSpPr>
        <p:spPr>
          <a:xfrm>
            <a:off x="6682445" y="7034"/>
            <a:ext cx="4184914" cy="646331"/>
          </a:xfrm>
          <a:prstGeom prst="rect">
            <a:avLst/>
          </a:prstGeom>
        </p:spPr>
        <p:txBody>
          <a:bodyPr wrap="square">
            <a:spAutoFit/>
          </a:bodyPr>
          <a:lstStyle/>
          <a:p>
            <a:pPr algn="ctr"/>
            <a:r>
              <a:rPr lang="en-US" sz="3600" b="1" dirty="0">
                <a:latin typeface="Times New Roman" panose="02020603050405020304" pitchFamily="18" charset="0"/>
                <a:ea typeface="Calibri" panose="020F0502020204030204" pitchFamily="34" charset="0"/>
              </a:rPr>
              <a:t>A new track</a:t>
            </a:r>
            <a:endParaRPr lang="en-US" sz="3600" dirty="0"/>
          </a:p>
        </p:txBody>
      </p:sp>
      <p:sp>
        <p:nvSpPr>
          <p:cNvPr id="13" name="Rectangle 12">
            <a:extLst>
              <a:ext uri="{FF2B5EF4-FFF2-40B4-BE49-F238E27FC236}">
                <a16:creationId xmlns:a16="http://schemas.microsoft.com/office/drawing/2014/main" id="{0BB92E53-9C6E-4FD1-919D-4562C316B6B7}"/>
              </a:ext>
            </a:extLst>
          </p:cNvPr>
          <p:cNvSpPr/>
          <p:nvPr/>
        </p:nvSpPr>
        <p:spPr>
          <a:xfrm>
            <a:off x="6682445" y="2446800"/>
            <a:ext cx="4205364" cy="1754326"/>
          </a:xfrm>
          <a:prstGeom prst="rect">
            <a:avLst/>
          </a:prstGeom>
          <a:solidFill>
            <a:schemeClr val="bg1"/>
          </a:solidFill>
          <a:effectLst>
            <a:outerShdw blurRad="50800" dist="50800" dir="5400000" algn="ctr" rotWithShape="0">
              <a:schemeClr val="bg1"/>
            </a:outerShdw>
          </a:effectLst>
        </p:spPr>
        <p:txBody>
          <a:bodyPr wrap="square">
            <a:spAutoFit/>
          </a:bodyPr>
          <a:lstStyle/>
          <a:p>
            <a:pPr algn="ctr"/>
            <a:r>
              <a:rPr lang="en-US" sz="3600" b="1" dirty="0">
                <a:solidFill>
                  <a:srgbClr val="FFFF00"/>
                </a:solidFill>
                <a:latin typeface="Times New Roman" panose="02020603050405020304" pitchFamily="18" charset="0"/>
                <a:ea typeface="Calibri" panose="020F0502020204030204" pitchFamily="34" charset="0"/>
              </a:rPr>
              <a:t>Christians yield themselves to </a:t>
            </a:r>
          </a:p>
          <a:p>
            <a:pPr algn="ctr"/>
            <a:r>
              <a:rPr lang="en-US" sz="3600" b="1" dirty="0">
                <a:solidFill>
                  <a:srgbClr val="FFFF00"/>
                </a:solidFill>
                <a:latin typeface="Times New Roman" panose="02020603050405020304" pitchFamily="18" charset="0"/>
                <a:ea typeface="Calibri" panose="020F0502020204030204" pitchFamily="34" charset="0"/>
              </a:rPr>
              <a:t>right living</a:t>
            </a:r>
            <a:endParaRPr lang="en-US" sz="3600" dirty="0">
              <a:solidFill>
                <a:srgbClr val="FFFF00"/>
              </a:solidFill>
            </a:endParaRPr>
          </a:p>
        </p:txBody>
      </p:sp>
      <p:sp>
        <p:nvSpPr>
          <p:cNvPr id="9" name="TextBox 8">
            <a:extLst>
              <a:ext uri="{FF2B5EF4-FFF2-40B4-BE49-F238E27FC236}">
                <a16:creationId xmlns:a16="http://schemas.microsoft.com/office/drawing/2014/main" id="{0527DC27-2D0F-47EC-9DF9-2F279F479A99}"/>
              </a:ext>
            </a:extLst>
          </p:cNvPr>
          <p:cNvSpPr txBox="1"/>
          <p:nvPr/>
        </p:nvSpPr>
        <p:spPr>
          <a:xfrm>
            <a:off x="6096000" y="4621861"/>
            <a:ext cx="5256625" cy="1754326"/>
          </a:xfrm>
          <a:prstGeom prst="rect">
            <a:avLst/>
          </a:prstGeom>
          <a:noFill/>
        </p:spPr>
        <p:txBody>
          <a:bodyPr wrap="square" rtlCol="0">
            <a:spAutoFit/>
          </a:bodyPr>
          <a:lstStyle/>
          <a:p>
            <a:pPr algn="ctr"/>
            <a:r>
              <a:rPr lang="en-US" sz="3600" b="1" dirty="0">
                <a:latin typeface="Ink Free" panose="03080402000500000000" pitchFamily="66" charset="0"/>
              </a:rPr>
              <a:t>Offer your members, yield or turn your life over to God’s way of living</a:t>
            </a:r>
          </a:p>
        </p:txBody>
      </p:sp>
    </p:spTree>
    <p:extLst>
      <p:ext uri="{BB962C8B-B14F-4D97-AF65-F5344CB8AC3E}">
        <p14:creationId xmlns:p14="http://schemas.microsoft.com/office/powerpoint/2010/main" val="4583036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2C704E-6A67-4288-B8D2-B7AD94081E3C}"/>
              </a:ext>
            </a:extLst>
          </p:cNvPr>
          <p:cNvSpPr/>
          <p:nvPr/>
        </p:nvSpPr>
        <p:spPr>
          <a:xfrm>
            <a:off x="0" y="276774"/>
            <a:ext cx="12192000" cy="2716128"/>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What then? Since I no longer abide under any kind of rule or regulation but under God’s favor, kindness and blessings, can’t I leave open the possibility of sin and indulge “Me” just a little? What a crazy notion!</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B844B5B-6C6D-45C2-A8B5-B350CBDF3648}"/>
              </a:ext>
            </a:extLst>
          </p:cNvPr>
          <p:cNvSpPr/>
          <p:nvPr/>
        </p:nvSpPr>
        <p:spPr>
          <a:xfrm>
            <a:off x="0" y="3411415"/>
            <a:ext cx="12192000" cy="3374770"/>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It is so obviously clear that if I worshipfully listen and wholly submit to anyone as a slave then I am compelled to obey him. It matters not whether I am a slave to any sort of sin (with the result of death) or whether a slave of obedience (with the result of correct living.)</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22816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9211C-6FC0-4C09-822A-0EE626DEEBAA}"/>
              </a:ext>
            </a:extLst>
          </p:cNvPr>
          <p:cNvSpPr/>
          <p:nvPr/>
        </p:nvSpPr>
        <p:spPr>
          <a:xfrm>
            <a:off x="0" y="279299"/>
            <a:ext cx="12191999" cy="2716128"/>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But thank God! I used to be a slave to the Selfish and Sinful Me but now…!... with every fiber of my being and with full attention and compliance I am molded by the teaching into which God placed me.</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8D05D2B-781D-4978-A6B9-80BB84C463B5}"/>
              </a:ext>
            </a:extLst>
          </p:cNvPr>
          <p:cNvSpPr/>
          <p:nvPr/>
        </p:nvSpPr>
        <p:spPr>
          <a:xfrm>
            <a:off x="1" y="3358565"/>
            <a:ext cx="12191999" cy="1501437"/>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 have been emancipated from “The Sin of Me”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and have been placed in bondage to right living.</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DD91722-C426-427C-A7D1-3FF8CE340651}"/>
              </a:ext>
            </a:extLst>
          </p:cNvPr>
          <p:cNvSpPr/>
          <p:nvPr/>
        </p:nvSpPr>
        <p:spPr>
          <a:xfrm>
            <a:off x="0" y="5223141"/>
            <a:ext cx="12191998" cy="1501437"/>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I’m using a down-to-earth example because it’s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difficult to think in spiritual terms: </a:t>
            </a:r>
          </a:p>
        </p:txBody>
      </p:sp>
    </p:spTree>
    <p:extLst>
      <p:ext uri="{BB962C8B-B14F-4D97-AF65-F5344CB8AC3E}">
        <p14:creationId xmlns:p14="http://schemas.microsoft.com/office/powerpoint/2010/main" val="1046233394"/>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545</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Cooper Black</vt:lpstr>
      <vt:lpstr>Ink Free</vt:lpstr>
      <vt:lpstr>Modern Love</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Ministry1 - Office</cp:lastModifiedBy>
  <cp:revision>19</cp:revision>
  <dcterms:created xsi:type="dcterms:W3CDTF">2020-06-26T22:10:35Z</dcterms:created>
  <dcterms:modified xsi:type="dcterms:W3CDTF">2020-06-28T01:33:07Z</dcterms:modified>
</cp:coreProperties>
</file>