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1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687167-76E4-48F3-A30E-79EFAA2D1573}" type="datetimeFigureOut">
              <a:rPr lang="en-US" smtClean="0"/>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B23E2-417C-4D0A-A1DC-C943FC906611}" type="slidenum">
              <a:rPr lang="en-US" smtClean="0"/>
              <a:t>‹#›</a:t>
            </a:fld>
            <a:endParaRPr lang="en-US"/>
          </a:p>
        </p:txBody>
      </p:sp>
    </p:spTree>
    <p:extLst>
      <p:ext uri="{BB962C8B-B14F-4D97-AF65-F5344CB8AC3E}">
        <p14:creationId xmlns:p14="http://schemas.microsoft.com/office/powerpoint/2010/main" val="3570412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687167-76E4-48F3-A30E-79EFAA2D1573}" type="datetimeFigureOut">
              <a:rPr lang="en-US" smtClean="0"/>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B23E2-417C-4D0A-A1DC-C943FC906611}" type="slidenum">
              <a:rPr lang="en-US" smtClean="0"/>
              <a:t>‹#›</a:t>
            </a:fld>
            <a:endParaRPr lang="en-US"/>
          </a:p>
        </p:txBody>
      </p:sp>
    </p:spTree>
    <p:extLst>
      <p:ext uri="{BB962C8B-B14F-4D97-AF65-F5344CB8AC3E}">
        <p14:creationId xmlns:p14="http://schemas.microsoft.com/office/powerpoint/2010/main" val="3467412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687167-76E4-48F3-A30E-79EFAA2D1573}" type="datetimeFigureOut">
              <a:rPr lang="en-US" smtClean="0"/>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B23E2-417C-4D0A-A1DC-C943FC906611}" type="slidenum">
              <a:rPr lang="en-US" smtClean="0"/>
              <a:t>‹#›</a:t>
            </a:fld>
            <a:endParaRPr lang="en-US"/>
          </a:p>
        </p:txBody>
      </p:sp>
    </p:spTree>
    <p:extLst>
      <p:ext uri="{BB962C8B-B14F-4D97-AF65-F5344CB8AC3E}">
        <p14:creationId xmlns:p14="http://schemas.microsoft.com/office/powerpoint/2010/main" val="3123740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687167-76E4-48F3-A30E-79EFAA2D1573}" type="datetimeFigureOut">
              <a:rPr lang="en-US" smtClean="0"/>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B23E2-417C-4D0A-A1DC-C943FC906611}" type="slidenum">
              <a:rPr lang="en-US" smtClean="0"/>
              <a:t>‹#›</a:t>
            </a:fld>
            <a:endParaRPr lang="en-US"/>
          </a:p>
        </p:txBody>
      </p:sp>
    </p:spTree>
    <p:extLst>
      <p:ext uri="{BB962C8B-B14F-4D97-AF65-F5344CB8AC3E}">
        <p14:creationId xmlns:p14="http://schemas.microsoft.com/office/powerpoint/2010/main" val="2769724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687167-76E4-48F3-A30E-79EFAA2D1573}" type="datetimeFigureOut">
              <a:rPr lang="en-US" smtClean="0"/>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B23E2-417C-4D0A-A1DC-C943FC906611}" type="slidenum">
              <a:rPr lang="en-US" smtClean="0"/>
              <a:t>‹#›</a:t>
            </a:fld>
            <a:endParaRPr lang="en-US"/>
          </a:p>
        </p:txBody>
      </p:sp>
    </p:spTree>
    <p:extLst>
      <p:ext uri="{BB962C8B-B14F-4D97-AF65-F5344CB8AC3E}">
        <p14:creationId xmlns:p14="http://schemas.microsoft.com/office/powerpoint/2010/main" val="281225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687167-76E4-48F3-A30E-79EFAA2D1573}" type="datetimeFigureOut">
              <a:rPr lang="en-US" smtClean="0"/>
              <a:t>5/30/2020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B23E2-417C-4D0A-A1DC-C943FC906611}" type="slidenum">
              <a:rPr lang="en-US" smtClean="0"/>
              <a:t>‹#›</a:t>
            </a:fld>
            <a:endParaRPr lang="en-US"/>
          </a:p>
        </p:txBody>
      </p:sp>
    </p:spTree>
    <p:extLst>
      <p:ext uri="{BB962C8B-B14F-4D97-AF65-F5344CB8AC3E}">
        <p14:creationId xmlns:p14="http://schemas.microsoft.com/office/powerpoint/2010/main" val="3206464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687167-76E4-48F3-A30E-79EFAA2D1573}" type="datetimeFigureOut">
              <a:rPr lang="en-US" smtClean="0"/>
              <a:t>5/30/2020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BB23E2-417C-4D0A-A1DC-C943FC906611}" type="slidenum">
              <a:rPr lang="en-US" smtClean="0"/>
              <a:t>‹#›</a:t>
            </a:fld>
            <a:endParaRPr lang="en-US"/>
          </a:p>
        </p:txBody>
      </p:sp>
    </p:spTree>
    <p:extLst>
      <p:ext uri="{BB962C8B-B14F-4D97-AF65-F5344CB8AC3E}">
        <p14:creationId xmlns:p14="http://schemas.microsoft.com/office/powerpoint/2010/main" val="1276513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687167-76E4-48F3-A30E-79EFAA2D1573}" type="datetimeFigureOut">
              <a:rPr lang="en-US" smtClean="0"/>
              <a:t>5/30/2020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BB23E2-417C-4D0A-A1DC-C943FC906611}" type="slidenum">
              <a:rPr lang="en-US" smtClean="0"/>
              <a:t>‹#›</a:t>
            </a:fld>
            <a:endParaRPr lang="en-US"/>
          </a:p>
        </p:txBody>
      </p:sp>
    </p:spTree>
    <p:extLst>
      <p:ext uri="{BB962C8B-B14F-4D97-AF65-F5344CB8AC3E}">
        <p14:creationId xmlns:p14="http://schemas.microsoft.com/office/powerpoint/2010/main" val="1904175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87167-76E4-48F3-A30E-79EFAA2D1573}" type="datetimeFigureOut">
              <a:rPr lang="en-US" smtClean="0"/>
              <a:t>5/30/2020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BB23E2-417C-4D0A-A1DC-C943FC906611}" type="slidenum">
              <a:rPr lang="en-US" smtClean="0"/>
              <a:t>‹#›</a:t>
            </a:fld>
            <a:endParaRPr lang="en-US"/>
          </a:p>
        </p:txBody>
      </p:sp>
    </p:spTree>
    <p:extLst>
      <p:ext uri="{BB962C8B-B14F-4D97-AF65-F5344CB8AC3E}">
        <p14:creationId xmlns:p14="http://schemas.microsoft.com/office/powerpoint/2010/main" val="480668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687167-76E4-48F3-A30E-79EFAA2D1573}" type="datetimeFigureOut">
              <a:rPr lang="en-US" smtClean="0"/>
              <a:t>5/30/2020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B23E2-417C-4D0A-A1DC-C943FC906611}" type="slidenum">
              <a:rPr lang="en-US" smtClean="0"/>
              <a:t>‹#›</a:t>
            </a:fld>
            <a:endParaRPr lang="en-US"/>
          </a:p>
        </p:txBody>
      </p:sp>
    </p:spTree>
    <p:extLst>
      <p:ext uri="{BB962C8B-B14F-4D97-AF65-F5344CB8AC3E}">
        <p14:creationId xmlns:p14="http://schemas.microsoft.com/office/powerpoint/2010/main" val="4126381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687167-76E4-48F3-A30E-79EFAA2D1573}" type="datetimeFigureOut">
              <a:rPr lang="en-US" smtClean="0"/>
              <a:t>5/30/2020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B23E2-417C-4D0A-A1DC-C943FC906611}" type="slidenum">
              <a:rPr lang="en-US" smtClean="0"/>
              <a:t>‹#›</a:t>
            </a:fld>
            <a:endParaRPr lang="en-US"/>
          </a:p>
        </p:txBody>
      </p:sp>
    </p:spTree>
    <p:extLst>
      <p:ext uri="{BB962C8B-B14F-4D97-AF65-F5344CB8AC3E}">
        <p14:creationId xmlns:p14="http://schemas.microsoft.com/office/powerpoint/2010/main" val="3903178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87167-76E4-48F3-A30E-79EFAA2D1573}" type="datetimeFigureOut">
              <a:rPr lang="en-US" smtClean="0"/>
              <a:t>5/30/2020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B23E2-417C-4D0A-A1DC-C943FC906611}" type="slidenum">
              <a:rPr lang="en-US" smtClean="0"/>
              <a:t>‹#›</a:t>
            </a:fld>
            <a:endParaRPr lang="en-US"/>
          </a:p>
        </p:txBody>
      </p:sp>
    </p:spTree>
    <p:extLst>
      <p:ext uri="{BB962C8B-B14F-4D97-AF65-F5344CB8AC3E}">
        <p14:creationId xmlns:p14="http://schemas.microsoft.com/office/powerpoint/2010/main" val="31470599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over a sandy beach next to the ocean&#10;&#10;Description automatically generated">
            <a:extLst>
              <a:ext uri="{FF2B5EF4-FFF2-40B4-BE49-F238E27FC236}">
                <a16:creationId xmlns:a16="http://schemas.microsoft.com/office/drawing/2014/main" id="{40EDD3E6-1B29-4467-8DEF-4CF78A6C2F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83"/>
            <a:ext cx="12191999" cy="6846017"/>
          </a:xfrm>
          <a:prstGeom prst="rect">
            <a:avLst/>
          </a:prstGeom>
          <a:ln>
            <a:noFill/>
          </a:ln>
          <a:effectLst>
            <a:softEdge rad="112500"/>
          </a:effectLst>
        </p:spPr>
      </p:pic>
      <p:sp>
        <p:nvSpPr>
          <p:cNvPr id="6" name="Rectangle 5">
            <a:extLst>
              <a:ext uri="{FF2B5EF4-FFF2-40B4-BE49-F238E27FC236}">
                <a16:creationId xmlns:a16="http://schemas.microsoft.com/office/drawing/2014/main" id="{71727D4B-23D5-4B02-84A9-97A1322A499F}"/>
              </a:ext>
            </a:extLst>
          </p:cNvPr>
          <p:cNvSpPr/>
          <p:nvPr/>
        </p:nvSpPr>
        <p:spPr>
          <a:xfrm>
            <a:off x="2541549" y="114449"/>
            <a:ext cx="7207362" cy="1870640"/>
          </a:xfrm>
          <a:prstGeom prst="rect">
            <a:avLst/>
          </a:prstGeom>
        </p:spPr>
        <p:txBody>
          <a:bodyPr wrap="square">
            <a:spAutoFit/>
          </a:bodyPr>
          <a:lstStyle/>
          <a:p>
            <a:pPr algn="ctr">
              <a:lnSpc>
                <a:spcPct val="107000"/>
              </a:lnSpc>
            </a:pPr>
            <a:r>
              <a:rPr lang="en-US" sz="5400" dirty="0">
                <a:solidFill>
                  <a:srgbClr val="FFC000"/>
                </a:solidFill>
                <a:effectLst>
                  <a:outerShdw blurRad="50800" dist="50800" dir="5400000" algn="ctr" rotWithShape="0">
                    <a:schemeClr val="bg1"/>
                  </a:outerShdw>
                </a:effectLst>
                <a:latin typeface="Modern Love" panose="04090805081005020601" pitchFamily="82" charset="0"/>
                <a:ea typeface="Calibri" panose="020F0502020204030204" pitchFamily="34" charset="0"/>
                <a:cs typeface="Times New Roman" panose="02020603050405020304" pitchFamily="18" charset="0"/>
              </a:rPr>
              <a:t>Exploring the Grace dimension </a:t>
            </a:r>
          </a:p>
        </p:txBody>
      </p:sp>
      <p:sp>
        <p:nvSpPr>
          <p:cNvPr id="7" name="Rectangle 6">
            <a:extLst>
              <a:ext uri="{FF2B5EF4-FFF2-40B4-BE49-F238E27FC236}">
                <a16:creationId xmlns:a16="http://schemas.microsoft.com/office/drawing/2014/main" id="{F85A8144-890C-4B8C-ABDA-488631BBF315}"/>
              </a:ext>
            </a:extLst>
          </p:cNvPr>
          <p:cNvSpPr/>
          <p:nvPr/>
        </p:nvSpPr>
        <p:spPr>
          <a:xfrm>
            <a:off x="8591708" y="1733612"/>
            <a:ext cx="2989921" cy="707886"/>
          </a:xfrm>
          <a:prstGeom prst="rect">
            <a:avLst/>
          </a:prstGeom>
        </p:spPr>
        <p:txBody>
          <a:bodyPr wrap="none">
            <a:spAutoFit/>
          </a:bodyPr>
          <a:lstStyle/>
          <a:p>
            <a:r>
              <a:rPr lang="en-US" sz="4000" b="1" dirty="0">
                <a:effectLst>
                  <a:glow rad="228600">
                    <a:schemeClr val="accent1">
                      <a:satMod val="175000"/>
                      <a:alpha val="40000"/>
                    </a:schemeClr>
                  </a:glow>
                  <a:outerShdw blurRad="50800" dist="50800" dir="5400000" algn="ctr" rotWithShape="0">
                    <a:schemeClr val="bg1"/>
                  </a:outerShdw>
                </a:effectLst>
                <a:latin typeface="Ink Free" panose="03080402000500000000" pitchFamily="66" charset="0"/>
                <a:ea typeface="Calibri" panose="020F0502020204030204" pitchFamily="34" charset="0"/>
                <a:cs typeface="Times New Roman" panose="02020603050405020304" pitchFamily="18" charset="0"/>
              </a:rPr>
              <a:t>Romans 6:14</a:t>
            </a:r>
            <a:endParaRPr lang="en-US" sz="4000" b="1" dirty="0">
              <a:effectLst>
                <a:glow rad="228600">
                  <a:schemeClr val="accent1">
                    <a:satMod val="175000"/>
                    <a:alpha val="40000"/>
                  </a:schemeClr>
                </a:glow>
                <a:outerShdw blurRad="50800" dist="50800" dir="5400000" algn="ctr" rotWithShape="0">
                  <a:schemeClr val="bg1"/>
                </a:outerShdw>
              </a:effectLst>
              <a:latin typeface="Ink Free" panose="03080402000500000000" pitchFamily="66" charset="0"/>
            </a:endParaRPr>
          </a:p>
        </p:txBody>
      </p:sp>
      <p:sp>
        <p:nvSpPr>
          <p:cNvPr id="8" name="Rectangle 7">
            <a:extLst>
              <a:ext uri="{FF2B5EF4-FFF2-40B4-BE49-F238E27FC236}">
                <a16:creationId xmlns:a16="http://schemas.microsoft.com/office/drawing/2014/main" id="{EF4DB8C6-A814-4F5B-A0A3-B9AE6454DE4E}"/>
              </a:ext>
            </a:extLst>
          </p:cNvPr>
          <p:cNvSpPr/>
          <p:nvPr/>
        </p:nvSpPr>
        <p:spPr>
          <a:xfrm>
            <a:off x="0" y="5821156"/>
            <a:ext cx="8981624" cy="740203"/>
          </a:xfrm>
          <a:prstGeom prst="rect">
            <a:avLst/>
          </a:prstGeom>
          <a:solidFill>
            <a:schemeClr val="accent2">
              <a:lumMod val="50000"/>
            </a:schemeClr>
          </a:solidFill>
        </p:spPr>
        <p:txBody>
          <a:bodyPr wrap="square">
            <a:spAutoFit/>
          </a:bodyPr>
          <a:lstStyle/>
          <a:p>
            <a:pPr algn="ctr">
              <a:lnSpc>
                <a:spcPct val="107000"/>
              </a:lnSpc>
            </a:pPr>
            <a:r>
              <a:rPr lang="en-US" sz="4000" b="1" dirty="0">
                <a:effectLst>
                  <a:outerShdw blurRad="50800" dist="50800" dir="5400000" algn="ctr" rotWithShape="0">
                    <a:schemeClr val="bg1"/>
                  </a:outerShdw>
                </a:effectLst>
                <a:latin typeface="Ink Free" panose="03080402000500000000" pitchFamily="66" charset="0"/>
                <a:ea typeface="Calibri" panose="020F0502020204030204" pitchFamily="34" charset="0"/>
                <a:cs typeface="Times New Roman" panose="02020603050405020304" pitchFamily="18" charset="0"/>
              </a:rPr>
              <a:t>You are not under law </a:t>
            </a:r>
            <a:r>
              <a:rPr lang="en-US" sz="4000" b="1" dirty="0">
                <a:solidFill>
                  <a:srgbClr val="FFFF00"/>
                </a:solidFill>
                <a:effectLst>
                  <a:outerShdw blurRad="50800" dist="50800" dir="5400000" algn="ctr" rotWithShape="0">
                    <a:schemeClr val="bg1"/>
                  </a:outerShdw>
                </a:effectLst>
                <a:latin typeface="Ink Free" panose="03080402000500000000" pitchFamily="66" charset="0"/>
                <a:ea typeface="Calibri" panose="020F0502020204030204" pitchFamily="34" charset="0"/>
                <a:cs typeface="Times New Roman" panose="02020603050405020304" pitchFamily="18" charset="0"/>
              </a:rPr>
              <a:t>but under grace </a:t>
            </a:r>
          </a:p>
        </p:txBody>
      </p:sp>
    </p:spTree>
    <p:extLst>
      <p:ext uri="{BB962C8B-B14F-4D97-AF65-F5344CB8AC3E}">
        <p14:creationId xmlns:p14="http://schemas.microsoft.com/office/powerpoint/2010/main" val="306020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unset over some water&#10;&#10;Description automatically generated">
            <a:extLst>
              <a:ext uri="{FF2B5EF4-FFF2-40B4-BE49-F238E27FC236}">
                <a16:creationId xmlns:a16="http://schemas.microsoft.com/office/drawing/2014/main" id="{FA75B6F2-0699-4D23-8051-BACCF8F53E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oftEdge rad="112500"/>
          </a:effectLst>
        </p:spPr>
      </p:pic>
      <p:sp>
        <p:nvSpPr>
          <p:cNvPr id="4" name="Rectangle 3">
            <a:extLst>
              <a:ext uri="{FF2B5EF4-FFF2-40B4-BE49-F238E27FC236}">
                <a16:creationId xmlns:a16="http://schemas.microsoft.com/office/drawing/2014/main" id="{42CD20AE-FF48-4315-83CC-F0B9AAE442A6}"/>
              </a:ext>
            </a:extLst>
          </p:cNvPr>
          <p:cNvSpPr/>
          <p:nvPr/>
        </p:nvSpPr>
        <p:spPr>
          <a:xfrm>
            <a:off x="0" y="5930649"/>
            <a:ext cx="12192000" cy="740203"/>
          </a:xfrm>
          <a:prstGeom prst="rect">
            <a:avLst/>
          </a:prstGeom>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40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Our Journey to the dimension of Grace.</a:t>
            </a:r>
            <a:endParaRPr lang="en-US" sz="4000" b="1" dirty="0">
              <a:solidFill>
                <a:srgbClr val="FFFF00"/>
              </a:solidFill>
              <a:effectLst/>
              <a:latin typeface="Tempus Sans ITC" panose="04020404030D070202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3633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unset over some water&#10;&#10;Description automatically generated">
            <a:extLst>
              <a:ext uri="{FF2B5EF4-FFF2-40B4-BE49-F238E27FC236}">
                <a16:creationId xmlns:a16="http://schemas.microsoft.com/office/drawing/2014/main" id="{A75DE1B2-E128-4499-8EF7-8D21C20625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oftEdge rad="112500"/>
          </a:effectLst>
        </p:spPr>
      </p:pic>
      <p:sp>
        <p:nvSpPr>
          <p:cNvPr id="3" name="Rectangle 2">
            <a:extLst>
              <a:ext uri="{FF2B5EF4-FFF2-40B4-BE49-F238E27FC236}">
                <a16:creationId xmlns:a16="http://schemas.microsoft.com/office/drawing/2014/main" id="{6FFEC269-CE8D-4BF1-8EAA-D7517E50E80D}"/>
              </a:ext>
            </a:extLst>
          </p:cNvPr>
          <p:cNvSpPr/>
          <p:nvPr/>
        </p:nvSpPr>
        <p:spPr>
          <a:xfrm>
            <a:off x="-1" y="5986920"/>
            <a:ext cx="12192000" cy="740203"/>
          </a:xfrm>
          <a:prstGeom prst="rect">
            <a:avLst/>
          </a:prstGeom>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40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Our Journey to the dimension of Grace.</a:t>
            </a:r>
            <a:endParaRPr lang="en-US" sz="4000" b="1" dirty="0">
              <a:solidFill>
                <a:srgbClr val="FFFF00"/>
              </a:solidFill>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58A9B103-F97F-4765-B47C-86BA44452747}"/>
              </a:ext>
            </a:extLst>
          </p:cNvPr>
          <p:cNvSpPr/>
          <p:nvPr/>
        </p:nvSpPr>
        <p:spPr>
          <a:xfrm>
            <a:off x="0" y="130877"/>
            <a:ext cx="12192000" cy="740203"/>
          </a:xfrm>
          <a:prstGeom prst="rect">
            <a:avLst/>
          </a:prstGeom>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4000" b="1" dirty="0">
                <a:solidFill>
                  <a:srgbClr val="FFFF00"/>
                </a:solidFill>
                <a:effectLst/>
                <a:latin typeface="Tempus Sans ITC" panose="04020404030D07020202" pitchFamily="82" charset="0"/>
                <a:ea typeface="Calibri" panose="020F0502020204030204" pitchFamily="34" charset="0"/>
                <a:cs typeface="Times New Roman" panose="02020603050405020304" pitchFamily="18" charset="0"/>
              </a:rPr>
              <a:t>A Life-changing decision 6:1-4</a:t>
            </a:r>
          </a:p>
        </p:txBody>
      </p:sp>
      <p:sp>
        <p:nvSpPr>
          <p:cNvPr id="5" name="Rectangle 4">
            <a:extLst>
              <a:ext uri="{FF2B5EF4-FFF2-40B4-BE49-F238E27FC236}">
                <a16:creationId xmlns:a16="http://schemas.microsoft.com/office/drawing/2014/main" id="{E0128034-BF05-429C-983E-B2D557AA063E}"/>
              </a:ext>
            </a:extLst>
          </p:cNvPr>
          <p:cNvSpPr/>
          <p:nvPr/>
        </p:nvSpPr>
        <p:spPr>
          <a:xfrm>
            <a:off x="1" y="734485"/>
            <a:ext cx="12191999" cy="5353132"/>
          </a:xfrm>
          <a:prstGeom prst="rect">
            <a:avLst/>
          </a:prstGeom>
          <a:effectLst>
            <a:outerShdw blurRad="50800" dist="50800" dir="5400000" algn="ctr" rotWithShape="0">
              <a:schemeClr val="bg1"/>
            </a:outerShdw>
          </a:effectLst>
        </p:spPr>
        <p:txBody>
          <a:bodyPr wrap="square">
            <a:spAutoFit/>
          </a:bodyPr>
          <a:lstStyle/>
          <a:p>
            <a:pPr algn="ctr">
              <a:lnSpc>
                <a:spcPct val="107000"/>
              </a:lnSpc>
              <a:tabLst>
                <a:tab pos="228600" algn="l"/>
              </a:tabLst>
            </a:pPr>
            <a:r>
              <a:rPr lang="en-US" sz="3200" b="1" dirty="0">
                <a:effectLst>
                  <a:glow rad="139700">
                    <a:schemeClr val="accent5">
                      <a:satMod val="175000"/>
                      <a:alpha val="40000"/>
                    </a:schemeClr>
                  </a:glow>
                </a:effectLst>
                <a:latin typeface="Ink Free" panose="03080402000500000000" pitchFamily="66" charset="0"/>
                <a:ea typeface="Calibri" panose="020F0502020204030204" pitchFamily="34" charset="0"/>
                <a:cs typeface="Times New Roman" panose="02020603050405020304" pitchFamily="18" charset="0"/>
              </a:rPr>
              <a:t>What shall I say to this? Should I live under the same roof as Sin just so that there will be a superabundance of Grace?   Ridiculous! I forever left the dominion of sin; how can I say it’s still my home? It is quite clear that when I was immersed into Christ Jesus I was plunged into his death and bonded to every benefit of his death. Let me connect the dots for you: Through a dipping under water, I was buried with him into death. This began a total separation from my old life.  Christ was raised, out from the dead, by the magnificent majesty of the Father.  In exactly the same way, I am also raised up like him, so that I might live my new life in a uniquely new way.</a:t>
            </a:r>
          </a:p>
        </p:txBody>
      </p:sp>
    </p:spTree>
    <p:extLst>
      <p:ext uri="{BB962C8B-B14F-4D97-AF65-F5344CB8AC3E}">
        <p14:creationId xmlns:p14="http://schemas.microsoft.com/office/powerpoint/2010/main" val="1538491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unset over some water&#10;&#10;Description automatically generated">
            <a:extLst>
              <a:ext uri="{FF2B5EF4-FFF2-40B4-BE49-F238E27FC236}">
                <a16:creationId xmlns:a16="http://schemas.microsoft.com/office/drawing/2014/main" id="{F93FB46E-7605-4649-835C-6E92EA08A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oftEdge rad="112500"/>
          </a:effectLst>
        </p:spPr>
      </p:pic>
      <p:sp>
        <p:nvSpPr>
          <p:cNvPr id="3" name="Rectangle 2">
            <a:extLst>
              <a:ext uri="{FF2B5EF4-FFF2-40B4-BE49-F238E27FC236}">
                <a16:creationId xmlns:a16="http://schemas.microsoft.com/office/drawing/2014/main" id="{E351292C-30B9-4AEA-A4C8-AE4CE286E92C}"/>
              </a:ext>
            </a:extLst>
          </p:cNvPr>
          <p:cNvSpPr/>
          <p:nvPr/>
        </p:nvSpPr>
        <p:spPr>
          <a:xfrm>
            <a:off x="-1" y="5986920"/>
            <a:ext cx="12192000" cy="740203"/>
          </a:xfrm>
          <a:prstGeom prst="rect">
            <a:avLst/>
          </a:prstGeom>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40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Our Journey to the dimension of Grace.</a:t>
            </a:r>
            <a:endParaRPr lang="en-US" sz="4000" b="1" dirty="0">
              <a:solidFill>
                <a:srgbClr val="FFFF00"/>
              </a:solidFill>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BF144EC7-C410-462E-8E1F-2BEB9C892366}"/>
              </a:ext>
            </a:extLst>
          </p:cNvPr>
          <p:cNvSpPr/>
          <p:nvPr/>
        </p:nvSpPr>
        <p:spPr>
          <a:xfrm>
            <a:off x="0" y="130877"/>
            <a:ext cx="12192000" cy="740203"/>
          </a:xfrm>
          <a:prstGeom prst="rect">
            <a:avLst/>
          </a:prstGeom>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4000" b="1" dirty="0">
                <a:solidFill>
                  <a:srgbClr val="FFFF00"/>
                </a:solidFill>
                <a:effectLst/>
                <a:latin typeface="Tempus Sans ITC" panose="04020404030D07020202" pitchFamily="82" charset="0"/>
                <a:ea typeface="Calibri" panose="020F0502020204030204" pitchFamily="34" charset="0"/>
                <a:cs typeface="Times New Roman" panose="02020603050405020304" pitchFamily="18" charset="0"/>
              </a:rPr>
              <a:t>Purposeful living: United in his death 6:5-7</a:t>
            </a:r>
          </a:p>
        </p:txBody>
      </p:sp>
      <p:sp>
        <p:nvSpPr>
          <p:cNvPr id="5" name="Rectangle 4">
            <a:extLst>
              <a:ext uri="{FF2B5EF4-FFF2-40B4-BE49-F238E27FC236}">
                <a16:creationId xmlns:a16="http://schemas.microsoft.com/office/drawing/2014/main" id="{F29D0F53-9356-4AE6-9CF1-F496878DA10D}"/>
              </a:ext>
            </a:extLst>
          </p:cNvPr>
          <p:cNvSpPr/>
          <p:nvPr/>
        </p:nvSpPr>
        <p:spPr>
          <a:xfrm>
            <a:off x="-1" y="1001957"/>
            <a:ext cx="12191999" cy="5078313"/>
          </a:xfrm>
          <a:prstGeom prst="rect">
            <a:avLst/>
          </a:prstGeom>
          <a:effectLst>
            <a:outerShdw blurRad="50800" dist="50800" dir="5400000" algn="ctr" rotWithShape="0">
              <a:schemeClr val="bg1"/>
            </a:outerShdw>
          </a:effectLst>
        </p:spPr>
        <p:txBody>
          <a:bodyPr wrap="square">
            <a:spAutoFit/>
          </a:bodyPr>
          <a:lstStyle/>
          <a:p>
            <a:pPr algn="ctr"/>
            <a:r>
              <a:rPr lang="en-US" sz="3600" b="1" dirty="0">
                <a:effectLst>
                  <a:glow rad="228600">
                    <a:schemeClr val="accent3">
                      <a:satMod val="175000"/>
                      <a:alpha val="40000"/>
                    </a:schemeClr>
                  </a:glow>
                </a:effectLst>
                <a:latin typeface="Ink Free" panose="03080402000500000000" pitchFamily="66" charset="0"/>
              </a:rPr>
              <a:t>In view of the fact that my baptism intertwined me with him into a mirror image of his death, I will certainly experience a similar likeness of his resurrection. Thus experiencing this: the “old me” was crucified with him. The expressed purpose of that crucifixion was so that the life of “Selfish Me” might be completely defective thus I am no longer slavishly devoted to “Sinful Me.” For having experienced this death, God’s judgement pronounced me </a:t>
            </a:r>
          </a:p>
          <a:p>
            <a:pPr algn="ctr"/>
            <a:r>
              <a:rPr lang="en-US" sz="3600" b="1" dirty="0">
                <a:effectLst>
                  <a:glow rad="228600">
                    <a:schemeClr val="accent3">
                      <a:satMod val="175000"/>
                      <a:alpha val="40000"/>
                    </a:schemeClr>
                  </a:glow>
                </a:effectLst>
                <a:latin typeface="Ink Free" panose="03080402000500000000" pitchFamily="66" charset="0"/>
              </a:rPr>
              <a:t>“just-as-if-I-had-never-sinned.”</a:t>
            </a:r>
          </a:p>
        </p:txBody>
      </p:sp>
    </p:spTree>
    <p:extLst>
      <p:ext uri="{BB962C8B-B14F-4D97-AF65-F5344CB8AC3E}">
        <p14:creationId xmlns:p14="http://schemas.microsoft.com/office/powerpoint/2010/main" val="4077103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unset over some water&#10;&#10;Description automatically generated">
            <a:extLst>
              <a:ext uri="{FF2B5EF4-FFF2-40B4-BE49-F238E27FC236}">
                <a16:creationId xmlns:a16="http://schemas.microsoft.com/office/drawing/2014/main" id="{10F66EF9-C34B-4704-A782-522AD035B1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oftEdge rad="112500"/>
          </a:effectLst>
        </p:spPr>
      </p:pic>
      <p:sp>
        <p:nvSpPr>
          <p:cNvPr id="3" name="Rectangle 2">
            <a:extLst>
              <a:ext uri="{FF2B5EF4-FFF2-40B4-BE49-F238E27FC236}">
                <a16:creationId xmlns:a16="http://schemas.microsoft.com/office/drawing/2014/main" id="{6DA3E617-6FEA-4CE7-8404-FCED15AE7F88}"/>
              </a:ext>
            </a:extLst>
          </p:cNvPr>
          <p:cNvSpPr/>
          <p:nvPr/>
        </p:nvSpPr>
        <p:spPr>
          <a:xfrm>
            <a:off x="-1" y="5986920"/>
            <a:ext cx="12192000" cy="740203"/>
          </a:xfrm>
          <a:prstGeom prst="rect">
            <a:avLst/>
          </a:prstGeom>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40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Our Journey to the dimension of Grace.</a:t>
            </a:r>
            <a:endParaRPr lang="en-US" sz="4000" b="1" dirty="0">
              <a:solidFill>
                <a:srgbClr val="FFFF00"/>
              </a:solidFill>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D429B60B-4871-46C9-9C6F-BF800F6E18D7}"/>
              </a:ext>
            </a:extLst>
          </p:cNvPr>
          <p:cNvSpPr/>
          <p:nvPr/>
        </p:nvSpPr>
        <p:spPr>
          <a:xfrm>
            <a:off x="0" y="130877"/>
            <a:ext cx="12192000" cy="707822"/>
          </a:xfrm>
          <a:prstGeom prst="rect">
            <a:avLst/>
          </a:prstGeom>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3800" b="1" dirty="0">
                <a:solidFill>
                  <a:srgbClr val="FFFF00"/>
                </a:solidFill>
                <a:effectLst/>
                <a:latin typeface="Tempus Sans ITC" panose="04020404030D07020202" pitchFamily="82" charset="0"/>
                <a:ea typeface="Calibri" panose="020F0502020204030204" pitchFamily="34" charset="0"/>
                <a:cs typeface="Times New Roman" panose="02020603050405020304" pitchFamily="18" charset="0"/>
              </a:rPr>
              <a:t>Purposeful living: Live in view of future resurrection 6:8-11</a:t>
            </a:r>
          </a:p>
        </p:txBody>
      </p:sp>
      <p:sp>
        <p:nvSpPr>
          <p:cNvPr id="5" name="Rectangle 4">
            <a:extLst>
              <a:ext uri="{FF2B5EF4-FFF2-40B4-BE49-F238E27FC236}">
                <a16:creationId xmlns:a16="http://schemas.microsoft.com/office/drawing/2014/main" id="{F8AAE891-CF2D-4A08-B99F-7B304289E953}"/>
              </a:ext>
            </a:extLst>
          </p:cNvPr>
          <p:cNvSpPr/>
          <p:nvPr/>
        </p:nvSpPr>
        <p:spPr>
          <a:xfrm>
            <a:off x="-1" y="838699"/>
            <a:ext cx="12191999" cy="5324535"/>
          </a:xfrm>
          <a:prstGeom prst="rect">
            <a:avLst/>
          </a:prstGeom>
          <a:effectLst>
            <a:outerShdw blurRad="50800" dist="50800" dir="5400000" algn="ctr" rotWithShape="0">
              <a:schemeClr val="bg1"/>
            </a:outerShdw>
          </a:effectLst>
        </p:spPr>
        <p:txBody>
          <a:bodyPr wrap="square">
            <a:spAutoFit/>
          </a:bodyPr>
          <a:lstStyle/>
          <a:p>
            <a:pPr algn="ctr"/>
            <a:r>
              <a:rPr lang="en-US" sz="3400" b="1" dirty="0">
                <a:effectLst>
                  <a:glow rad="139700">
                    <a:schemeClr val="accent5">
                      <a:satMod val="175000"/>
                      <a:alpha val="40000"/>
                    </a:schemeClr>
                  </a:glow>
                </a:effectLst>
                <a:latin typeface="Ink Free" panose="03080402000500000000" pitchFamily="66" charset="0"/>
              </a:rPr>
              <a:t>On top of all of this, if I in fact died with Christ, I am firmly persuaded and am confident that I will also live with him. For I have come to grasp that Christ having been raised up from the dead will never face death again.  He is outside of death’s jurisdiction and is no longer under its rule. The death Christ died, was a one-time-death, but now, the life he currently lives, he lives oriented to God. So in the same way, I consider it ever a settled fact that “Selfish-Me” is truly a lifeless corpse in regard to “Sinful-me.” But indeed, now I live oriented with eyes toward God while implanted in Christ Jesus.</a:t>
            </a:r>
          </a:p>
        </p:txBody>
      </p:sp>
    </p:spTree>
    <p:extLst>
      <p:ext uri="{BB962C8B-B14F-4D97-AF65-F5344CB8AC3E}">
        <p14:creationId xmlns:p14="http://schemas.microsoft.com/office/powerpoint/2010/main" val="1037761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unset over some water&#10;&#10;Description automatically generated">
            <a:extLst>
              <a:ext uri="{FF2B5EF4-FFF2-40B4-BE49-F238E27FC236}">
                <a16:creationId xmlns:a16="http://schemas.microsoft.com/office/drawing/2014/main" id="{2CBCB54B-10F3-46B6-B97B-AAA3C0825C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oftEdge rad="112500"/>
          </a:effectLst>
        </p:spPr>
      </p:pic>
      <p:sp>
        <p:nvSpPr>
          <p:cNvPr id="3" name="Rectangle 2">
            <a:extLst>
              <a:ext uri="{FF2B5EF4-FFF2-40B4-BE49-F238E27FC236}">
                <a16:creationId xmlns:a16="http://schemas.microsoft.com/office/drawing/2014/main" id="{02BDAE31-9D3E-431F-AAEC-FBE7D53181DF}"/>
              </a:ext>
            </a:extLst>
          </p:cNvPr>
          <p:cNvSpPr/>
          <p:nvPr/>
        </p:nvSpPr>
        <p:spPr>
          <a:xfrm>
            <a:off x="-1" y="5986920"/>
            <a:ext cx="12192000" cy="740203"/>
          </a:xfrm>
          <a:prstGeom prst="rect">
            <a:avLst/>
          </a:prstGeom>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40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Our Journey to the dimension of Grace.</a:t>
            </a:r>
            <a:endParaRPr lang="en-US" sz="4000" b="1" dirty="0">
              <a:solidFill>
                <a:srgbClr val="FFFF00"/>
              </a:solidFill>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94C6CC0-7304-45C5-9F53-D154FD832304}"/>
              </a:ext>
            </a:extLst>
          </p:cNvPr>
          <p:cNvSpPr/>
          <p:nvPr/>
        </p:nvSpPr>
        <p:spPr>
          <a:xfrm>
            <a:off x="0" y="130877"/>
            <a:ext cx="12192000" cy="707822"/>
          </a:xfrm>
          <a:prstGeom prst="rect">
            <a:avLst/>
          </a:prstGeom>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3800" b="1" dirty="0">
                <a:solidFill>
                  <a:srgbClr val="FFFF00"/>
                </a:solidFill>
                <a:effectLst/>
                <a:latin typeface="Tempus Sans ITC" panose="04020404030D07020202" pitchFamily="82" charset="0"/>
                <a:ea typeface="Calibri" panose="020F0502020204030204" pitchFamily="34" charset="0"/>
                <a:cs typeface="Times New Roman" panose="02020603050405020304" pitchFamily="18" charset="0"/>
              </a:rPr>
              <a:t>Practical Grace Life ~ 6:12-13</a:t>
            </a:r>
          </a:p>
        </p:txBody>
      </p:sp>
      <p:sp>
        <p:nvSpPr>
          <p:cNvPr id="5" name="Rectangle 4">
            <a:extLst>
              <a:ext uri="{FF2B5EF4-FFF2-40B4-BE49-F238E27FC236}">
                <a16:creationId xmlns:a16="http://schemas.microsoft.com/office/drawing/2014/main" id="{3BE7BB4C-D636-4980-AD7B-6621A305D88F}"/>
              </a:ext>
            </a:extLst>
          </p:cNvPr>
          <p:cNvSpPr/>
          <p:nvPr/>
        </p:nvSpPr>
        <p:spPr>
          <a:xfrm>
            <a:off x="-2" y="724710"/>
            <a:ext cx="12191999" cy="5632311"/>
          </a:xfrm>
          <a:prstGeom prst="rect">
            <a:avLst/>
          </a:prstGeom>
          <a:effectLst>
            <a:outerShdw blurRad="50800" dist="50800" dir="5400000" algn="ctr" rotWithShape="0">
              <a:schemeClr val="bg1"/>
            </a:outerShdw>
          </a:effectLst>
        </p:spPr>
        <p:txBody>
          <a:bodyPr wrap="square">
            <a:spAutoFit/>
          </a:bodyPr>
          <a:lstStyle/>
          <a:p>
            <a:pPr algn="ctr"/>
            <a:r>
              <a:rPr lang="en-US" sz="3500" b="1" dirty="0">
                <a:effectLst>
                  <a:glow rad="139700">
                    <a:schemeClr val="accent1">
                      <a:satMod val="175000"/>
                      <a:alpha val="40000"/>
                    </a:schemeClr>
                  </a:glow>
                </a:effectLst>
                <a:latin typeface="Ink Free" panose="03080402000500000000" pitchFamily="66" charset="0"/>
              </a:rPr>
              <a:t>This is how it all comes together: I must not allow for </a:t>
            </a:r>
          </a:p>
          <a:p>
            <a:pPr algn="ctr"/>
            <a:r>
              <a:rPr lang="en-US" sz="3500" b="1" dirty="0">
                <a:effectLst>
                  <a:glow rad="139700">
                    <a:schemeClr val="accent1">
                      <a:satMod val="175000"/>
                      <a:alpha val="40000"/>
                    </a:schemeClr>
                  </a:glow>
                </a:effectLst>
                <a:latin typeface="Ink Free" panose="03080402000500000000" pitchFamily="66" charset="0"/>
              </a:rPr>
              <a:t>any possibility for “Sinful-Me” to be King and pay</a:t>
            </a:r>
          </a:p>
          <a:p>
            <a:pPr algn="ctr"/>
            <a:r>
              <a:rPr lang="en-US" sz="3500" b="1" dirty="0">
                <a:effectLst>
                  <a:glow rad="139700">
                    <a:schemeClr val="accent1">
                      <a:satMod val="175000"/>
                      <a:alpha val="40000"/>
                    </a:schemeClr>
                  </a:glow>
                </a:effectLst>
                <a:latin typeface="Ink Free" panose="03080402000500000000" pitchFamily="66" charset="0"/>
              </a:rPr>
              <a:t>attention and comply to the urges, feelings and </a:t>
            </a:r>
          </a:p>
          <a:p>
            <a:pPr algn="ctr"/>
            <a:r>
              <a:rPr lang="en-US" sz="3500" b="1" dirty="0">
                <a:effectLst>
                  <a:glow rad="139700">
                    <a:schemeClr val="accent1">
                      <a:satMod val="175000"/>
                      <a:alpha val="40000"/>
                    </a:schemeClr>
                  </a:glow>
                </a:effectLst>
                <a:latin typeface="Ink Free" panose="03080402000500000000" pitchFamily="66" charset="0"/>
              </a:rPr>
              <a:t>passionate longings of my physical body.</a:t>
            </a:r>
          </a:p>
          <a:p>
            <a:pPr algn="ctr"/>
            <a:r>
              <a:rPr lang="en-US" sz="3500" b="1" dirty="0">
                <a:effectLst>
                  <a:glow rad="139700">
                    <a:schemeClr val="accent1">
                      <a:satMod val="175000"/>
                      <a:alpha val="40000"/>
                    </a:schemeClr>
                  </a:glow>
                </a:effectLst>
                <a:latin typeface="Ink Free" panose="03080402000500000000" pitchFamily="66" charset="0"/>
              </a:rPr>
              <a:t>Neither will I keep on pampering any part of my </a:t>
            </a:r>
          </a:p>
          <a:p>
            <a:pPr algn="ctr"/>
            <a:r>
              <a:rPr lang="en-US" sz="3500" b="1" dirty="0">
                <a:effectLst>
                  <a:glow rad="139700">
                    <a:schemeClr val="accent1">
                      <a:satMod val="175000"/>
                      <a:alpha val="40000"/>
                    </a:schemeClr>
                  </a:glow>
                </a:effectLst>
                <a:latin typeface="Ink Free" panose="03080402000500000000" pitchFamily="66" charset="0"/>
              </a:rPr>
              <a:t>personality using it as a weapon or excuse toward </a:t>
            </a:r>
          </a:p>
          <a:p>
            <a:pPr algn="ctr"/>
            <a:r>
              <a:rPr lang="en-US" sz="3500" b="1" dirty="0">
                <a:effectLst>
                  <a:glow rad="139700">
                    <a:schemeClr val="accent1">
                      <a:satMod val="175000"/>
                      <a:alpha val="40000"/>
                    </a:schemeClr>
                  </a:glow>
                </a:effectLst>
                <a:latin typeface="Ink Free" panose="03080402000500000000" pitchFamily="66" charset="0"/>
              </a:rPr>
              <a:t>hurtful living centered in “Sinful Me”. Rather I will </a:t>
            </a:r>
          </a:p>
          <a:p>
            <a:pPr algn="ctr"/>
            <a:r>
              <a:rPr lang="en-US" sz="3500" b="1" dirty="0">
                <a:effectLst>
                  <a:glow rad="139700">
                    <a:schemeClr val="accent1">
                      <a:satMod val="175000"/>
                      <a:alpha val="40000"/>
                    </a:schemeClr>
                  </a:glow>
                </a:effectLst>
                <a:latin typeface="Ink Free" panose="03080402000500000000" pitchFamily="66" charset="0"/>
              </a:rPr>
              <a:t>yield myself to God just as if I was snatched out of </a:t>
            </a:r>
          </a:p>
          <a:p>
            <a:pPr algn="ctr"/>
            <a:r>
              <a:rPr lang="en-US" sz="3500" b="1" dirty="0">
                <a:effectLst>
                  <a:glow rad="139700">
                    <a:schemeClr val="accent1">
                      <a:satMod val="175000"/>
                      <a:alpha val="40000"/>
                    </a:schemeClr>
                  </a:glow>
                </a:effectLst>
                <a:latin typeface="Ink Free" panose="03080402000500000000" pitchFamily="66" charset="0"/>
              </a:rPr>
              <a:t>out of death to Living! My whole personality as a </a:t>
            </a:r>
          </a:p>
          <a:p>
            <a:pPr algn="ctr"/>
            <a:r>
              <a:rPr lang="en-US" sz="3500" b="1" dirty="0">
                <a:effectLst>
                  <a:glow rad="139700">
                    <a:schemeClr val="accent1">
                      <a:satMod val="175000"/>
                      <a:alpha val="40000"/>
                    </a:schemeClr>
                  </a:glow>
                </a:effectLst>
                <a:latin typeface="Ink Free" panose="03080402000500000000" pitchFamily="66" charset="0"/>
              </a:rPr>
              <a:t>tool of right conduct oriented toward God</a:t>
            </a:r>
          </a:p>
        </p:txBody>
      </p:sp>
    </p:spTree>
    <p:extLst>
      <p:ext uri="{BB962C8B-B14F-4D97-AF65-F5344CB8AC3E}">
        <p14:creationId xmlns:p14="http://schemas.microsoft.com/office/powerpoint/2010/main" val="3145429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unset over some water&#10;&#10;Description automatically generated">
            <a:extLst>
              <a:ext uri="{FF2B5EF4-FFF2-40B4-BE49-F238E27FC236}">
                <a16:creationId xmlns:a16="http://schemas.microsoft.com/office/drawing/2014/main" id="{9567491C-76FB-4A21-A6C4-2E7A3E8AC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oftEdge rad="112500"/>
          </a:effectLst>
        </p:spPr>
      </p:pic>
      <p:sp>
        <p:nvSpPr>
          <p:cNvPr id="4" name="Rectangle 3">
            <a:extLst>
              <a:ext uri="{FF2B5EF4-FFF2-40B4-BE49-F238E27FC236}">
                <a16:creationId xmlns:a16="http://schemas.microsoft.com/office/drawing/2014/main" id="{D790FAF4-C42C-4D1E-94CB-E7DF3A0A7FAD}"/>
              </a:ext>
            </a:extLst>
          </p:cNvPr>
          <p:cNvSpPr/>
          <p:nvPr/>
        </p:nvSpPr>
        <p:spPr>
          <a:xfrm>
            <a:off x="-1" y="5986920"/>
            <a:ext cx="12192000" cy="740203"/>
          </a:xfrm>
          <a:prstGeom prst="rect">
            <a:avLst/>
          </a:prstGeom>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40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Our Journey to the dimension of Grace.</a:t>
            </a:r>
            <a:endParaRPr lang="en-US" sz="4000" b="1" dirty="0">
              <a:solidFill>
                <a:srgbClr val="FFFF00"/>
              </a:solidFill>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C8A918E2-A6B7-491B-9630-4CA2F25EF719}"/>
              </a:ext>
            </a:extLst>
          </p:cNvPr>
          <p:cNvSpPr/>
          <p:nvPr/>
        </p:nvSpPr>
        <p:spPr>
          <a:xfrm>
            <a:off x="0" y="130877"/>
            <a:ext cx="12192000" cy="707822"/>
          </a:xfrm>
          <a:prstGeom prst="rect">
            <a:avLst/>
          </a:prstGeom>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3800" b="1" dirty="0">
                <a:solidFill>
                  <a:srgbClr val="FFFF00"/>
                </a:solidFill>
                <a:effectLst/>
                <a:latin typeface="Tempus Sans ITC" panose="04020404030D07020202" pitchFamily="82" charset="0"/>
                <a:ea typeface="Calibri" panose="020F0502020204030204" pitchFamily="34" charset="0"/>
                <a:cs typeface="Times New Roman" panose="02020603050405020304" pitchFamily="18" charset="0"/>
              </a:rPr>
              <a:t>A Change of Master’s~ 6:14</a:t>
            </a:r>
          </a:p>
        </p:txBody>
      </p:sp>
      <p:sp>
        <p:nvSpPr>
          <p:cNvPr id="6" name="Rectangle 5">
            <a:extLst>
              <a:ext uri="{FF2B5EF4-FFF2-40B4-BE49-F238E27FC236}">
                <a16:creationId xmlns:a16="http://schemas.microsoft.com/office/drawing/2014/main" id="{15007B98-C5B7-4377-AA64-D032107FFBD4}"/>
              </a:ext>
            </a:extLst>
          </p:cNvPr>
          <p:cNvSpPr/>
          <p:nvPr/>
        </p:nvSpPr>
        <p:spPr>
          <a:xfrm>
            <a:off x="1" y="1188944"/>
            <a:ext cx="12191999" cy="3785652"/>
          </a:xfrm>
          <a:prstGeom prst="rect">
            <a:avLst/>
          </a:prstGeom>
          <a:effectLst>
            <a:outerShdw blurRad="50800" dist="50800" dir="5400000" algn="ctr" rotWithShape="0">
              <a:schemeClr val="bg1"/>
            </a:outerShdw>
          </a:effectLst>
        </p:spPr>
        <p:txBody>
          <a:bodyPr wrap="square">
            <a:spAutoFit/>
          </a:bodyPr>
          <a:lstStyle/>
          <a:p>
            <a:pPr algn="ctr"/>
            <a:r>
              <a:rPr lang="en-US" sz="4000" b="1" dirty="0">
                <a:effectLst>
                  <a:glow rad="139700">
                    <a:schemeClr val="accent5">
                      <a:satMod val="175000"/>
                      <a:alpha val="40000"/>
                    </a:schemeClr>
                  </a:glow>
                </a:effectLst>
                <a:latin typeface="Ink Free" panose="03080402000500000000" pitchFamily="66" charset="0"/>
              </a:rPr>
              <a:t>Because of this, it rules out as fact that no sin </a:t>
            </a:r>
          </a:p>
          <a:p>
            <a:pPr algn="ctr"/>
            <a:r>
              <a:rPr lang="en-US" sz="4000" b="1" dirty="0">
                <a:effectLst>
                  <a:glow rad="139700">
                    <a:schemeClr val="accent5">
                      <a:satMod val="175000"/>
                      <a:alpha val="40000"/>
                    </a:schemeClr>
                  </a:glow>
                </a:effectLst>
                <a:latin typeface="Ink Free" panose="03080402000500000000" pitchFamily="66" charset="0"/>
              </a:rPr>
              <a:t>of any sort will ever dominate me. </a:t>
            </a:r>
          </a:p>
          <a:p>
            <a:pPr algn="ctr"/>
            <a:r>
              <a:rPr lang="en-US" sz="4000" b="1" dirty="0">
                <a:effectLst>
                  <a:glow rad="139700">
                    <a:schemeClr val="accent5">
                      <a:satMod val="175000"/>
                      <a:alpha val="40000"/>
                    </a:schemeClr>
                  </a:glow>
                </a:effectLst>
                <a:latin typeface="Ink Free" panose="03080402000500000000" pitchFamily="66" charset="0"/>
              </a:rPr>
              <a:t>For I am in no way under the rule of any </a:t>
            </a:r>
          </a:p>
          <a:p>
            <a:pPr algn="ctr"/>
            <a:r>
              <a:rPr lang="en-US" sz="4000" b="1" dirty="0">
                <a:effectLst>
                  <a:glow rad="139700">
                    <a:schemeClr val="accent5">
                      <a:satMod val="175000"/>
                      <a:alpha val="40000"/>
                    </a:schemeClr>
                  </a:glow>
                </a:effectLst>
                <a:latin typeface="Ink Free" panose="03080402000500000000" pitchFamily="66" charset="0"/>
              </a:rPr>
              <a:t>kind of law. I am subject to the power of God’s kindness, love and blessing.</a:t>
            </a:r>
          </a:p>
          <a:p>
            <a:pPr algn="ctr"/>
            <a:endParaRPr lang="en-US" sz="4000" b="1" dirty="0">
              <a:effectLst>
                <a:glow rad="139700">
                  <a:schemeClr val="accent5">
                    <a:satMod val="175000"/>
                    <a:alpha val="40000"/>
                  </a:schemeClr>
                </a:glow>
              </a:effectLst>
              <a:latin typeface="Ink Free" panose="03080402000500000000" pitchFamily="66" charset="0"/>
            </a:endParaRPr>
          </a:p>
        </p:txBody>
      </p:sp>
    </p:spTree>
    <p:extLst>
      <p:ext uri="{BB962C8B-B14F-4D97-AF65-F5344CB8AC3E}">
        <p14:creationId xmlns:p14="http://schemas.microsoft.com/office/powerpoint/2010/main" val="520400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an, holding, sign, phone&#10;&#10;Description automatically generated">
            <a:extLst>
              <a:ext uri="{FF2B5EF4-FFF2-40B4-BE49-F238E27FC236}">
                <a16:creationId xmlns:a16="http://schemas.microsoft.com/office/drawing/2014/main" id="{D79BD37D-5539-4904-93FF-FF708EB4F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3" y="0"/>
            <a:ext cx="4444660" cy="2545851"/>
          </a:xfrm>
          <a:prstGeom prst="rect">
            <a:avLst/>
          </a:prstGeom>
          <a:ln>
            <a:noFill/>
          </a:ln>
          <a:effectLst>
            <a:softEdge rad="112500"/>
          </a:effectLst>
        </p:spPr>
      </p:pic>
      <p:sp>
        <p:nvSpPr>
          <p:cNvPr id="4" name="TextBox 3">
            <a:extLst>
              <a:ext uri="{FF2B5EF4-FFF2-40B4-BE49-F238E27FC236}">
                <a16:creationId xmlns:a16="http://schemas.microsoft.com/office/drawing/2014/main" id="{B4565C4B-977C-4431-93DD-41D64F22CFC9}"/>
              </a:ext>
            </a:extLst>
          </p:cNvPr>
          <p:cNvSpPr txBox="1"/>
          <p:nvPr/>
        </p:nvSpPr>
        <p:spPr>
          <a:xfrm rot="21107107">
            <a:off x="41678" y="1473857"/>
            <a:ext cx="3448330" cy="830997"/>
          </a:xfrm>
          <a:prstGeom prst="rect">
            <a:avLst/>
          </a:prstGeom>
          <a:noFill/>
        </p:spPr>
        <p:txBody>
          <a:bodyPr wrap="square" rtlCol="0">
            <a:spAutoFit/>
          </a:bodyPr>
          <a:lstStyle/>
          <a:p>
            <a:pPr algn="ctr"/>
            <a:r>
              <a:rPr lang="en-US" sz="4800" b="1" dirty="0">
                <a:solidFill>
                  <a:srgbClr val="00B0F0"/>
                </a:solidFill>
                <a:latin typeface="Ink Free" panose="03080402000500000000" pitchFamily="66" charset="0"/>
              </a:rPr>
              <a:t>Grace living</a:t>
            </a:r>
          </a:p>
        </p:txBody>
      </p:sp>
      <p:sp>
        <p:nvSpPr>
          <p:cNvPr id="5" name="Rectangle 4">
            <a:extLst>
              <a:ext uri="{FF2B5EF4-FFF2-40B4-BE49-F238E27FC236}">
                <a16:creationId xmlns:a16="http://schemas.microsoft.com/office/drawing/2014/main" id="{779E4C75-02C5-48AB-A7B1-1E20BD65742B}"/>
              </a:ext>
            </a:extLst>
          </p:cNvPr>
          <p:cNvSpPr/>
          <p:nvPr/>
        </p:nvSpPr>
        <p:spPr>
          <a:xfrm>
            <a:off x="4724400" y="209550"/>
            <a:ext cx="7472952" cy="1938992"/>
          </a:xfrm>
          <a:prstGeom prst="rect">
            <a:avLst/>
          </a:prstGeom>
        </p:spPr>
        <p:txBody>
          <a:bodyPr wrap="square">
            <a:spAutoFit/>
          </a:bodyPr>
          <a:lstStyle/>
          <a:p>
            <a:pPr algn="ctr"/>
            <a:r>
              <a:rPr lang="en-US" sz="4000" dirty="0">
                <a:latin typeface="Tempus Sans ITC" panose="04020404030D07020202" pitchFamily="82" charset="0"/>
              </a:rPr>
              <a:t>…grow in the grace and knowledge of our Lord and Savior 2 Peter 3:18</a:t>
            </a:r>
            <a:r>
              <a:rPr lang="en-US" dirty="0">
                <a:solidFill>
                  <a:srgbClr val="001320"/>
                </a:solidFill>
                <a:latin typeface="Roboto"/>
              </a:rPr>
              <a:t>us Christ.</a:t>
            </a:r>
            <a:endParaRPr lang="en-US" dirty="0"/>
          </a:p>
        </p:txBody>
      </p:sp>
    </p:spTree>
    <p:extLst>
      <p:ext uri="{BB962C8B-B14F-4D97-AF65-F5344CB8AC3E}">
        <p14:creationId xmlns:p14="http://schemas.microsoft.com/office/powerpoint/2010/main" val="291887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A96342-4D87-40EE-A9DE-2236B1022C78}"/>
              </a:ext>
            </a:extLst>
          </p:cNvPr>
          <p:cNvSpPr/>
          <p:nvPr/>
        </p:nvSpPr>
        <p:spPr>
          <a:xfrm>
            <a:off x="4724400" y="209550"/>
            <a:ext cx="7472952" cy="1938992"/>
          </a:xfrm>
          <a:prstGeom prst="rect">
            <a:avLst/>
          </a:prstGeom>
        </p:spPr>
        <p:txBody>
          <a:bodyPr wrap="square">
            <a:spAutoFit/>
          </a:bodyPr>
          <a:lstStyle/>
          <a:p>
            <a:pPr algn="ctr"/>
            <a:r>
              <a:rPr lang="en-US" sz="4000" dirty="0">
                <a:latin typeface="Tempus Sans ITC" panose="04020404030D07020202" pitchFamily="82" charset="0"/>
              </a:rPr>
              <a:t>…grow in the grace and knowledge of our Lord and Savior 2 Peter 3:18</a:t>
            </a:r>
            <a:r>
              <a:rPr lang="en-US" dirty="0">
                <a:solidFill>
                  <a:srgbClr val="001320"/>
                </a:solidFill>
                <a:latin typeface="Roboto"/>
              </a:rPr>
              <a:t>us Christ.</a:t>
            </a:r>
            <a:endParaRPr lang="en-US" dirty="0"/>
          </a:p>
        </p:txBody>
      </p:sp>
      <p:sp>
        <p:nvSpPr>
          <p:cNvPr id="5" name="Rectangle 4">
            <a:extLst>
              <a:ext uri="{FF2B5EF4-FFF2-40B4-BE49-F238E27FC236}">
                <a16:creationId xmlns:a16="http://schemas.microsoft.com/office/drawing/2014/main" id="{429CA2D8-15F4-430D-AF66-DC9C9C9B46FD}"/>
              </a:ext>
            </a:extLst>
          </p:cNvPr>
          <p:cNvSpPr/>
          <p:nvPr/>
        </p:nvSpPr>
        <p:spPr>
          <a:xfrm>
            <a:off x="4538513" y="2105561"/>
            <a:ext cx="7653487" cy="1323439"/>
          </a:xfrm>
          <a:prstGeom prst="rect">
            <a:avLst/>
          </a:prstGeom>
        </p:spPr>
        <p:txBody>
          <a:bodyPr wrap="square">
            <a:spAutoFit/>
          </a:bodyPr>
          <a:lstStyle/>
          <a:p>
            <a:pPr algn="ctr"/>
            <a:r>
              <a:rPr lang="en-US" sz="4000" b="1" dirty="0">
                <a:solidFill>
                  <a:srgbClr val="FFFF00"/>
                </a:solidFill>
                <a:latin typeface="Tempus Sans ITC" panose="04020404030D07020202" pitchFamily="82" charset="0"/>
              </a:rPr>
              <a:t>Grace means learning how to think </a:t>
            </a:r>
          </a:p>
          <a:p>
            <a:pPr algn="ctr"/>
            <a:r>
              <a:rPr lang="en-US" sz="4000" b="1" dirty="0">
                <a:solidFill>
                  <a:srgbClr val="FFFF00"/>
                </a:solidFill>
                <a:latin typeface="Tempus Sans ITC" panose="04020404030D07020202" pitchFamily="82" charset="0"/>
              </a:rPr>
              <a:t>1 Cor. 2:16; Phil. 2:5</a:t>
            </a:r>
            <a:r>
              <a:rPr lang="en-US" b="1" dirty="0">
                <a:solidFill>
                  <a:srgbClr val="001320"/>
                </a:solidFill>
                <a:latin typeface="Roboto"/>
              </a:rPr>
              <a:t>.</a:t>
            </a:r>
            <a:endParaRPr lang="en-US" b="1" dirty="0"/>
          </a:p>
        </p:txBody>
      </p:sp>
      <p:pic>
        <p:nvPicPr>
          <p:cNvPr id="6" name="Picture 5" descr="A picture containing man, holding, sign, phone&#10;&#10;Description automatically generated">
            <a:extLst>
              <a:ext uri="{FF2B5EF4-FFF2-40B4-BE49-F238E27FC236}">
                <a16:creationId xmlns:a16="http://schemas.microsoft.com/office/drawing/2014/main" id="{2609DCEB-7BD7-4F99-BA85-A6A990F04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3" y="0"/>
            <a:ext cx="4444660" cy="2545851"/>
          </a:xfrm>
          <a:prstGeom prst="rect">
            <a:avLst/>
          </a:prstGeom>
          <a:ln>
            <a:noFill/>
          </a:ln>
          <a:effectLst>
            <a:softEdge rad="112500"/>
          </a:effectLst>
        </p:spPr>
      </p:pic>
      <p:sp>
        <p:nvSpPr>
          <p:cNvPr id="7" name="TextBox 6">
            <a:extLst>
              <a:ext uri="{FF2B5EF4-FFF2-40B4-BE49-F238E27FC236}">
                <a16:creationId xmlns:a16="http://schemas.microsoft.com/office/drawing/2014/main" id="{00C43F62-239E-4590-A0B8-50F1A0444BE1}"/>
              </a:ext>
            </a:extLst>
          </p:cNvPr>
          <p:cNvSpPr txBox="1"/>
          <p:nvPr/>
        </p:nvSpPr>
        <p:spPr>
          <a:xfrm rot="21107107">
            <a:off x="41678" y="1473857"/>
            <a:ext cx="3448330" cy="830997"/>
          </a:xfrm>
          <a:prstGeom prst="rect">
            <a:avLst/>
          </a:prstGeom>
          <a:noFill/>
        </p:spPr>
        <p:txBody>
          <a:bodyPr wrap="square" rtlCol="0">
            <a:spAutoFit/>
          </a:bodyPr>
          <a:lstStyle/>
          <a:p>
            <a:pPr algn="ctr"/>
            <a:r>
              <a:rPr lang="en-US" sz="4800" b="1" dirty="0">
                <a:solidFill>
                  <a:srgbClr val="00B0F0"/>
                </a:solidFill>
                <a:latin typeface="Ink Free" panose="03080402000500000000" pitchFamily="66" charset="0"/>
              </a:rPr>
              <a:t>Grace living</a:t>
            </a:r>
          </a:p>
        </p:txBody>
      </p:sp>
      <p:cxnSp>
        <p:nvCxnSpPr>
          <p:cNvPr id="9" name="Straight Connector 8">
            <a:extLst>
              <a:ext uri="{FF2B5EF4-FFF2-40B4-BE49-F238E27FC236}">
                <a16:creationId xmlns:a16="http://schemas.microsoft.com/office/drawing/2014/main" id="{C943FDC9-0326-4CAC-9A0B-2E6FD9006418}"/>
              </a:ext>
            </a:extLst>
          </p:cNvPr>
          <p:cNvCxnSpPr/>
          <p:nvPr/>
        </p:nvCxnSpPr>
        <p:spPr>
          <a:xfrm>
            <a:off x="6654018" y="2105561"/>
            <a:ext cx="2630659" cy="0"/>
          </a:xfrm>
          <a:prstGeom prst="line">
            <a:avLst/>
          </a:prstGeom>
          <a:ln w="28575"/>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940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177D28-230A-4413-AAF6-76828E49DDD9}"/>
              </a:ext>
            </a:extLst>
          </p:cNvPr>
          <p:cNvSpPr/>
          <p:nvPr/>
        </p:nvSpPr>
        <p:spPr>
          <a:xfrm>
            <a:off x="68374" y="2794884"/>
            <a:ext cx="5825989" cy="1861022"/>
          </a:xfrm>
          <a:prstGeom prst="rect">
            <a:avLst/>
          </a:prstGeom>
          <a:ln w="28575">
            <a:solidFill>
              <a:srgbClr val="92D050"/>
            </a:solidFill>
          </a:ln>
        </p:spPr>
        <p:txBody>
          <a:bodyPr wrap="square">
            <a:spAutoFit/>
          </a:bodyPr>
          <a:lstStyle/>
          <a:p>
            <a:pPr marR="0" lvl="0" algn="ctr">
              <a:lnSpc>
                <a:spcPct val="107000"/>
              </a:lnSpc>
              <a:spcBef>
                <a:spcPts val="0"/>
              </a:spcBef>
              <a:spcAft>
                <a:spcPts val="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Understand you are under a power and live that way</a:t>
            </a:r>
          </a:p>
          <a:p>
            <a:pPr marR="0" lvl="0" algn="ctr">
              <a:lnSpc>
                <a:spcPct val="107000"/>
              </a:lnSpc>
              <a:spcBef>
                <a:spcPts val="0"/>
              </a:spcBef>
              <a:spcAft>
                <a:spcPts val="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Eph. 5:10</a:t>
            </a:r>
            <a:endParaRPr lang="en-US" sz="36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00CD4B36-0F68-4F54-AF49-5D74CE0BEB3A}"/>
              </a:ext>
            </a:extLst>
          </p:cNvPr>
          <p:cNvSpPr/>
          <p:nvPr/>
        </p:nvSpPr>
        <p:spPr>
          <a:xfrm>
            <a:off x="4724400" y="209550"/>
            <a:ext cx="7472952" cy="1938992"/>
          </a:xfrm>
          <a:prstGeom prst="rect">
            <a:avLst/>
          </a:prstGeom>
        </p:spPr>
        <p:txBody>
          <a:bodyPr wrap="square">
            <a:spAutoFit/>
          </a:bodyPr>
          <a:lstStyle/>
          <a:p>
            <a:pPr algn="ctr"/>
            <a:r>
              <a:rPr lang="en-US" sz="4000" dirty="0">
                <a:latin typeface="Tempus Sans ITC" panose="04020404030D07020202" pitchFamily="82" charset="0"/>
              </a:rPr>
              <a:t>…grow in the grace and knowledge of our Lord and Savior 2 Peter 3:18</a:t>
            </a:r>
            <a:r>
              <a:rPr lang="en-US" dirty="0">
                <a:solidFill>
                  <a:srgbClr val="001320"/>
                </a:solidFill>
                <a:latin typeface="Roboto"/>
              </a:rPr>
              <a:t>us Christ.</a:t>
            </a:r>
            <a:endParaRPr lang="en-US" dirty="0"/>
          </a:p>
        </p:txBody>
      </p:sp>
      <p:sp>
        <p:nvSpPr>
          <p:cNvPr id="4" name="Rectangle 3">
            <a:extLst>
              <a:ext uri="{FF2B5EF4-FFF2-40B4-BE49-F238E27FC236}">
                <a16:creationId xmlns:a16="http://schemas.microsoft.com/office/drawing/2014/main" id="{DEC7DC65-6979-4EDF-91CE-89C862B3095A}"/>
              </a:ext>
            </a:extLst>
          </p:cNvPr>
          <p:cNvSpPr/>
          <p:nvPr/>
        </p:nvSpPr>
        <p:spPr>
          <a:xfrm>
            <a:off x="4538513" y="2105561"/>
            <a:ext cx="7653487" cy="1323439"/>
          </a:xfrm>
          <a:prstGeom prst="rect">
            <a:avLst/>
          </a:prstGeom>
        </p:spPr>
        <p:txBody>
          <a:bodyPr wrap="square">
            <a:spAutoFit/>
          </a:bodyPr>
          <a:lstStyle/>
          <a:p>
            <a:pPr algn="ctr"/>
            <a:r>
              <a:rPr lang="en-US" sz="4000" b="1" dirty="0">
                <a:solidFill>
                  <a:srgbClr val="FFFF00"/>
                </a:solidFill>
                <a:latin typeface="Tempus Sans ITC" panose="04020404030D07020202" pitchFamily="82" charset="0"/>
              </a:rPr>
              <a:t>Grace means learning how to think </a:t>
            </a:r>
          </a:p>
          <a:p>
            <a:pPr algn="ctr"/>
            <a:r>
              <a:rPr lang="en-US" sz="4000" b="1" dirty="0">
                <a:solidFill>
                  <a:srgbClr val="FFFF00"/>
                </a:solidFill>
                <a:latin typeface="Tempus Sans ITC" panose="04020404030D07020202" pitchFamily="82" charset="0"/>
              </a:rPr>
              <a:t>1 Cor. 2:16; Phil. 2:5</a:t>
            </a:r>
            <a:r>
              <a:rPr lang="en-US" b="1" dirty="0">
                <a:solidFill>
                  <a:srgbClr val="001320"/>
                </a:solidFill>
                <a:latin typeface="Roboto"/>
              </a:rPr>
              <a:t>.</a:t>
            </a:r>
            <a:endParaRPr lang="en-US" b="1" dirty="0"/>
          </a:p>
        </p:txBody>
      </p:sp>
      <p:pic>
        <p:nvPicPr>
          <p:cNvPr id="5" name="Picture 4" descr="A picture containing man, holding, sign, phone&#10;&#10;Description automatically generated">
            <a:extLst>
              <a:ext uri="{FF2B5EF4-FFF2-40B4-BE49-F238E27FC236}">
                <a16:creationId xmlns:a16="http://schemas.microsoft.com/office/drawing/2014/main" id="{360B94F3-3450-45B3-B063-80D3B72E4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3" y="0"/>
            <a:ext cx="4444660" cy="2545851"/>
          </a:xfrm>
          <a:prstGeom prst="rect">
            <a:avLst/>
          </a:prstGeom>
          <a:ln>
            <a:noFill/>
          </a:ln>
          <a:effectLst>
            <a:softEdge rad="112500"/>
          </a:effectLst>
        </p:spPr>
      </p:pic>
      <p:sp>
        <p:nvSpPr>
          <p:cNvPr id="6" name="TextBox 5">
            <a:extLst>
              <a:ext uri="{FF2B5EF4-FFF2-40B4-BE49-F238E27FC236}">
                <a16:creationId xmlns:a16="http://schemas.microsoft.com/office/drawing/2014/main" id="{D5F5B41D-5C6F-45F9-B360-604A81E172CE}"/>
              </a:ext>
            </a:extLst>
          </p:cNvPr>
          <p:cNvSpPr txBox="1"/>
          <p:nvPr/>
        </p:nvSpPr>
        <p:spPr>
          <a:xfrm rot="21107107">
            <a:off x="41678" y="1473857"/>
            <a:ext cx="3448330" cy="830997"/>
          </a:xfrm>
          <a:prstGeom prst="rect">
            <a:avLst/>
          </a:prstGeom>
          <a:noFill/>
        </p:spPr>
        <p:txBody>
          <a:bodyPr wrap="square" rtlCol="0">
            <a:spAutoFit/>
          </a:bodyPr>
          <a:lstStyle/>
          <a:p>
            <a:pPr algn="ctr"/>
            <a:r>
              <a:rPr lang="en-US" sz="4800" b="1" dirty="0">
                <a:solidFill>
                  <a:srgbClr val="00B0F0"/>
                </a:solidFill>
                <a:latin typeface="Ink Free" panose="03080402000500000000" pitchFamily="66" charset="0"/>
              </a:rPr>
              <a:t>Grace living</a:t>
            </a:r>
          </a:p>
        </p:txBody>
      </p:sp>
      <p:cxnSp>
        <p:nvCxnSpPr>
          <p:cNvPr id="7" name="Straight Connector 6">
            <a:extLst>
              <a:ext uri="{FF2B5EF4-FFF2-40B4-BE49-F238E27FC236}">
                <a16:creationId xmlns:a16="http://schemas.microsoft.com/office/drawing/2014/main" id="{94354DE0-E36F-4F31-850A-A6D651AC719B}"/>
              </a:ext>
            </a:extLst>
          </p:cNvPr>
          <p:cNvCxnSpPr/>
          <p:nvPr/>
        </p:nvCxnSpPr>
        <p:spPr>
          <a:xfrm>
            <a:off x="6654018" y="2105561"/>
            <a:ext cx="2630659" cy="0"/>
          </a:xfrm>
          <a:prstGeom prst="line">
            <a:avLst/>
          </a:prstGeom>
          <a:ln w="28575"/>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980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B720D5-E490-48DD-B5C4-8BD0F7B8B7AE}"/>
              </a:ext>
            </a:extLst>
          </p:cNvPr>
          <p:cNvSpPr/>
          <p:nvPr/>
        </p:nvSpPr>
        <p:spPr>
          <a:xfrm>
            <a:off x="68374" y="2794884"/>
            <a:ext cx="5825989" cy="1861022"/>
          </a:xfrm>
          <a:prstGeom prst="rect">
            <a:avLst/>
          </a:prstGeom>
          <a:ln w="28575">
            <a:solidFill>
              <a:srgbClr val="92D050"/>
            </a:solidFill>
          </a:ln>
        </p:spPr>
        <p:txBody>
          <a:bodyPr wrap="square">
            <a:spAutoFit/>
          </a:bodyPr>
          <a:lstStyle/>
          <a:p>
            <a:pPr marR="0" lvl="0" algn="ctr">
              <a:lnSpc>
                <a:spcPct val="107000"/>
              </a:lnSpc>
              <a:spcBef>
                <a:spcPts val="0"/>
              </a:spcBef>
              <a:spcAft>
                <a:spcPts val="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Understand you are under a power and live that way</a:t>
            </a:r>
          </a:p>
          <a:p>
            <a:pPr marR="0" lvl="0" algn="ctr">
              <a:lnSpc>
                <a:spcPct val="107000"/>
              </a:lnSpc>
              <a:spcBef>
                <a:spcPts val="0"/>
              </a:spcBef>
              <a:spcAft>
                <a:spcPts val="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Eph. 5:10</a:t>
            </a:r>
            <a:endParaRPr lang="en-US" sz="36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FC1DF5FD-60E1-4F0B-8408-76C50A2FA50B}"/>
              </a:ext>
            </a:extLst>
          </p:cNvPr>
          <p:cNvSpPr/>
          <p:nvPr/>
        </p:nvSpPr>
        <p:spPr>
          <a:xfrm>
            <a:off x="4724400" y="209550"/>
            <a:ext cx="7472952" cy="1938992"/>
          </a:xfrm>
          <a:prstGeom prst="rect">
            <a:avLst/>
          </a:prstGeom>
        </p:spPr>
        <p:txBody>
          <a:bodyPr wrap="square">
            <a:spAutoFit/>
          </a:bodyPr>
          <a:lstStyle/>
          <a:p>
            <a:pPr algn="ctr"/>
            <a:r>
              <a:rPr lang="en-US" sz="4000" dirty="0">
                <a:latin typeface="Tempus Sans ITC" panose="04020404030D07020202" pitchFamily="82" charset="0"/>
              </a:rPr>
              <a:t>…grow in the grace and knowledge of our Lord and Savior 2 Peter 3:18</a:t>
            </a:r>
            <a:r>
              <a:rPr lang="en-US" dirty="0">
                <a:solidFill>
                  <a:srgbClr val="001320"/>
                </a:solidFill>
                <a:latin typeface="Roboto"/>
              </a:rPr>
              <a:t>us Christ.</a:t>
            </a:r>
            <a:endParaRPr lang="en-US" dirty="0"/>
          </a:p>
        </p:txBody>
      </p:sp>
      <p:sp>
        <p:nvSpPr>
          <p:cNvPr id="4" name="Rectangle 3">
            <a:extLst>
              <a:ext uri="{FF2B5EF4-FFF2-40B4-BE49-F238E27FC236}">
                <a16:creationId xmlns:a16="http://schemas.microsoft.com/office/drawing/2014/main" id="{60B4F8D0-AD0A-4800-8E59-B183FBCDFE45}"/>
              </a:ext>
            </a:extLst>
          </p:cNvPr>
          <p:cNvSpPr/>
          <p:nvPr/>
        </p:nvSpPr>
        <p:spPr>
          <a:xfrm>
            <a:off x="4538513" y="2105561"/>
            <a:ext cx="7653487" cy="1323439"/>
          </a:xfrm>
          <a:prstGeom prst="rect">
            <a:avLst/>
          </a:prstGeom>
        </p:spPr>
        <p:txBody>
          <a:bodyPr wrap="square">
            <a:spAutoFit/>
          </a:bodyPr>
          <a:lstStyle/>
          <a:p>
            <a:pPr algn="ctr"/>
            <a:r>
              <a:rPr lang="en-US" sz="4000" b="1" dirty="0">
                <a:solidFill>
                  <a:srgbClr val="FFFF00"/>
                </a:solidFill>
                <a:latin typeface="Tempus Sans ITC" panose="04020404030D07020202" pitchFamily="82" charset="0"/>
              </a:rPr>
              <a:t>Grace means learning how to think </a:t>
            </a:r>
          </a:p>
          <a:p>
            <a:pPr algn="ctr"/>
            <a:r>
              <a:rPr lang="en-US" sz="4000" b="1" dirty="0">
                <a:solidFill>
                  <a:srgbClr val="FFFF00"/>
                </a:solidFill>
                <a:latin typeface="Tempus Sans ITC" panose="04020404030D07020202" pitchFamily="82" charset="0"/>
              </a:rPr>
              <a:t>1 Cor. 2:16; Phil. 2:5</a:t>
            </a:r>
            <a:r>
              <a:rPr lang="en-US" b="1" dirty="0">
                <a:solidFill>
                  <a:srgbClr val="001320"/>
                </a:solidFill>
                <a:latin typeface="Roboto"/>
              </a:rPr>
              <a:t>.</a:t>
            </a:r>
            <a:endParaRPr lang="en-US" b="1" dirty="0"/>
          </a:p>
        </p:txBody>
      </p:sp>
      <p:pic>
        <p:nvPicPr>
          <p:cNvPr id="5" name="Picture 4" descr="A picture containing man, holding, sign, phone&#10;&#10;Description automatically generated">
            <a:extLst>
              <a:ext uri="{FF2B5EF4-FFF2-40B4-BE49-F238E27FC236}">
                <a16:creationId xmlns:a16="http://schemas.microsoft.com/office/drawing/2014/main" id="{5B0CD0BF-5DFA-4B01-848F-21EEFA4B77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3" y="0"/>
            <a:ext cx="4444660" cy="2545851"/>
          </a:xfrm>
          <a:prstGeom prst="rect">
            <a:avLst/>
          </a:prstGeom>
          <a:ln>
            <a:noFill/>
          </a:ln>
          <a:effectLst>
            <a:softEdge rad="112500"/>
          </a:effectLst>
        </p:spPr>
      </p:pic>
      <p:sp>
        <p:nvSpPr>
          <p:cNvPr id="6" name="TextBox 5">
            <a:extLst>
              <a:ext uri="{FF2B5EF4-FFF2-40B4-BE49-F238E27FC236}">
                <a16:creationId xmlns:a16="http://schemas.microsoft.com/office/drawing/2014/main" id="{76CD2AF2-9CD4-4AFC-9BDE-46B5580449AB}"/>
              </a:ext>
            </a:extLst>
          </p:cNvPr>
          <p:cNvSpPr txBox="1"/>
          <p:nvPr/>
        </p:nvSpPr>
        <p:spPr>
          <a:xfrm rot="21107107">
            <a:off x="41678" y="1473857"/>
            <a:ext cx="3448330" cy="830997"/>
          </a:xfrm>
          <a:prstGeom prst="rect">
            <a:avLst/>
          </a:prstGeom>
          <a:noFill/>
        </p:spPr>
        <p:txBody>
          <a:bodyPr wrap="square" rtlCol="0">
            <a:spAutoFit/>
          </a:bodyPr>
          <a:lstStyle/>
          <a:p>
            <a:pPr algn="ctr"/>
            <a:r>
              <a:rPr lang="en-US" sz="4800" b="1" dirty="0">
                <a:solidFill>
                  <a:srgbClr val="00B0F0"/>
                </a:solidFill>
                <a:latin typeface="Ink Free" panose="03080402000500000000" pitchFamily="66" charset="0"/>
              </a:rPr>
              <a:t>Grace living</a:t>
            </a:r>
          </a:p>
        </p:txBody>
      </p:sp>
      <p:cxnSp>
        <p:nvCxnSpPr>
          <p:cNvPr id="7" name="Straight Connector 6">
            <a:extLst>
              <a:ext uri="{FF2B5EF4-FFF2-40B4-BE49-F238E27FC236}">
                <a16:creationId xmlns:a16="http://schemas.microsoft.com/office/drawing/2014/main" id="{6AC26F1E-B013-496B-A095-17B0F701FDAE}"/>
              </a:ext>
            </a:extLst>
          </p:cNvPr>
          <p:cNvCxnSpPr/>
          <p:nvPr/>
        </p:nvCxnSpPr>
        <p:spPr>
          <a:xfrm>
            <a:off x="6654018" y="2105561"/>
            <a:ext cx="2630659" cy="0"/>
          </a:xfrm>
          <a:prstGeom prst="line">
            <a:avLst/>
          </a:prstGeom>
          <a:ln w="28575"/>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EDE33E1-9078-4BF4-B85B-0D2213978122}"/>
              </a:ext>
            </a:extLst>
          </p:cNvPr>
          <p:cNvSpPr/>
          <p:nvPr/>
        </p:nvSpPr>
        <p:spPr>
          <a:xfrm>
            <a:off x="6004940" y="3429000"/>
            <a:ext cx="6090551" cy="1366528"/>
          </a:xfrm>
          <a:prstGeom prst="rect">
            <a:avLst/>
          </a:prstGeom>
        </p:spPr>
        <p:txBody>
          <a:bodyPr wrap="square">
            <a:spAutoFit/>
          </a:bodyPr>
          <a:lstStyle/>
          <a:p>
            <a:pPr marR="0" lvl="0" algn="ctr">
              <a:lnSpc>
                <a:spcPct val="107000"/>
              </a:lnSpc>
              <a:spcBef>
                <a:spcPts val="0"/>
              </a:spcBef>
              <a:spcAft>
                <a:spcPts val="0"/>
              </a:spcAft>
            </a:pPr>
            <a:r>
              <a:rPr lang="en-US" sz="4000" b="1" dirty="0">
                <a:solidFill>
                  <a:srgbClr val="FFC000"/>
                </a:solidFill>
                <a:latin typeface="Ink Free" panose="03080402000500000000" pitchFamily="66" charset="0"/>
                <a:ea typeface="Calibri" panose="020F0502020204030204" pitchFamily="34" charset="0"/>
                <a:cs typeface="Times New Roman" panose="02020603050405020304" pitchFamily="18" charset="0"/>
              </a:rPr>
              <a:t>Live in transformation.</a:t>
            </a:r>
          </a:p>
          <a:p>
            <a:pPr algn="ctr"/>
            <a:r>
              <a:rPr lang="en-US" sz="4000" b="1" dirty="0">
                <a:solidFill>
                  <a:srgbClr val="FFC000"/>
                </a:solidFill>
                <a:latin typeface="Ink Free" panose="03080402000500000000" pitchFamily="66" charset="0"/>
                <a:ea typeface="Calibri" panose="020F0502020204030204" pitchFamily="34" charset="0"/>
              </a:rPr>
              <a:t>Romans 12:2 </a:t>
            </a:r>
            <a:endParaRPr lang="en-US" sz="4000" b="1" dirty="0">
              <a:solidFill>
                <a:srgbClr val="FFC000"/>
              </a:solidFill>
              <a:latin typeface="Ink Free" panose="03080402000500000000" pitchFamily="66" charset="0"/>
            </a:endParaRPr>
          </a:p>
        </p:txBody>
      </p:sp>
      <p:cxnSp>
        <p:nvCxnSpPr>
          <p:cNvPr id="9" name="Straight Connector 8">
            <a:extLst>
              <a:ext uri="{FF2B5EF4-FFF2-40B4-BE49-F238E27FC236}">
                <a16:creationId xmlns:a16="http://schemas.microsoft.com/office/drawing/2014/main" id="{E1E41241-E777-418D-A0C1-A8AE4CD0056A}"/>
              </a:ext>
            </a:extLst>
          </p:cNvPr>
          <p:cNvCxnSpPr/>
          <p:nvPr/>
        </p:nvCxnSpPr>
        <p:spPr>
          <a:xfrm>
            <a:off x="7600402" y="3429000"/>
            <a:ext cx="2630659" cy="0"/>
          </a:xfrm>
          <a:prstGeom prst="line">
            <a:avLst/>
          </a:prstGeom>
          <a:ln w="28575"/>
          <a:effectLst>
            <a:glow rad="1397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688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3">
            <a:extLst>
              <a:ext uri="{FF2B5EF4-FFF2-40B4-BE49-F238E27FC236}">
                <a16:creationId xmlns:a16="http://schemas.microsoft.com/office/drawing/2014/main" id="{F8A81AE0-4946-4D18-898D-2504ABC6D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ln w="12700">
            <a:solidFill>
              <a:srgbClr val="DEDEDE"/>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2A7CD2C-BAE9-462B-91AC-99BDC6DD4DE7}"/>
              </a:ext>
            </a:extLst>
          </p:cNvPr>
          <p:cNvSpPr/>
          <p:nvPr/>
        </p:nvSpPr>
        <p:spPr>
          <a:xfrm>
            <a:off x="2103121" y="4727173"/>
            <a:ext cx="7985759" cy="868823"/>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000" kern="1200">
                <a:solidFill>
                  <a:schemeClr val="tx1"/>
                </a:solidFill>
                <a:effectLst>
                  <a:outerShdw blurRad="50800" dist="50800" dir="5400000" algn="ctr" rotWithShape="0">
                    <a:schemeClr val="bg1"/>
                  </a:outerShdw>
                </a:effectLst>
                <a:latin typeface="+mj-lt"/>
                <a:ea typeface="+mj-ea"/>
                <a:cs typeface="+mj-cs"/>
              </a:rPr>
              <a:t>Exploring the Grace dimension </a:t>
            </a:r>
          </a:p>
        </p:txBody>
      </p:sp>
      <p:sp>
        <p:nvSpPr>
          <p:cNvPr id="18" name="Rectangle: Rounded Corners 17">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7" name="Picture 6" descr="Underwater view of the ocean&#10;&#10;Description automatically generated">
            <a:extLst>
              <a:ext uri="{FF2B5EF4-FFF2-40B4-BE49-F238E27FC236}">
                <a16:creationId xmlns:a16="http://schemas.microsoft.com/office/drawing/2014/main" id="{4F215EDF-264B-4ACC-88BB-785B94861AAF}"/>
              </a:ext>
            </a:extLst>
          </p:cNvPr>
          <p:cNvPicPr>
            <a:picLocks noChangeAspect="1"/>
          </p:cNvPicPr>
          <p:nvPr/>
        </p:nvPicPr>
        <p:blipFill rotWithShape="1">
          <a:blip r:embed="rId2">
            <a:extLst>
              <a:ext uri="{28A0092B-C50C-407E-A947-70E740481C1C}">
                <a14:useLocalDpi xmlns:a14="http://schemas.microsoft.com/office/drawing/2010/main" val="0"/>
              </a:ext>
            </a:extLst>
          </a:blip>
          <a:srcRect l="35214" r="4412" b="-3"/>
          <a:stretch/>
        </p:blipFill>
        <p:spPr>
          <a:xfrm>
            <a:off x="320752" y="299258"/>
            <a:ext cx="3703320" cy="4094573"/>
          </a:xfrm>
          <a:prstGeom prst="rect">
            <a:avLst/>
          </a:prstGeom>
        </p:spPr>
      </p:pic>
      <p:pic>
        <p:nvPicPr>
          <p:cNvPr id="2" name="Picture 1" descr="A sunset over a sandy beach next to the ocean&#10;&#10;Description automatically generated">
            <a:extLst>
              <a:ext uri="{FF2B5EF4-FFF2-40B4-BE49-F238E27FC236}">
                <a16:creationId xmlns:a16="http://schemas.microsoft.com/office/drawing/2014/main" id="{54DB46AB-9136-419E-8E3D-43517D276228}"/>
              </a:ext>
            </a:extLst>
          </p:cNvPr>
          <p:cNvPicPr>
            <a:picLocks noChangeAspect="1"/>
          </p:cNvPicPr>
          <p:nvPr/>
        </p:nvPicPr>
        <p:blipFill rotWithShape="1">
          <a:blip r:embed="rId3">
            <a:extLst>
              <a:ext uri="{28A0092B-C50C-407E-A947-70E740481C1C}">
                <a14:useLocalDpi xmlns:a14="http://schemas.microsoft.com/office/drawing/2010/main" val="0"/>
              </a:ext>
            </a:extLst>
          </a:blip>
          <a:srcRect l="10961" r="3115" b="-2"/>
          <a:stretch/>
        </p:blipFill>
        <p:spPr>
          <a:xfrm>
            <a:off x="4244340" y="299258"/>
            <a:ext cx="3703320" cy="4094573"/>
          </a:xfrm>
          <a:prstGeom prst="rect">
            <a:avLst/>
          </a:prstGeom>
        </p:spPr>
      </p:pic>
      <p:pic>
        <p:nvPicPr>
          <p:cNvPr id="9" name="Picture 8" descr="A person riding a wave in the ocean&#10;&#10;Description automatically generated">
            <a:extLst>
              <a:ext uri="{FF2B5EF4-FFF2-40B4-BE49-F238E27FC236}">
                <a16:creationId xmlns:a16="http://schemas.microsoft.com/office/drawing/2014/main" id="{FCDA1A3E-751B-4424-9EC0-643C87961FDC}"/>
              </a:ext>
            </a:extLst>
          </p:cNvPr>
          <p:cNvPicPr>
            <a:picLocks noChangeAspect="1"/>
          </p:cNvPicPr>
          <p:nvPr/>
        </p:nvPicPr>
        <p:blipFill rotWithShape="1">
          <a:blip r:embed="rId4">
            <a:extLst>
              <a:ext uri="{28A0092B-C50C-407E-A947-70E740481C1C}">
                <a14:useLocalDpi xmlns:a14="http://schemas.microsoft.com/office/drawing/2010/main" val="0"/>
              </a:ext>
            </a:extLst>
          </a:blip>
          <a:srcRect l="19217" r="30586"/>
          <a:stretch/>
        </p:blipFill>
        <p:spPr>
          <a:xfrm>
            <a:off x="8167928" y="299258"/>
            <a:ext cx="3703320" cy="4094573"/>
          </a:xfrm>
          <a:prstGeom prst="rect">
            <a:avLst/>
          </a:prstGeom>
        </p:spPr>
      </p:pic>
    </p:spTree>
    <p:extLst>
      <p:ext uri="{BB962C8B-B14F-4D97-AF65-F5344CB8AC3E}">
        <p14:creationId xmlns:p14="http://schemas.microsoft.com/office/powerpoint/2010/main" val="3489989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ACDFB3-B04F-4150-9E7C-21C1E7DD127B}"/>
              </a:ext>
            </a:extLst>
          </p:cNvPr>
          <p:cNvSpPr/>
          <p:nvPr/>
        </p:nvSpPr>
        <p:spPr>
          <a:xfrm>
            <a:off x="68374" y="2794884"/>
            <a:ext cx="5825989" cy="1861022"/>
          </a:xfrm>
          <a:prstGeom prst="rect">
            <a:avLst/>
          </a:prstGeom>
          <a:ln w="28575">
            <a:solidFill>
              <a:srgbClr val="92D050"/>
            </a:solidFill>
          </a:ln>
        </p:spPr>
        <p:txBody>
          <a:bodyPr wrap="square">
            <a:spAutoFit/>
          </a:bodyPr>
          <a:lstStyle/>
          <a:p>
            <a:pPr marR="0" lvl="0" algn="ctr">
              <a:lnSpc>
                <a:spcPct val="107000"/>
              </a:lnSpc>
              <a:spcBef>
                <a:spcPts val="0"/>
              </a:spcBef>
              <a:spcAft>
                <a:spcPts val="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Understand you are under a power and live that way</a:t>
            </a:r>
          </a:p>
          <a:p>
            <a:pPr marR="0" lvl="0" algn="ctr">
              <a:lnSpc>
                <a:spcPct val="107000"/>
              </a:lnSpc>
              <a:spcBef>
                <a:spcPts val="0"/>
              </a:spcBef>
              <a:spcAft>
                <a:spcPts val="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Eph. 5:10</a:t>
            </a:r>
            <a:endParaRPr lang="en-US" sz="36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A4C91C1-896C-451E-AC6B-A410FB2F8ED8}"/>
              </a:ext>
            </a:extLst>
          </p:cNvPr>
          <p:cNvSpPr/>
          <p:nvPr/>
        </p:nvSpPr>
        <p:spPr>
          <a:xfrm>
            <a:off x="4724400" y="209550"/>
            <a:ext cx="7472952" cy="1938992"/>
          </a:xfrm>
          <a:prstGeom prst="rect">
            <a:avLst/>
          </a:prstGeom>
        </p:spPr>
        <p:txBody>
          <a:bodyPr wrap="square">
            <a:spAutoFit/>
          </a:bodyPr>
          <a:lstStyle/>
          <a:p>
            <a:pPr algn="ctr"/>
            <a:r>
              <a:rPr lang="en-US" sz="4000" dirty="0">
                <a:latin typeface="Tempus Sans ITC" panose="04020404030D07020202" pitchFamily="82" charset="0"/>
              </a:rPr>
              <a:t>…grow in the grace and knowledge of our Lord and Savior 2 Peter 3:18</a:t>
            </a:r>
            <a:r>
              <a:rPr lang="en-US" dirty="0">
                <a:solidFill>
                  <a:srgbClr val="001320"/>
                </a:solidFill>
                <a:latin typeface="Roboto"/>
              </a:rPr>
              <a:t>us Christ.</a:t>
            </a:r>
            <a:endParaRPr lang="en-US" dirty="0"/>
          </a:p>
        </p:txBody>
      </p:sp>
      <p:sp>
        <p:nvSpPr>
          <p:cNvPr id="4" name="Rectangle 3">
            <a:extLst>
              <a:ext uri="{FF2B5EF4-FFF2-40B4-BE49-F238E27FC236}">
                <a16:creationId xmlns:a16="http://schemas.microsoft.com/office/drawing/2014/main" id="{74CCD094-6382-4C91-840D-101C13E16CC6}"/>
              </a:ext>
            </a:extLst>
          </p:cNvPr>
          <p:cNvSpPr/>
          <p:nvPr/>
        </p:nvSpPr>
        <p:spPr>
          <a:xfrm>
            <a:off x="4538513" y="2105561"/>
            <a:ext cx="7653487" cy="1323439"/>
          </a:xfrm>
          <a:prstGeom prst="rect">
            <a:avLst/>
          </a:prstGeom>
        </p:spPr>
        <p:txBody>
          <a:bodyPr wrap="square">
            <a:spAutoFit/>
          </a:bodyPr>
          <a:lstStyle/>
          <a:p>
            <a:pPr algn="ctr"/>
            <a:r>
              <a:rPr lang="en-US" sz="4000" b="1" dirty="0">
                <a:solidFill>
                  <a:srgbClr val="FFFF00"/>
                </a:solidFill>
                <a:latin typeface="Tempus Sans ITC" panose="04020404030D07020202" pitchFamily="82" charset="0"/>
              </a:rPr>
              <a:t>Grace means learning how to think </a:t>
            </a:r>
          </a:p>
          <a:p>
            <a:pPr algn="ctr"/>
            <a:r>
              <a:rPr lang="en-US" sz="4000" b="1" dirty="0">
                <a:solidFill>
                  <a:srgbClr val="FFFF00"/>
                </a:solidFill>
                <a:latin typeface="Tempus Sans ITC" panose="04020404030D07020202" pitchFamily="82" charset="0"/>
              </a:rPr>
              <a:t>1 Cor. 2:16; Phil. 2:5</a:t>
            </a:r>
            <a:r>
              <a:rPr lang="en-US" b="1" dirty="0">
                <a:solidFill>
                  <a:srgbClr val="001320"/>
                </a:solidFill>
                <a:latin typeface="Roboto"/>
              </a:rPr>
              <a:t>.</a:t>
            </a:r>
            <a:endParaRPr lang="en-US" b="1" dirty="0"/>
          </a:p>
        </p:txBody>
      </p:sp>
      <p:pic>
        <p:nvPicPr>
          <p:cNvPr id="5" name="Picture 4" descr="A picture containing man, holding, sign, phone&#10;&#10;Description automatically generated">
            <a:extLst>
              <a:ext uri="{FF2B5EF4-FFF2-40B4-BE49-F238E27FC236}">
                <a16:creationId xmlns:a16="http://schemas.microsoft.com/office/drawing/2014/main" id="{8E249228-CED0-476C-ABD9-427B05FC0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3" y="0"/>
            <a:ext cx="4444660" cy="2545851"/>
          </a:xfrm>
          <a:prstGeom prst="rect">
            <a:avLst/>
          </a:prstGeom>
          <a:ln>
            <a:noFill/>
          </a:ln>
          <a:effectLst>
            <a:softEdge rad="112500"/>
          </a:effectLst>
        </p:spPr>
      </p:pic>
      <p:sp>
        <p:nvSpPr>
          <p:cNvPr id="6" name="TextBox 5">
            <a:extLst>
              <a:ext uri="{FF2B5EF4-FFF2-40B4-BE49-F238E27FC236}">
                <a16:creationId xmlns:a16="http://schemas.microsoft.com/office/drawing/2014/main" id="{FC69EB2B-093B-4C85-BB7C-827CB8E45BB9}"/>
              </a:ext>
            </a:extLst>
          </p:cNvPr>
          <p:cNvSpPr txBox="1"/>
          <p:nvPr/>
        </p:nvSpPr>
        <p:spPr>
          <a:xfrm rot="21107107">
            <a:off x="41678" y="1473857"/>
            <a:ext cx="3448330" cy="830997"/>
          </a:xfrm>
          <a:prstGeom prst="rect">
            <a:avLst/>
          </a:prstGeom>
          <a:noFill/>
        </p:spPr>
        <p:txBody>
          <a:bodyPr wrap="square" rtlCol="0">
            <a:spAutoFit/>
          </a:bodyPr>
          <a:lstStyle/>
          <a:p>
            <a:pPr algn="ctr"/>
            <a:r>
              <a:rPr lang="en-US" sz="4800" b="1" dirty="0">
                <a:solidFill>
                  <a:srgbClr val="00B0F0"/>
                </a:solidFill>
                <a:latin typeface="Ink Free" panose="03080402000500000000" pitchFamily="66" charset="0"/>
              </a:rPr>
              <a:t>Grace living</a:t>
            </a:r>
          </a:p>
        </p:txBody>
      </p:sp>
      <p:cxnSp>
        <p:nvCxnSpPr>
          <p:cNvPr id="7" name="Straight Connector 6">
            <a:extLst>
              <a:ext uri="{FF2B5EF4-FFF2-40B4-BE49-F238E27FC236}">
                <a16:creationId xmlns:a16="http://schemas.microsoft.com/office/drawing/2014/main" id="{7126CF0C-187D-416E-BAC9-523AE3A8DB84}"/>
              </a:ext>
            </a:extLst>
          </p:cNvPr>
          <p:cNvCxnSpPr/>
          <p:nvPr/>
        </p:nvCxnSpPr>
        <p:spPr>
          <a:xfrm>
            <a:off x="6654018" y="2105561"/>
            <a:ext cx="2630659" cy="0"/>
          </a:xfrm>
          <a:prstGeom prst="line">
            <a:avLst/>
          </a:prstGeom>
          <a:ln w="28575"/>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D324AC3-6871-447F-A5EB-B1460E56B23A}"/>
              </a:ext>
            </a:extLst>
          </p:cNvPr>
          <p:cNvSpPr/>
          <p:nvPr/>
        </p:nvSpPr>
        <p:spPr>
          <a:xfrm>
            <a:off x="6004940" y="3429000"/>
            <a:ext cx="6090551" cy="1366528"/>
          </a:xfrm>
          <a:prstGeom prst="rect">
            <a:avLst/>
          </a:prstGeom>
        </p:spPr>
        <p:txBody>
          <a:bodyPr wrap="square">
            <a:spAutoFit/>
          </a:bodyPr>
          <a:lstStyle/>
          <a:p>
            <a:pPr marR="0" lvl="0" algn="ctr">
              <a:lnSpc>
                <a:spcPct val="107000"/>
              </a:lnSpc>
              <a:spcBef>
                <a:spcPts val="0"/>
              </a:spcBef>
              <a:spcAft>
                <a:spcPts val="0"/>
              </a:spcAft>
            </a:pPr>
            <a:r>
              <a:rPr lang="en-US" sz="4000" b="1" dirty="0">
                <a:solidFill>
                  <a:srgbClr val="FFC000"/>
                </a:solidFill>
                <a:latin typeface="Ink Free" panose="03080402000500000000" pitchFamily="66" charset="0"/>
                <a:ea typeface="Calibri" panose="020F0502020204030204" pitchFamily="34" charset="0"/>
                <a:cs typeface="Times New Roman" panose="02020603050405020304" pitchFamily="18" charset="0"/>
              </a:rPr>
              <a:t>Live in transformation.</a:t>
            </a:r>
          </a:p>
          <a:p>
            <a:pPr algn="ctr"/>
            <a:r>
              <a:rPr lang="en-US" sz="4000" b="1" dirty="0">
                <a:solidFill>
                  <a:srgbClr val="FFC000"/>
                </a:solidFill>
                <a:latin typeface="Ink Free" panose="03080402000500000000" pitchFamily="66" charset="0"/>
                <a:ea typeface="Calibri" panose="020F0502020204030204" pitchFamily="34" charset="0"/>
              </a:rPr>
              <a:t>Romans 12:2 </a:t>
            </a:r>
            <a:endParaRPr lang="en-US" sz="4000" b="1" dirty="0">
              <a:solidFill>
                <a:srgbClr val="FFC000"/>
              </a:solidFill>
              <a:latin typeface="Ink Free" panose="03080402000500000000" pitchFamily="66" charset="0"/>
            </a:endParaRPr>
          </a:p>
        </p:txBody>
      </p:sp>
      <p:cxnSp>
        <p:nvCxnSpPr>
          <p:cNvPr id="9" name="Straight Connector 8">
            <a:extLst>
              <a:ext uri="{FF2B5EF4-FFF2-40B4-BE49-F238E27FC236}">
                <a16:creationId xmlns:a16="http://schemas.microsoft.com/office/drawing/2014/main" id="{C5BB20DA-845B-437E-A380-DF97F6FA32D2}"/>
              </a:ext>
            </a:extLst>
          </p:cNvPr>
          <p:cNvCxnSpPr/>
          <p:nvPr/>
        </p:nvCxnSpPr>
        <p:spPr>
          <a:xfrm>
            <a:off x="7600402" y="3429000"/>
            <a:ext cx="2630659" cy="0"/>
          </a:xfrm>
          <a:prstGeom prst="line">
            <a:avLst/>
          </a:prstGeom>
          <a:ln w="28575"/>
          <a:effectLst>
            <a:glow rad="1397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171806E-C0B1-43C1-B605-DB2D0BD49B5C}"/>
              </a:ext>
            </a:extLst>
          </p:cNvPr>
          <p:cNvSpPr/>
          <p:nvPr/>
        </p:nvSpPr>
        <p:spPr>
          <a:xfrm>
            <a:off x="4775170" y="5059068"/>
            <a:ext cx="7180171" cy="1323439"/>
          </a:xfrm>
          <a:prstGeom prst="rect">
            <a:avLst/>
          </a:prstGeom>
          <a:ln w="28575">
            <a:solidFill>
              <a:srgbClr val="00B0F0"/>
            </a:solidFill>
          </a:ln>
        </p:spPr>
        <p:txBody>
          <a:bodyPr wrap="none">
            <a:spAutoFit/>
          </a:bodyPr>
          <a:lstStyle/>
          <a:p>
            <a:pPr algn="ctr"/>
            <a:r>
              <a:rPr lang="en-US" sz="4000" b="1" dirty="0">
                <a:latin typeface="Tempus Sans ITC" panose="04020404030D07020202" pitchFamily="82" charset="0"/>
                <a:ea typeface="Calibri" panose="020F0502020204030204" pitchFamily="34" charset="0"/>
              </a:rPr>
              <a:t>Build habits based in relationship</a:t>
            </a:r>
          </a:p>
          <a:p>
            <a:pPr algn="ctr"/>
            <a:r>
              <a:rPr lang="en-US" sz="4000" b="1" dirty="0">
                <a:latin typeface="Tempus Sans ITC" panose="04020404030D07020202" pitchFamily="82" charset="0"/>
              </a:rPr>
              <a:t>Matthew 22:37</a:t>
            </a:r>
          </a:p>
        </p:txBody>
      </p:sp>
    </p:spTree>
    <p:extLst>
      <p:ext uri="{BB962C8B-B14F-4D97-AF65-F5344CB8AC3E}">
        <p14:creationId xmlns:p14="http://schemas.microsoft.com/office/powerpoint/2010/main" val="2539880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5E493D-1152-4096-B02D-358B347EFA9B}"/>
              </a:ext>
            </a:extLst>
          </p:cNvPr>
          <p:cNvSpPr/>
          <p:nvPr/>
        </p:nvSpPr>
        <p:spPr>
          <a:xfrm>
            <a:off x="-45739" y="4692044"/>
            <a:ext cx="4724400" cy="2057486"/>
          </a:xfrm>
          <a:prstGeom prst="rect">
            <a:avLst/>
          </a:prstGeom>
        </p:spPr>
        <p:txBody>
          <a:bodyPr wrap="square">
            <a:spAutoFit/>
          </a:bodyPr>
          <a:lstStyle/>
          <a:p>
            <a:pPr marR="0" lvl="0" algn="ctr">
              <a:lnSpc>
                <a:spcPct val="107000"/>
              </a:lnSpc>
              <a:spcBef>
                <a:spcPts val="0"/>
              </a:spcBef>
              <a:spcAft>
                <a:spcPts val="0"/>
              </a:spcAft>
            </a:pPr>
            <a:r>
              <a:rPr lang="en-US" sz="40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Learn to give what you’ve been given Matt. 10:8 </a:t>
            </a:r>
            <a:r>
              <a:rPr lang="en-US" sz="4000" b="1" dirty="0">
                <a:solidFill>
                  <a:srgbClr val="FFFF00"/>
                </a:solidFill>
                <a:latin typeface="Tempus Sans ITC" panose="04020404030D07020202" pitchFamily="82" charset="0"/>
                <a:ea typeface="Calibri" panose="020F0502020204030204" pitchFamily="34" charset="0"/>
              </a:rPr>
              <a:t>Col. 3:13 </a:t>
            </a:r>
            <a:endParaRPr lang="en-US" sz="4000" b="1" dirty="0">
              <a:solidFill>
                <a:srgbClr val="FFFF00"/>
              </a:solidFill>
              <a:latin typeface="Tempus Sans ITC" panose="04020404030D07020202" pitchFamily="82" charset="0"/>
            </a:endParaRPr>
          </a:p>
        </p:txBody>
      </p:sp>
      <p:sp>
        <p:nvSpPr>
          <p:cNvPr id="3" name="Rectangle 2">
            <a:extLst>
              <a:ext uri="{FF2B5EF4-FFF2-40B4-BE49-F238E27FC236}">
                <a16:creationId xmlns:a16="http://schemas.microsoft.com/office/drawing/2014/main" id="{8C9D8942-35F2-47DD-9588-A683074FAEB4}"/>
              </a:ext>
            </a:extLst>
          </p:cNvPr>
          <p:cNvSpPr/>
          <p:nvPr/>
        </p:nvSpPr>
        <p:spPr>
          <a:xfrm>
            <a:off x="68374" y="2794884"/>
            <a:ext cx="5825989" cy="1861022"/>
          </a:xfrm>
          <a:prstGeom prst="rect">
            <a:avLst/>
          </a:prstGeom>
          <a:ln w="28575">
            <a:solidFill>
              <a:srgbClr val="92D050"/>
            </a:solidFill>
          </a:ln>
        </p:spPr>
        <p:txBody>
          <a:bodyPr wrap="square">
            <a:spAutoFit/>
          </a:bodyPr>
          <a:lstStyle/>
          <a:p>
            <a:pPr marR="0" lvl="0" algn="ctr">
              <a:lnSpc>
                <a:spcPct val="107000"/>
              </a:lnSpc>
              <a:spcBef>
                <a:spcPts val="0"/>
              </a:spcBef>
              <a:spcAft>
                <a:spcPts val="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Understand you are under a power and live that way</a:t>
            </a:r>
          </a:p>
          <a:p>
            <a:pPr marR="0" lvl="0" algn="ctr">
              <a:lnSpc>
                <a:spcPct val="107000"/>
              </a:lnSpc>
              <a:spcBef>
                <a:spcPts val="0"/>
              </a:spcBef>
              <a:spcAft>
                <a:spcPts val="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Eph. 5:10</a:t>
            </a:r>
            <a:endParaRPr lang="en-US" sz="36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4C76772-AE4E-4D3D-82E3-71C134B4FBB5}"/>
              </a:ext>
            </a:extLst>
          </p:cNvPr>
          <p:cNvSpPr/>
          <p:nvPr/>
        </p:nvSpPr>
        <p:spPr>
          <a:xfrm>
            <a:off x="4724400" y="209550"/>
            <a:ext cx="7472952" cy="1938992"/>
          </a:xfrm>
          <a:prstGeom prst="rect">
            <a:avLst/>
          </a:prstGeom>
        </p:spPr>
        <p:txBody>
          <a:bodyPr wrap="square">
            <a:spAutoFit/>
          </a:bodyPr>
          <a:lstStyle/>
          <a:p>
            <a:pPr algn="ctr"/>
            <a:r>
              <a:rPr lang="en-US" sz="4000" dirty="0">
                <a:latin typeface="Tempus Sans ITC" panose="04020404030D07020202" pitchFamily="82" charset="0"/>
              </a:rPr>
              <a:t>…grow in the grace and knowledge of our Lord and Savior 2 Peter 3:18</a:t>
            </a:r>
            <a:r>
              <a:rPr lang="en-US" dirty="0">
                <a:solidFill>
                  <a:srgbClr val="001320"/>
                </a:solidFill>
                <a:latin typeface="Roboto"/>
              </a:rPr>
              <a:t>us Christ.</a:t>
            </a:r>
            <a:endParaRPr lang="en-US" dirty="0"/>
          </a:p>
        </p:txBody>
      </p:sp>
      <p:sp>
        <p:nvSpPr>
          <p:cNvPr id="5" name="Rectangle 4">
            <a:extLst>
              <a:ext uri="{FF2B5EF4-FFF2-40B4-BE49-F238E27FC236}">
                <a16:creationId xmlns:a16="http://schemas.microsoft.com/office/drawing/2014/main" id="{4A703D3D-E8BB-4597-B987-82B7313253A6}"/>
              </a:ext>
            </a:extLst>
          </p:cNvPr>
          <p:cNvSpPr/>
          <p:nvPr/>
        </p:nvSpPr>
        <p:spPr>
          <a:xfrm>
            <a:off x="4538513" y="2105561"/>
            <a:ext cx="7653487" cy="1323439"/>
          </a:xfrm>
          <a:prstGeom prst="rect">
            <a:avLst/>
          </a:prstGeom>
        </p:spPr>
        <p:txBody>
          <a:bodyPr wrap="square">
            <a:spAutoFit/>
          </a:bodyPr>
          <a:lstStyle/>
          <a:p>
            <a:pPr algn="ctr"/>
            <a:r>
              <a:rPr lang="en-US" sz="4000" b="1" dirty="0">
                <a:solidFill>
                  <a:srgbClr val="FFFF00"/>
                </a:solidFill>
                <a:latin typeface="Tempus Sans ITC" panose="04020404030D07020202" pitchFamily="82" charset="0"/>
              </a:rPr>
              <a:t>Grace means learning how to think </a:t>
            </a:r>
          </a:p>
          <a:p>
            <a:pPr algn="ctr"/>
            <a:r>
              <a:rPr lang="en-US" sz="4000" b="1" dirty="0">
                <a:solidFill>
                  <a:srgbClr val="FFFF00"/>
                </a:solidFill>
                <a:latin typeface="Tempus Sans ITC" panose="04020404030D07020202" pitchFamily="82" charset="0"/>
              </a:rPr>
              <a:t>1 Cor. 2:16; Phil. 2:5</a:t>
            </a:r>
            <a:r>
              <a:rPr lang="en-US" b="1" dirty="0">
                <a:solidFill>
                  <a:srgbClr val="001320"/>
                </a:solidFill>
                <a:latin typeface="Roboto"/>
              </a:rPr>
              <a:t>.</a:t>
            </a:r>
            <a:endParaRPr lang="en-US" b="1" dirty="0"/>
          </a:p>
        </p:txBody>
      </p:sp>
      <p:pic>
        <p:nvPicPr>
          <p:cNvPr id="6" name="Picture 5" descr="A picture containing man, holding, sign, phone&#10;&#10;Description automatically generated">
            <a:extLst>
              <a:ext uri="{FF2B5EF4-FFF2-40B4-BE49-F238E27FC236}">
                <a16:creationId xmlns:a16="http://schemas.microsoft.com/office/drawing/2014/main" id="{AA7E8A35-CA04-4108-8048-E32982244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3" y="0"/>
            <a:ext cx="4444660" cy="2545851"/>
          </a:xfrm>
          <a:prstGeom prst="rect">
            <a:avLst/>
          </a:prstGeom>
          <a:ln>
            <a:noFill/>
          </a:ln>
          <a:effectLst>
            <a:softEdge rad="112500"/>
          </a:effectLst>
        </p:spPr>
      </p:pic>
      <p:sp>
        <p:nvSpPr>
          <p:cNvPr id="7" name="TextBox 6">
            <a:extLst>
              <a:ext uri="{FF2B5EF4-FFF2-40B4-BE49-F238E27FC236}">
                <a16:creationId xmlns:a16="http://schemas.microsoft.com/office/drawing/2014/main" id="{6ED7463C-33F1-4BA8-9698-0D7FBA3AE97C}"/>
              </a:ext>
            </a:extLst>
          </p:cNvPr>
          <p:cNvSpPr txBox="1"/>
          <p:nvPr/>
        </p:nvSpPr>
        <p:spPr>
          <a:xfrm rot="21107107">
            <a:off x="41678" y="1473857"/>
            <a:ext cx="3448330" cy="830997"/>
          </a:xfrm>
          <a:prstGeom prst="rect">
            <a:avLst/>
          </a:prstGeom>
          <a:noFill/>
        </p:spPr>
        <p:txBody>
          <a:bodyPr wrap="square" rtlCol="0">
            <a:spAutoFit/>
          </a:bodyPr>
          <a:lstStyle/>
          <a:p>
            <a:pPr algn="ctr"/>
            <a:r>
              <a:rPr lang="en-US" sz="4800" b="1" dirty="0">
                <a:solidFill>
                  <a:srgbClr val="00B0F0"/>
                </a:solidFill>
                <a:latin typeface="Ink Free" panose="03080402000500000000" pitchFamily="66" charset="0"/>
              </a:rPr>
              <a:t>Grace living</a:t>
            </a:r>
          </a:p>
        </p:txBody>
      </p:sp>
      <p:cxnSp>
        <p:nvCxnSpPr>
          <p:cNvPr id="8" name="Straight Connector 7">
            <a:extLst>
              <a:ext uri="{FF2B5EF4-FFF2-40B4-BE49-F238E27FC236}">
                <a16:creationId xmlns:a16="http://schemas.microsoft.com/office/drawing/2014/main" id="{46A85FE4-CC3A-401A-A023-8B57DE5000AC}"/>
              </a:ext>
            </a:extLst>
          </p:cNvPr>
          <p:cNvCxnSpPr/>
          <p:nvPr/>
        </p:nvCxnSpPr>
        <p:spPr>
          <a:xfrm>
            <a:off x="6654018" y="2105561"/>
            <a:ext cx="2630659" cy="0"/>
          </a:xfrm>
          <a:prstGeom prst="line">
            <a:avLst/>
          </a:prstGeom>
          <a:ln w="28575"/>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6F9FD2B-ACC5-4F6E-B2D0-281D46217676}"/>
              </a:ext>
            </a:extLst>
          </p:cNvPr>
          <p:cNvSpPr/>
          <p:nvPr/>
        </p:nvSpPr>
        <p:spPr>
          <a:xfrm>
            <a:off x="6004940" y="3429000"/>
            <a:ext cx="6090551" cy="1366528"/>
          </a:xfrm>
          <a:prstGeom prst="rect">
            <a:avLst/>
          </a:prstGeom>
        </p:spPr>
        <p:txBody>
          <a:bodyPr wrap="square">
            <a:spAutoFit/>
          </a:bodyPr>
          <a:lstStyle/>
          <a:p>
            <a:pPr marR="0" lvl="0" algn="ctr">
              <a:lnSpc>
                <a:spcPct val="107000"/>
              </a:lnSpc>
              <a:spcBef>
                <a:spcPts val="0"/>
              </a:spcBef>
              <a:spcAft>
                <a:spcPts val="0"/>
              </a:spcAft>
            </a:pPr>
            <a:r>
              <a:rPr lang="en-US" sz="4000" b="1" dirty="0">
                <a:solidFill>
                  <a:srgbClr val="FFC000"/>
                </a:solidFill>
                <a:latin typeface="Ink Free" panose="03080402000500000000" pitchFamily="66" charset="0"/>
                <a:ea typeface="Calibri" panose="020F0502020204030204" pitchFamily="34" charset="0"/>
                <a:cs typeface="Times New Roman" panose="02020603050405020304" pitchFamily="18" charset="0"/>
              </a:rPr>
              <a:t>Live in transformation.</a:t>
            </a:r>
          </a:p>
          <a:p>
            <a:pPr algn="ctr"/>
            <a:r>
              <a:rPr lang="en-US" sz="4000" b="1" dirty="0">
                <a:solidFill>
                  <a:srgbClr val="FFC000"/>
                </a:solidFill>
                <a:latin typeface="Ink Free" panose="03080402000500000000" pitchFamily="66" charset="0"/>
                <a:ea typeface="Calibri" panose="020F0502020204030204" pitchFamily="34" charset="0"/>
              </a:rPr>
              <a:t>Romans 12:2 </a:t>
            </a:r>
            <a:endParaRPr lang="en-US" sz="4000" b="1" dirty="0">
              <a:solidFill>
                <a:srgbClr val="FFC000"/>
              </a:solidFill>
              <a:latin typeface="Ink Free" panose="03080402000500000000" pitchFamily="66" charset="0"/>
            </a:endParaRPr>
          </a:p>
        </p:txBody>
      </p:sp>
      <p:cxnSp>
        <p:nvCxnSpPr>
          <p:cNvPr id="10" name="Straight Connector 9">
            <a:extLst>
              <a:ext uri="{FF2B5EF4-FFF2-40B4-BE49-F238E27FC236}">
                <a16:creationId xmlns:a16="http://schemas.microsoft.com/office/drawing/2014/main" id="{D375C5D0-69D5-4B09-A439-EC20849CE64B}"/>
              </a:ext>
            </a:extLst>
          </p:cNvPr>
          <p:cNvCxnSpPr/>
          <p:nvPr/>
        </p:nvCxnSpPr>
        <p:spPr>
          <a:xfrm>
            <a:off x="7600402" y="3429000"/>
            <a:ext cx="2630659" cy="0"/>
          </a:xfrm>
          <a:prstGeom prst="line">
            <a:avLst/>
          </a:prstGeom>
          <a:ln w="28575"/>
          <a:effectLst>
            <a:glow rad="1397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F1BA8AB-42F0-42C4-85DB-44172D51D09E}"/>
              </a:ext>
            </a:extLst>
          </p:cNvPr>
          <p:cNvSpPr/>
          <p:nvPr/>
        </p:nvSpPr>
        <p:spPr>
          <a:xfrm>
            <a:off x="4775170" y="5059068"/>
            <a:ext cx="7180171" cy="1323439"/>
          </a:xfrm>
          <a:prstGeom prst="rect">
            <a:avLst/>
          </a:prstGeom>
          <a:ln w="28575">
            <a:solidFill>
              <a:srgbClr val="00B0F0"/>
            </a:solidFill>
          </a:ln>
        </p:spPr>
        <p:txBody>
          <a:bodyPr wrap="none">
            <a:spAutoFit/>
          </a:bodyPr>
          <a:lstStyle/>
          <a:p>
            <a:pPr algn="ctr"/>
            <a:r>
              <a:rPr lang="en-US" sz="4000" b="1" dirty="0">
                <a:latin typeface="Tempus Sans ITC" panose="04020404030D07020202" pitchFamily="82" charset="0"/>
                <a:ea typeface="Calibri" panose="020F0502020204030204" pitchFamily="34" charset="0"/>
              </a:rPr>
              <a:t>Build habits based in relationship</a:t>
            </a:r>
          </a:p>
          <a:p>
            <a:pPr algn="ctr"/>
            <a:r>
              <a:rPr lang="en-US" sz="4000" b="1" dirty="0">
                <a:latin typeface="Tempus Sans ITC" panose="04020404030D07020202" pitchFamily="82" charset="0"/>
              </a:rPr>
              <a:t>Matthew 22:37</a:t>
            </a:r>
          </a:p>
        </p:txBody>
      </p:sp>
    </p:spTree>
    <p:extLst>
      <p:ext uri="{BB962C8B-B14F-4D97-AF65-F5344CB8AC3E}">
        <p14:creationId xmlns:p14="http://schemas.microsoft.com/office/powerpoint/2010/main" val="946520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unset over some water&#10;&#10;Description automatically generated">
            <a:extLst>
              <a:ext uri="{FF2B5EF4-FFF2-40B4-BE49-F238E27FC236}">
                <a16:creationId xmlns:a16="http://schemas.microsoft.com/office/drawing/2014/main" id="{A9CB6ABF-7958-4BB0-99ED-57E09B3AEF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oftEdge rad="112500"/>
          </a:effectLst>
        </p:spPr>
      </p:pic>
      <p:sp>
        <p:nvSpPr>
          <p:cNvPr id="3" name="Rectangle 2">
            <a:extLst>
              <a:ext uri="{FF2B5EF4-FFF2-40B4-BE49-F238E27FC236}">
                <a16:creationId xmlns:a16="http://schemas.microsoft.com/office/drawing/2014/main" id="{BB1963D8-1EF5-46FB-8A88-E6CC319CECDD}"/>
              </a:ext>
            </a:extLst>
          </p:cNvPr>
          <p:cNvSpPr/>
          <p:nvPr/>
        </p:nvSpPr>
        <p:spPr>
          <a:xfrm>
            <a:off x="0" y="107950"/>
            <a:ext cx="12192000" cy="1323439"/>
          </a:xfrm>
          <a:prstGeom prst="rect">
            <a:avLst/>
          </a:prstGeom>
        </p:spPr>
        <p:txBody>
          <a:bodyPr wrap="square">
            <a:spAutoFit/>
          </a:bodyPr>
          <a:lstStyle/>
          <a:p>
            <a:pPr algn="ctr"/>
            <a:r>
              <a:rPr lang="en-US" sz="4000" b="1" dirty="0">
                <a:effectLst>
                  <a:glow rad="139700">
                    <a:schemeClr val="accent2">
                      <a:satMod val="175000"/>
                      <a:alpha val="40000"/>
                    </a:schemeClr>
                  </a:glow>
                  <a:outerShdw blurRad="50800" dist="50800" dir="5400000" algn="ctr" rotWithShape="0">
                    <a:schemeClr val="bg1"/>
                  </a:outerShdw>
                </a:effectLst>
                <a:latin typeface="Tempus Sans ITC" panose="04020404030D07020202" pitchFamily="82" charset="0"/>
              </a:rPr>
              <a:t>The Grace Dimension is a way of life – </a:t>
            </a:r>
          </a:p>
          <a:p>
            <a:pPr algn="ctr"/>
            <a:r>
              <a:rPr lang="en-US" sz="4000" b="1" dirty="0">
                <a:effectLst>
                  <a:glow rad="139700">
                    <a:schemeClr val="accent2">
                      <a:satMod val="175000"/>
                      <a:alpha val="40000"/>
                    </a:schemeClr>
                  </a:glow>
                  <a:outerShdw blurRad="50800" dist="50800" dir="5400000" algn="ctr" rotWithShape="0">
                    <a:schemeClr val="bg1"/>
                  </a:outerShdw>
                </a:effectLst>
                <a:latin typeface="Tempus Sans ITC" panose="04020404030D07020202" pitchFamily="82" charset="0"/>
              </a:rPr>
              <a:t>not a thing you do</a:t>
            </a:r>
            <a:endParaRPr lang="en-US" b="1" dirty="0">
              <a:effectLst>
                <a:glow rad="139700">
                  <a:schemeClr val="accent2">
                    <a:satMod val="175000"/>
                    <a:alpha val="40000"/>
                  </a:schemeClr>
                </a:glow>
                <a:outerShdw blurRad="50800" dist="50800" dir="5400000" algn="ctr" rotWithShape="0">
                  <a:schemeClr val="bg1"/>
                </a:outerShdw>
              </a:effectLst>
            </a:endParaRPr>
          </a:p>
        </p:txBody>
      </p:sp>
      <p:sp>
        <p:nvSpPr>
          <p:cNvPr id="4" name="Rectangle 3">
            <a:extLst>
              <a:ext uri="{FF2B5EF4-FFF2-40B4-BE49-F238E27FC236}">
                <a16:creationId xmlns:a16="http://schemas.microsoft.com/office/drawing/2014/main" id="{D7ACD43C-4E78-4143-9943-56980F9F9620}"/>
              </a:ext>
            </a:extLst>
          </p:cNvPr>
          <p:cNvSpPr/>
          <p:nvPr/>
        </p:nvSpPr>
        <p:spPr>
          <a:xfrm>
            <a:off x="0" y="5351206"/>
            <a:ext cx="12192000" cy="1398844"/>
          </a:xfrm>
          <a:prstGeom prst="rect">
            <a:avLst/>
          </a:prstGeom>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4000" b="1" dirty="0">
                <a:effectLst>
                  <a:glow rad="139700">
                    <a:schemeClr val="accent1">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You have to rely on God’s grace </a:t>
            </a:r>
          </a:p>
          <a:p>
            <a:pPr marR="0" lvl="0" algn="ctr">
              <a:lnSpc>
                <a:spcPct val="107000"/>
              </a:lnSpc>
              <a:spcBef>
                <a:spcPts val="0"/>
              </a:spcBef>
              <a:spcAft>
                <a:spcPts val="0"/>
              </a:spcAft>
            </a:pPr>
            <a:r>
              <a:rPr lang="en-US" sz="4000" b="1" dirty="0">
                <a:effectLst>
                  <a:glow rad="139700">
                    <a:schemeClr val="accent1">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to live in God’s grace.</a:t>
            </a:r>
          </a:p>
        </p:txBody>
      </p:sp>
    </p:spTree>
    <p:extLst>
      <p:ext uri="{BB962C8B-B14F-4D97-AF65-F5344CB8AC3E}">
        <p14:creationId xmlns:p14="http://schemas.microsoft.com/office/powerpoint/2010/main" val="2035067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371CD-AFC4-4D28-B292-DF8C7417D492}"/>
              </a:ext>
            </a:extLst>
          </p:cNvPr>
          <p:cNvSpPr/>
          <p:nvPr/>
        </p:nvSpPr>
        <p:spPr>
          <a:xfrm>
            <a:off x="2103121" y="4727173"/>
            <a:ext cx="7985759" cy="868823"/>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000" kern="1200">
                <a:solidFill>
                  <a:schemeClr val="tx1"/>
                </a:solidFill>
                <a:effectLst>
                  <a:outerShdw blurRad="50800" dist="50800" dir="5400000" algn="ctr" rotWithShape="0">
                    <a:schemeClr val="bg1"/>
                  </a:outerShdw>
                </a:effectLst>
                <a:latin typeface="+mj-lt"/>
                <a:ea typeface="+mj-ea"/>
                <a:cs typeface="+mj-cs"/>
              </a:rPr>
              <a:t>Exploring the Grace dimension </a:t>
            </a:r>
          </a:p>
        </p:txBody>
      </p:sp>
      <p:pic>
        <p:nvPicPr>
          <p:cNvPr id="3" name="Picture 2" descr="Underwater view of the ocean&#10;&#10;Description automatically generated">
            <a:extLst>
              <a:ext uri="{FF2B5EF4-FFF2-40B4-BE49-F238E27FC236}">
                <a16:creationId xmlns:a16="http://schemas.microsoft.com/office/drawing/2014/main" id="{C6208AC6-B4B3-4FFF-A7B3-D50724FC4449}"/>
              </a:ext>
            </a:extLst>
          </p:cNvPr>
          <p:cNvPicPr>
            <a:picLocks noChangeAspect="1"/>
          </p:cNvPicPr>
          <p:nvPr/>
        </p:nvPicPr>
        <p:blipFill rotWithShape="1">
          <a:blip r:embed="rId2">
            <a:extLst>
              <a:ext uri="{28A0092B-C50C-407E-A947-70E740481C1C}">
                <a14:useLocalDpi xmlns:a14="http://schemas.microsoft.com/office/drawing/2010/main" val="0"/>
              </a:ext>
            </a:extLst>
          </a:blip>
          <a:srcRect l="35214" r="4412" b="-3"/>
          <a:stretch/>
        </p:blipFill>
        <p:spPr>
          <a:xfrm>
            <a:off x="320752" y="299258"/>
            <a:ext cx="3703320" cy="4094573"/>
          </a:xfrm>
          <a:prstGeom prst="rect">
            <a:avLst/>
          </a:prstGeom>
        </p:spPr>
      </p:pic>
      <p:pic>
        <p:nvPicPr>
          <p:cNvPr id="4" name="Picture 3" descr="A sunset over a sandy beach next to the ocean&#10;&#10;Description automatically generated">
            <a:extLst>
              <a:ext uri="{FF2B5EF4-FFF2-40B4-BE49-F238E27FC236}">
                <a16:creationId xmlns:a16="http://schemas.microsoft.com/office/drawing/2014/main" id="{69F5A9DE-3250-4102-8366-51C124AB7641}"/>
              </a:ext>
            </a:extLst>
          </p:cNvPr>
          <p:cNvPicPr>
            <a:picLocks noChangeAspect="1"/>
          </p:cNvPicPr>
          <p:nvPr/>
        </p:nvPicPr>
        <p:blipFill rotWithShape="1">
          <a:blip r:embed="rId3">
            <a:extLst>
              <a:ext uri="{28A0092B-C50C-407E-A947-70E740481C1C}">
                <a14:useLocalDpi xmlns:a14="http://schemas.microsoft.com/office/drawing/2010/main" val="0"/>
              </a:ext>
            </a:extLst>
          </a:blip>
          <a:srcRect l="10961" r="3115" b="-2"/>
          <a:stretch/>
        </p:blipFill>
        <p:spPr>
          <a:xfrm>
            <a:off x="4244340" y="299258"/>
            <a:ext cx="3703320" cy="4094573"/>
          </a:xfrm>
          <a:prstGeom prst="rect">
            <a:avLst/>
          </a:prstGeom>
        </p:spPr>
      </p:pic>
      <p:pic>
        <p:nvPicPr>
          <p:cNvPr id="5" name="Picture 4" descr="A person riding a wave in the ocean&#10;&#10;Description automatically generated">
            <a:extLst>
              <a:ext uri="{FF2B5EF4-FFF2-40B4-BE49-F238E27FC236}">
                <a16:creationId xmlns:a16="http://schemas.microsoft.com/office/drawing/2014/main" id="{C8BF24DD-E4E0-4F75-A997-5C9B0C1D5409}"/>
              </a:ext>
            </a:extLst>
          </p:cNvPr>
          <p:cNvPicPr>
            <a:picLocks noChangeAspect="1"/>
          </p:cNvPicPr>
          <p:nvPr/>
        </p:nvPicPr>
        <p:blipFill rotWithShape="1">
          <a:blip r:embed="rId4">
            <a:extLst>
              <a:ext uri="{28A0092B-C50C-407E-A947-70E740481C1C}">
                <a14:useLocalDpi xmlns:a14="http://schemas.microsoft.com/office/drawing/2010/main" val="0"/>
              </a:ext>
            </a:extLst>
          </a:blip>
          <a:srcRect l="19217" r="30586"/>
          <a:stretch/>
        </p:blipFill>
        <p:spPr>
          <a:xfrm>
            <a:off x="8167928" y="299258"/>
            <a:ext cx="3703320" cy="4094573"/>
          </a:xfrm>
          <a:prstGeom prst="rect">
            <a:avLst/>
          </a:prstGeom>
        </p:spPr>
      </p:pic>
      <p:sp>
        <p:nvSpPr>
          <p:cNvPr id="6" name="Rectangle 5">
            <a:extLst>
              <a:ext uri="{FF2B5EF4-FFF2-40B4-BE49-F238E27FC236}">
                <a16:creationId xmlns:a16="http://schemas.microsoft.com/office/drawing/2014/main" id="{807FBA8A-FE54-4F6D-B570-64C0C0FB89A5}"/>
              </a:ext>
            </a:extLst>
          </p:cNvPr>
          <p:cNvSpPr/>
          <p:nvPr/>
        </p:nvSpPr>
        <p:spPr>
          <a:xfrm>
            <a:off x="1605188" y="5559236"/>
            <a:ext cx="8981624" cy="740203"/>
          </a:xfrm>
          <a:prstGeom prst="rect">
            <a:avLst/>
          </a:prstGeom>
          <a:solidFill>
            <a:schemeClr val="accent2">
              <a:lumMod val="50000"/>
            </a:schemeClr>
          </a:solidFill>
        </p:spPr>
        <p:txBody>
          <a:bodyPr wrap="square">
            <a:spAutoFit/>
          </a:bodyPr>
          <a:lstStyle/>
          <a:p>
            <a:pPr algn="ctr">
              <a:lnSpc>
                <a:spcPct val="107000"/>
              </a:lnSpc>
            </a:pPr>
            <a:r>
              <a:rPr lang="en-US" sz="4000" b="1" dirty="0">
                <a:solidFill>
                  <a:srgbClr val="FFFF00"/>
                </a:solidFill>
                <a:effectLst>
                  <a:outerShdw blurRad="50800" dist="50800" dir="5400000" algn="ctr" rotWithShape="0">
                    <a:schemeClr val="bg1"/>
                  </a:outerShdw>
                </a:effectLst>
                <a:latin typeface="Ink Free" panose="03080402000500000000" pitchFamily="66" charset="0"/>
                <a:ea typeface="Calibri" panose="020F0502020204030204" pitchFamily="34" charset="0"/>
                <a:cs typeface="Times New Roman" panose="02020603050405020304" pitchFamily="18" charset="0"/>
              </a:rPr>
              <a:t>G</a:t>
            </a:r>
            <a:r>
              <a:rPr lang="en-US" sz="4000" b="1" dirty="0">
                <a:effectLst>
                  <a:outerShdw blurRad="50800" dist="50800" dir="5400000" algn="ctr" rotWithShape="0">
                    <a:schemeClr val="bg1"/>
                  </a:outerShdw>
                </a:effectLst>
                <a:latin typeface="Ink Free" panose="03080402000500000000" pitchFamily="66" charset="0"/>
                <a:ea typeface="Calibri" panose="020F0502020204030204" pitchFamily="34" charset="0"/>
                <a:cs typeface="Times New Roman" panose="02020603050405020304" pitchFamily="18" charset="0"/>
              </a:rPr>
              <a:t>od’s </a:t>
            </a:r>
            <a:r>
              <a:rPr lang="en-US" sz="4000" b="1" dirty="0">
                <a:solidFill>
                  <a:srgbClr val="FFFF00"/>
                </a:solidFill>
                <a:effectLst>
                  <a:outerShdw blurRad="50800" dist="50800" dir="5400000" algn="ctr" rotWithShape="0">
                    <a:schemeClr val="bg1"/>
                  </a:outerShdw>
                </a:effectLst>
                <a:latin typeface="Ink Free" panose="03080402000500000000" pitchFamily="66" charset="0"/>
                <a:ea typeface="Calibri" panose="020F0502020204030204" pitchFamily="34" charset="0"/>
                <a:cs typeface="Times New Roman" panose="02020603050405020304" pitchFamily="18" charset="0"/>
              </a:rPr>
              <a:t>R</a:t>
            </a:r>
            <a:r>
              <a:rPr lang="en-US" sz="4000" b="1" dirty="0">
                <a:effectLst>
                  <a:outerShdw blurRad="50800" dist="50800" dir="5400000" algn="ctr" rotWithShape="0">
                    <a:schemeClr val="bg1"/>
                  </a:outerShdw>
                </a:effectLst>
                <a:latin typeface="Ink Free" panose="03080402000500000000" pitchFamily="66" charset="0"/>
                <a:ea typeface="Calibri" panose="020F0502020204030204" pitchFamily="34" charset="0"/>
                <a:cs typeface="Times New Roman" panose="02020603050405020304" pitchFamily="18" charset="0"/>
              </a:rPr>
              <a:t>iches </a:t>
            </a:r>
            <a:r>
              <a:rPr lang="en-US" sz="4000" b="1" dirty="0">
                <a:solidFill>
                  <a:srgbClr val="FFFF00"/>
                </a:solidFill>
                <a:effectLst>
                  <a:outerShdw blurRad="50800" dist="50800" dir="5400000" algn="ctr" rotWithShape="0">
                    <a:schemeClr val="bg1"/>
                  </a:outerShdw>
                </a:effectLst>
                <a:latin typeface="Ink Free" panose="03080402000500000000" pitchFamily="66" charset="0"/>
                <a:ea typeface="Calibri" panose="020F0502020204030204" pitchFamily="34" charset="0"/>
                <a:cs typeface="Times New Roman" panose="02020603050405020304" pitchFamily="18" charset="0"/>
              </a:rPr>
              <a:t>A</a:t>
            </a:r>
            <a:r>
              <a:rPr lang="en-US" sz="4000" b="1" dirty="0">
                <a:effectLst>
                  <a:outerShdw blurRad="50800" dist="50800" dir="5400000" algn="ctr" rotWithShape="0">
                    <a:schemeClr val="bg1"/>
                  </a:outerShdw>
                </a:effectLst>
                <a:latin typeface="Ink Free" panose="03080402000500000000" pitchFamily="66" charset="0"/>
                <a:ea typeface="Calibri" panose="020F0502020204030204" pitchFamily="34" charset="0"/>
                <a:cs typeface="Times New Roman" panose="02020603050405020304" pitchFamily="18" charset="0"/>
              </a:rPr>
              <a:t>t </a:t>
            </a:r>
            <a:r>
              <a:rPr lang="en-US" sz="4000" b="1" dirty="0">
                <a:solidFill>
                  <a:srgbClr val="FFFF00"/>
                </a:solidFill>
                <a:effectLst>
                  <a:outerShdw blurRad="50800" dist="50800" dir="5400000" algn="ctr" rotWithShape="0">
                    <a:schemeClr val="bg1"/>
                  </a:outerShdw>
                </a:effectLst>
                <a:latin typeface="Ink Free" panose="03080402000500000000" pitchFamily="66" charset="0"/>
                <a:ea typeface="Calibri" panose="020F0502020204030204" pitchFamily="34" charset="0"/>
                <a:cs typeface="Times New Roman" panose="02020603050405020304" pitchFamily="18" charset="0"/>
              </a:rPr>
              <a:t>C</a:t>
            </a:r>
            <a:r>
              <a:rPr lang="en-US" sz="4000" b="1" dirty="0">
                <a:effectLst>
                  <a:outerShdw blurRad="50800" dist="50800" dir="5400000" algn="ctr" rotWithShape="0">
                    <a:schemeClr val="bg1"/>
                  </a:outerShdw>
                </a:effectLst>
                <a:latin typeface="Ink Free" panose="03080402000500000000" pitchFamily="66" charset="0"/>
                <a:ea typeface="Calibri" panose="020F0502020204030204" pitchFamily="34" charset="0"/>
                <a:cs typeface="Times New Roman" panose="02020603050405020304" pitchFamily="18" charset="0"/>
              </a:rPr>
              <a:t>hrist’s </a:t>
            </a:r>
            <a:r>
              <a:rPr lang="en-US" sz="4000" b="1" dirty="0">
                <a:solidFill>
                  <a:srgbClr val="FFFF00"/>
                </a:solidFill>
                <a:effectLst>
                  <a:outerShdw blurRad="50800" dist="50800" dir="5400000" algn="ctr" rotWithShape="0">
                    <a:schemeClr val="bg1"/>
                  </a:outerShdw>
                </a:effectLst>
                <a:latin typeface="Ink Free" panose="03080402000500000000" pitchFamily="66" charset="0"/>
                <a:ea typeface="Calibri" panose="020F0502020204030204" pitchFamily="34" charset="0"/>
                <a:cs typeface="Times New Roman" panose="02020603050405020304" pitchFamily="18" charset="0"/>
              </a:rPr>
              <a:t>E</a:t>
            </a:r>
            <a:r>
              <a:rPr lang="en-US" sz="4000" b="1" dirty="0">
                <a:effectLst>
                  <a:outerShdw blurRad="50800" dist="50800" dir="5400000" algn="ctr" rotWithShape="0">
                    <a:schemeClr val="bg1"/>
                  </a:outerShdw>
                </a:effectLst>
                <a:latin typeface="Ink Free" panose="03080402000500000000" pitchFamily="66" charset="0"/>
                <a:ea typeface="Calibri" panose="020F0502020204030204" pitchFamily="34" charset="0"/>
                <a:cs typeface="Times New Roman" panose="02020603050405020304" pitchFamily="18" charset="0"/>
              </a:rPr>
              <a:t>xpense</a:t>
            </a:r>
            <a:endParaRPr lang="en-US" sz="4000" b="1" dirty="0">
              <a:solidFill>
                <a:srgbClr val="FFFF00"/>
              </a:solidFill>
              <a:effectLst>
                <a:outerShdw blurRad="50800" dist="50800" dir="5400000" algn="ctr" rotWithShape="0">
                  <a:schemeClr val="bg1"/>
                </a:outerShdw>
              </a:effectLst>
              <a:latin typeface="Ink Free" panose="03080402000500000000"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8852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9CA5689-6D9B-4E21-9E7C-A6455E52684F}"/>
              </a:ext>
            </a:extLst>
          </p:cNvPr>
          <p:cNvSpPr/>
          <p:nvPr/>
        </p:nvSpPr>
        <p:spPr>
          <a:xfrm>
            <a:off x="612648" y="1078992"/>
            <a:ext cx="6268770" cy="1536192"/>
          </a:xfrm>
          <a:prstGeom prst="rect">
            <a:avLst/>
          </a:prstGeom>
        </p:spPr>
        <p:txBody>
          <a:bodyPr vert="horz" lIns="91440" tIns="45720" rIns="91440" bIns="45720" rtlCol="0" anchor="b">
            <a:normAutofit/>
          </a:bodyPr>
          <a:lstStyle/>
          <a:p>
            <a:pPr marL="342900" marR="0" lvl="0" indent="-342900" defTabSz="914400">
              <a:lnSpc>
                <a:spcPct val="90000"/>
              </a:lnSpc>
              <a:spcBef>
                <a:spcPct val="0"/>
              </a:spcBef>
              <a:spcAft>
                <a:spcPts val="600"/>
              </a:spcAft>
            </a:pPr>
            <a:r>
              <a:rPr lang="en-US" sz="5200" b="1" dirty="0">
                <a:latin typeface="+mj-lt"/>
                <a:ea typeface="+mj-ea"/>
                <a:cs typeface="+mj-cs"/>
              </a:rPr>
              <a:t>Understanding the Grace dimension</a:t>
            </a:r>
            <a:endParaRPr lang="en-US" sz="5200" dirty="0">
              <a:effectLst/>
              <a:latin typeface="+mj-lt"/>
              <a:ea typeface="+mj-ea"/>
              <a:cs typeface="+mj-cs"/>
            </a:endParaRPr>
          </a:p>
        </p:txBody>
      </p:sp>
      <p:sp>
        <p:nvSpPr>
          <p:cNvPr id="12" name="Rectangle 11">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E55C83FC-D204-451D-A354-18E986EF5CCF}"/>
              </a:ext>
            </a:extLst>
          </p:cNvPr>
          <p:cNvSpPr/>
          <p:nvPr/>
        </p:nvSpPr>
        <p:spPr>
          <a:xfrm>
            <a:off x="196948" y="3144322"/>
            <a:ext cx="7371469" cy="2825496"/>
          </a:xfrm>
          <a:prstGeom prst="rect">
            <a:avLst/>
          </a:prstGeom>
        </p:spPr>
        <p:txBody>
          <a:bodyPr vert="horz" lIns="91440" tIns="45720" rIns="91440" bIns="45720" rtlCol="0">
            <a:noAutofit/>
          </a:bodyPr>
          <a:lstStyle/>
          <a:p>
            <a:pPr marL="114300" marR="0" lvl="0" algn="ctr" defTabSz="914400">
              <a:lnSpc>
                <a:spcPct val="90000"/>
              </a:lnSpc>
              <a:spcBef>
                <a:spcPts val="0"/>
              </a:spcBef>
              <a:spcAft>
                <a:spcPts val="600"/>
              </a:spcAft>
            </a:pPr>
            <a:r>
              <a:rPr lang="en-US" sz="3600" b="1" dirty="0">
                <a:latin typeface="Ink Free" panose="03080402000500000000" pitchFamily="66" charset="0"/>
              </a:rPr>
              <a:t> In Christ, </a:t>
            </a:r>
            <a:r>
              <a:rPr lang="en-US" sz="3600" b="1" dirty="0">
                <a:solidFill>
                  <a:srgbClr val="92D050"/>
                </a:solidFill>
                <a:latin typeface="Ink Free" panose="03080402000500000000" pitchFamily="66" charset="0"/>
              </a:rPr>
              <a:t>united with Christ</a:t>
            </a:r>
            <a:r>
              <a:rPr lang="en-US" sz="3600" b="1" dirty="0">
                <a:latin typeface="Ink Free" panose="03080402000500000000" pitchFamily="66" charset="0"/>
              </a:rPr>
              <a:t>, in his death, </a:t>
            </a:r>
            <a:r>
              <a:rPr lang="en-US" sz="3600" b="1" dirty="0">
                <a:solidFill>
                  <a:srgbClr val="00B0F0"/>
                </a:solidFill>
                <a:latin typeface="Ink Free" panose="03080402000500000000" pitchFamily="66" charset="0"/>
              </a:rPr>
              <a:t>in the heavenly realms</a:t>
            </a:r>
            <a:r>
              <a:rPr lang="en-US" sz="3600" b="1" dirty="0">
                <a:latin typeface="Ink Free" panose="03080402000500000000" pitchFamily="66" charset="0"/>
              </a:rPr>
              <a:t>, alive to God, </a:t>
            </a:r>
            <a:r>
              <a:rPr lang="en-US" sz="3600" b="1" dirty="0">
                <a:solidFill>
                  <a:srgbClr val="FFC000"/>
                </a:solidFill>
                <a:latin typeface="Ink Free" panose="03080402000500000000" pitchFamily="66" charset="0"/>
              </a:rPr>
              <a:t>a new life</a:t>
            </a:r>
            <a:r>
              <a:rPr lang="en-US" sz="3600" b="1" dirty="0">
                <a:latin typeface="Ink Free" panose="03080402000500000000" pitchFamily="66" charset="0"/>
              </a:rPr>
              <a:t>, born anew, </a:t>
            </a:r>
            <a:r>
              <a:rPr lang="en-US" sz="3600" b="1" dirty="0">
                <a:solidFill>
                  <a:srgbClr val="0070C0"/>
                </a:solidFill>
                <a:latin typeface="Ink Free" panose="03080402000500000000" pitchFamily="66" charset="0"/>
              </a:rPr>
              <a:t>slaves of righteousness</a:t>
            </a:r>
            <a:r>
              <a:rPr lang="en-US" sz="3600" b="1" dirty="0">
                <a:latin typeface="Ink Free" panose="03080402000500000000" pitchFamily="66" charset="0"/>
              </a:rPr>
              <a:t>, free from sin… </a:t>
            </a:r>
          </a:p>
          <a:p>
            <a:pPr marL="114300" marR="0" lvl="0" algn="ctr" defTabSz="914400">
              <a:lnSpc>
                <a:spcPct val="90000"/>
              </a:lnSpc>
              <a:spcBef>
                <a:spcPts val="0"/>
              </a:spcBef>
              <a:spcAft>
                <a:spcPts val="600"/>
              </a:spcAft>
            </a:pPr>
            <a:r>
              <a:rPr lang="en-US" sz="6000" b="1" i="1" dirty="0">
                <a:solidFill>
                  <a:srgbClr val="FFFF00"/>
                </a:solidFill>
                <a:latin typeface="Ink Free" panose="03080402000500000000" pitchFamily="66" charset="0"/>
              </a:rPr>
              <a:t>Under grace</a:t>
            </a:r>
            <a:endParaRPr lang="en-US" sz="6000" b="1" dirty="0">
              <a:solidFill>
                <a:srgbClr val="FFFF00"/>
              </a:solidFill>
              <a:effectLst/>
              <a:latin typeface="Ink Free" panose="03080402000500000000" pitchFamily="66" charset="0"/>
            </a:endParaRPr>
          </a:p>
        </p:txBody>
      </p:sp>
      <p:pic>
        <p:nvPicPr>
          <p:cNvPr id="5" name="Picture 4" descr="A picture containing microphone&#10;&#10;Description automatically generated">
            <a:extLst>
              <a:ext uri="{FF2B5EF4-FFF2-40B4-BE49-F238E27FC236}">
                <a16:creationId xmlns:a16="http://schemas.microsoft.com/office/drawing/2014/main" id="{E4560F62-79D2-4AD8-BCD2-4C41ABA4107E}"/>
              </a:ext>
            </a:extLst>
          </p:cNvPr>
          <p:cNvPicPr>
            <a:picLocks noChangeAspect="1"/>
          </p:cNvPicPr>
          <p:nvPr/>
        </p:nvPicPr>
        <p:blipFill rotWithShape="1">
          <a:blip r:embed="rId2">
            <a:extLst>
              <a:ext uri="{28A0092B-C50C-407E-A947-70E740481C1C}">
                <a14:useLocalDpi xmlns:a14="http://schemas.microsoft.com/office/drawing/2010/main" val="0"/>
              </a:ext>
            </a:extLst>
          </a:blip>
          <a:srcRect t="1876" r="1" b="1"/>
          <a:stretch/>
        </p:blipFill>
        <p:spPr>
          <a:xfrm>
            <a:off x="7684006" y="10"/>
            <a:ext cx="4507993" cy="6857990"/>
          </a:xfrm>
          <a:prstGeom prst="rect">
            <a:avLst/>
          </a:prstGeom>
        </p:spPr>
      </p:pic>
    </p:spTree>
    <p:extLst>
      <p:ext uri="{BB962C8B-B14F-4D97-AF65-F5344CB8AC3E}">
        <p14:creationId xmlns:p14="http://schemas.microsoft.com/office/powerpoint/2010/main" val="543606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D65355CB-0456-4A0B-9D56-DBEC7C632568}"/>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1006" b="3442"/>
          <a:stretch/>
        </p:blipFill>
        <p:spPr>
          <a:xfrm>
            <a:off x="20" y="1"/>
            <a:ext cx="12191980" cy="6857999"/>
          </a:xfrm>
          <a:prstGeom prst="rect">
            <a:avLst/>
          </a:prstGeom>
        </p:spPr>
      </p:pic>
      <p:sp>
        <p:nvSpPr>
          <p:cNvPr id="6" name="Rectangle 5">
            <a:extLst>
              <a:ext uri="{FF2B5EF4-FFF2-40B4-BE49-F238E27FC236}">
                <a16:creationId xmlns:a16="http://schemas.microsoft.com/office/drawing/2014/main" id="{2D403317-E796-4FE8-B84F-8607870D9D89}"/>
              </a:ext>
            </a:extLst>
          </p:cNvPr>
          <p:cNvSpPr/>
          <p:nvPr/>
        </p:nvSpPr>
        <p:spPr>
          <a:xfrm>
            <a:off x="1524000" y="-227568"/>
            <a:ext cx="9144000" cy="2900518"/>
          </a:xfrm>
          <a:prstGeom prst="rect">
            <a:avLst/>
          </a:prstGeom>
          <a:effectLst>
            <a:outerShdw blurRad="50800" dist="50800" dir="5400000" algn="ctr" rotWithShape="0">
              <a:schemeClr val="bg1"/>
            </a:outerShdw>
          </a:effectLst>
        </p:spPr>
        <p:txBody>
          <a:bodyPr vert="horz" lIns="91440" tIns="45720" rIns="91440" bIns="45720" rtlCol="0" anchor="b">
            <a:normAutofit/>
          </a:bodyPr>
          <a:lstStyle/>
          <a:p>
            <a:pPr marR="0" lvl="0" algn="ctr" defTabSz="914400">
              <a:lnSpc>
                <a:spcPct val="90000"/>
              </a:lnSpc>
              <a:spcBef>
                <a:spcPct val="0"/>
              </a:spcBef>
              <a:spcAft>
                <a:spcPts val="600"/>
              </a:spcAft>
            </a:pPr>
            <a:r>
              <a:rPr lang="en-US" sz="6000" b="1" dirty="0">
                <a:solidFill>
                  <a:srgbClr val="FFFFFF"/>
                </a:solidFill>
                <a:latin typeface="+mj-lt"/>
                <a:ea typeface="+mj-ea"/>
                <a:cs typeface="+mj-cs"/>
              </a:rPr>
              <a:t>The power of Law and Sin</a:t>
            </a:r>
            <a:endParaRPr lang="en-US" sz="6000" b="1" dirty="0">
              <a:solidFill>
                <a:srgbClr val="FFFFFF"/>
              </a:solidFill>
              <a:effectLst/>
              <a:latin typeface="+mj-lt"/>
              <a:ea typeface="+mj-ea"/>
              <a:cs typeface="+mj-cs"/>
            </a:endParaRPr>
          </a:p>
        </p:txBody>
      </p:sp>
    </p:spTree>
    <p:extLst>
      <p:ext uri="{BB962C8B-B14F-4D97-AF65-F5344CB8AC3E}">
        <p14:creationId xmlns:p14="http://schemas.microsoft.com/office/powerpoint/2010/main" val="2576855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30685644-5999-46E8-B9E5-F8A57E2632B5}"/>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1006" b="3442"/>
          <a:stretch/>
        </p:blipFill>
        <p:spPr>
          <a:xfrm>
            <a:off x="20" y="1"/>
            <a:ext cx="12191980" cy="6857999"/>
          </a:xfrm>
          <a:prstGeom prst="rect">
            <a:avLst/>
          </a:prstGeom>
        </p:spPr>
      </p:pic>
      <p:sp>
        <p:nvSpPr>
          <p:cNvPr id="4" name="Rectangle 3">
            <a:extLst>
              <a:ext uri="{FF2B5EF4-FFF2-40B4-BE49-F238E27FC236}">
                <a16:creationId xmlns:a16="http://schemas.microsoft.com/office/drawing/2014/main" id="{79751664-F82F-42E1-99D3-40A6C786C691}"/>
              </a:ext>
            </a:extLst>
          </p:cNvPr>
          <p:cNvSpPr/>
          <p:nvPr/>
        </p:nvSpPr>
        <p:spPr>
          <a:xfrm>
            <a:off x="1524000" y="1828800"/>
            <a:ext cx="9144000" cy="844150"/>
          </a:xfrm>
          <a:prstGeom prst="rect">
            <a:avLst/>
          </a:prstGeom>
          <a:effectLst>
            <a:outerShdw blurRad="50800" dist="50800" dir="5400000" algn="ctr" rotWithShape="0">
              <a:schemeClr val="bg1"/>
            </a:outerShdw>
          </a:effectLst>
        </p:spPr>
        <p:txBody>
          <a:bodyPr vert="horz" lIns="91440" tIns="45720" rIns="91440" bIns="45720" rtlCol="0" anchor="b">
            <a:normAutofit lnSpcReduction="10000"/>
          </a:bodyPr>
          <a:lstStyle/>
          <a:p>
            <a:pPr marR="0" lvl="0" algn="ctr" defTabSz="914400">
              <a:lnSpc>
                <a:spcPct val="90000"/>
              </a:lnSpc>
              <a:spcBef>
                <a:spcPct val="0"/>
              </a:spcBef>
              <a:spcAft>
                <a:spcPts val="600"/>
              </a:spcAft>
            </a:pPr>
            <a:r>
              <a:rPr lang="en-US" sz="6000" b="1" dirty="0">
                <a:solidFill>
                  <a:srgbClr val="FFFFFF"/>
                </a:solidFill>
                <a:latin typeface="+mj-lt"/>
                <a:ea typeface="+mj-ea"/>
                <a:cs typeface="+mj-cs"/>
              </a:rPr>
              <a:t>The power of Law and Sin</a:t>
            </a:r>
            <a:endParaRPr lang="en-US" sz="6000" b="1" dirty="0">
              <a:solidFill>
                <a:srgbClr val="FFFFFF"/>
              </a:solidFill>
              <a:effectLst/>
              <a:latin typeface="+mj-lt"/>
              <a:ea typeface="+mj-ea"/>
              <a:cs typeface="+mj-cs"/>
            </a:endParaRPr>
          </a:p>
        </p:txBody>
      </p:sp>
      <p:sp>
        <p:nvSpPr>
          <p:cNvPr id="2" name="Rectangle 1">
            <a:extLst>
              <a:ext uri="{FF2B5EF4-FFF2-40B4-BE49-F238E27FC236}">
                <a16:creationId xmlns:a16="http://schemas.microsoft.com/office/drawing/2014/main" id="{8C478C03-BB44-4E03-B445-0A2C092F6579}"/>
              </a:ext>
            </a:extLst>
          </p:cNvPr>
          <p:cNvSpPr/>
          <p:nvPr/>
        </p:nvSpPr>
        <p:spPr>
          <a:xfrm>
            <a:off x="7219950" y="3829049"/>
            <a:ext cx="4972050" cy="2793072"/>
          </a:xfrm>
          <a:prstGeom prst="rect">
            <a:avLst/>
          </a:prstGeom>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6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We all broke the law and lived under its condemnation. </a:t>
            </a:r>
          </a:p>
          <a:p>
            <a:pPr marR="0" lvl="0" algn="ctr">
              <a:lnSpc>
                <a:spcPct val="107000"/>
              </a:lnSpc>
              <a:spcBef>
                <a:spcPts val="0"/>
              </a:spcBef>
              <a:spcAft>
                <a:spcPts val="6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A hopeless situation</a:t>
            </a:r>
            <a:endParaRPr lang="en-US" sz="40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9700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BBF0786E-633A-4E4A-ABC3-76E787AAE65C}"/>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1006" b="3442"/>
          <a:stretch/>
        </p:blipFill>
        <p:spPr>
          <a:xfrm>
            <a:off x="20" y="1"/>
            <a:ext cx="12191980" cy="6857999"/>
          </a:xfrm>
          <a:prstGeom prst="rect">
            <a:avLst/>
          </a:prstGeom>
        </p:spPr>
      </p:pic>
      <p:sp>
        <p:nvSpPr>
          <p:cNvPr id="3" name="Rectangle 2">
            <a:extLst>
              <a:ext uri="{FF2B5EF4-FFF2-40B4-BE49-F238E27FC236}">
                <a16:creationId xmlns:a16="http://schemas.microsoft.com/office/drawing/2014/main" id="{B8E7BB1A-BCA3-48AA-92F8-7E37E5CCC310}"/>
              </a:ext>
            </a:extLst>
          </p:cNvPr>
          <p:cNvSpPr/>
          <p:nvPr/>
        </p:nvSpPr>
        <p:spPr>
          <a:xfrm>
            <a:off x="1524000" y="1828800"/>
            <a:ext cx="9144000" cy="844150"/>
          </a:xfrm>
          <a:prstGeom prst="rect">
            <a:avLst/>
          </a:prstGeom>
          <a:effectLst>
            <a:outerShdw blurRad="50800" dist="50800" dir="5400000" algn="ctr" rotWithShape="0">
              <a:schemeClr val="bg1"/>
            </a:outerShdw>
          </a:effectLst>
        </p:spPr>
        <p:txBody>
          <a:bodyPr vert="horz" lIns="91440" tIns="45720" rIns="91440" bIns="45720" rtlCol="0" anchor="b">
            <a:normAutofit lnSpcReduction="10000"/>
          </a:bodyPr>
          <a:lstStyle/>
          <a:p>
            <a:pPr marR="0" lvl="0" algn="ctr" defTabSz="914400">
              <a:lnSpc>
                <a:spcPct val="90000"/>
              </a:lnSpc>
              <a:spcBef>
                <a:spcPct val="0"/>
              </a:spcBef>
              <a:spcAft>
                <a:spcPts val="600"/>
              </a:spcAft>
            </a:pPr>
            <a:r>
              <a:rPr lang="en-US" sz="6000" b="1" dirty="0">
                <a:solidFill>
                  <a:srgbClr val="FFFFFF"/>
                </a:solidFill>
                <a:latin typeface="+mj-lt"/>
                <a:ea typeface="+mj-ea"/>
                <a:cs typeface="+mj-cs"/>
              </a:rPr>
              <a:t>The power of Law and Sin</a:t>
            </a:r>
            <a:endParaRPr lang="en-US" sz="6000" b="1" dirty="0">
              <a:solidFill>
                <a:srgbClr val="FFFFFF"/>
              </a:solidFill>
              <a:effectLst/>
              <a:latin typeface="+mj-lt"/>
              <a:ea typeface="+mj-ea"/>
              <a:cs typeface="+mj-cs"/>
            </a:endParaRPr>
          </a:p>
        </p:txBody>
      </p:sp>
      <p:sp>
        <p:nvSpPr>
          <p:cNvPr id="4" name="Rectangle 3">
            <a:extLst>
              <a:ext uri="{FF2B5EF4-FFF2-40B4-BE49-F238E27FC236}">
                <a16:creationId xmlns:a16="http://schemas.microsoft.com/office/drawing/2014/main" id="{0D94EE0F-DF92-4069-AA0C-79BD3DEACCB6}"/>
              </a:ext>
            </a:extLst>
          </p:cNvPr>
          <p:cNvSpPr/>
          <p:nvPr/>
        </p:nvSpPr>
        <p:spPr>
          <a:xfrm>
            <a:off x="7219950" y="3829049"/>
            <a:ext cx="4972050" cy="2793072"/>
          </a:xfrm>
          <a:prstGeom prst="rect">
            <a:avLst/>
          </a:prstGeom>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6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We all broke the law and lived under its condemnation. </a:t>
            </a:r>
          </a:p>
          <a:p>
            <a:pPr marR="0" lvl="0" algn="ctr">
              <a:lnSpc>
                <a:spcPct val="107000"/>
              </a:lnSpc>
              <a:spcBef>
                <a:spcPts val="0"/>
              </a:spcBef>
              <a:spcAft>
                <a:spcPts val="6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A hopeless situation</a:t>
            </a:r>
            <a:endParaRPr lang="en-US" sz="40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BF3F10C2-A966-47DB-90CE-5705772A9135}"/>
              </a:ext>
            </a:extLst>
          </p:cNvPr>
          <p:cNvSpPr/>
          <p:nvPr/>
        </p:nvSpPr>
        <p:spPr>
          <a:xfrm>
            <a:off x="231432" y="11711"/>
            <a:ext cx="2866490" cy="2726900"/>
          </a:xfrm>
          <a:prstGeom prst="rect">
            <a:avLst/>
          </a:prstGeom>
        </p:spPr>
        <p:txBody>
          <a:bodyPr wrap="none">
            <a:spAutoFit/>
          </a:bodyPr>
          <a:lstStyle/>
          <a:p>
            <a:pPr marR="0" lvl="0">
              <a:lnSpc>
                <a:spcPct val="107000"/>
              </a:lnSpc>
              <a:spcBef>
                <a:spcPts val="0"/>
              </a:spcBef>
              <a:spcAft>
                <a:spcPts val="0"/>
              </a:spcAft>
            </a:pPr>
            <a:r>
              <a:rPr lang="en-US" sz="4000" b="1" dirty="0">
                <a:solidFill>
                  <a:srgbClr val="FFC000"/>
                </a:solidFill>
                <a:latin typeface="Papyrus" panose="03070502060502030205" pitchFamily="66" charset="0"/>
                <a:ea typeface="Calibri" panose="020F0502020204030204" pitchFamily="34" charset="0"/>
                <a:cs typeface="Times New Roman" panose="02020603050405020304" pitchFamily="18" charset="0"/>
              </a:rPr>
              <a:t>Unworthy, </a:t>
            </a:r>
          </a:p>
          <a:p>
            <a:pPr marR="0" lvl="0">
              <a:lnSpc>
                <a:spcPct val="107000"/>
              </a:lnSpc>
              <a:spcBef>
                <a:spcPts val="0"/>
              </a:spcBef>
              <a:spcAft>
                <a:spcPts val="0"/>
              </a:spcAft>
            </a:pPr>
            <a:r>
              <a:rPr lang="en-US" sz="4000" b="1" dirty="0">
                <a:solidFill>
                  <a:srgbClr val="FFC000"/>
                </a:solidFill>
                <a:latin typeface="Papyrus" panose="03070502060502030205" pitchFamily="66" charset="0"/>
                <a:ea typeface="Calibri" panose="020F0502020204030204" pitchFamily="34" charset="0"/>
                <a:cs typeface="Times New Roman" panose="02020603050405020304" pitchFamily="18" charset="0"/>
              </a:rPr>
              <a:t>valueless, </a:t>
            </a:r>
          </a:p>
          <a:p>
            <a:pPr marR="0" lvl="0">
              <a:lnSpc>
                <a:spcPct val="107000"/>
              </a:lnSpc>
              <a:spcBef>
                <a:spcPts val="0"/>
              </a:spcBef>
              <a:spcAft>
                <a:spcPts val="0"/>
              </a:spcAft>
            </a:pPr>
            <a:r>
              <a:rPr lang="en-US" sz="4000" b="1" dirty="0">
                <a:solidFill>
                  <a:srgbClr val="FFC000"/>
                </a:solidFill>
                <a:latin typeface="Papyrus" panose="03070502060502030205" pitchFamily="66" charset="0"/>
                <a:ea typeface="Calibri" panose="020F0502020204030204" pitchFamily="34" charset="0"/>
                <a:cs typeface="Times New Roman" panose="02020603050405020304" pitchFamily="18" charset="0"/>
              </a:rPr>
              <a:t>unrighteous </a:t>
            </a:r>
          </a:p>
          <a:p>
            <a:pPr marR="0" lvl="0">
              <a:lnSpc>
                <a:spcPct val="107000"/>
              </a:lnSpc>
              <a:spcBef>
                <a:spcPts val="0"/>
              </a:spcBef>
              <a:spcAft>
                <a:spcPts val="0"/>
              </a:spcAft>
            </a:pPr>
            <a:r>
              <a:rPr lang="en-US" sz="4000" b="1" dirty="0">
                <a:solidFill>
                  <a:srgbClr val="FFC000"/>
                </a:solidFill>
                <a:latin typeface="Papyrus" panose="03070502060502030205" pitchFamily="66" charset="0"/>
                <a:ea typeface="Calibri" panose="020F0502020204030204" pitchFamily="34" charset="0"/>
                <a:cs typeface="Times New Roman" panose="02020603050405020304" pitchFamily="18" charset="0"/>
              </a:rPr>
              <a:t>unholy </a:t>
            </a:r>
            <a:endParaRPr lang="en-US" sz="4000" b="1" dirty="0">
              <a:solidFill>
                <a:srgbClr val="FFC000"/>
              </a:solidFill>
              <a:effectLst/>
              <a:latin typeface="Papyrus" panose="03070502060502030205"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1497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r filled sky&#10;&#10;Description automatically generated">
            <a:extLst>
              <a:ext uri="{FF2B5EF4-FFF2-40B4-BE49-F238E27FC236}">
                <a16:creationId xmlns:a16="http://schemas.microsoft.com/office/drawing/2014/main" id="{7A1214EB-6F39-4A67-9D77-88D0F4AFCC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38727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ar filled sky&#10;&#10;Description automatically generated">
            <a:extLst>
              <a:ext uri="{FF2B5EF4-FFF2-40B4-BE49-F238E27FC236}">
                <a16:creationId xmlns:a16="http://schemas.microsoft.com/office/drawing/2014/main" id="{4F750AAA-7BFB-48FA-BA2F-8785FCBDC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F4A1D661-9906-4BCE-B319-0880E9C1F1F2}"/>
              </a:ext>
            </a:extLst>
          </p:cNvPr>
          <p:cNvSpPr/>
          <p:nvPr/>
        </p:nvSpPr>
        <p:spPr>
          <a:xfrm>
            <a:off x="520505" y="551924"/>
            <a:ext cx="3676650" cy="4821513"/>
          </a:xfrm>
          <a:prstGeom prst="rect">
            <a:avLst/>
          </a:prstGeom>
          <a:effectLst>
            <a:outerShdw blurRad="50800" dist="50800" dir="5400000" algn="ctr" rotWithShape="0">
              <a:schemeClr val="bg1"/>
            </a:outerShdw>
          </a:effectLst>
        </p:spPr>
        <p:txBody>
          <a:bodyPr wrap="square">
            <a:spAutoFit/>
          </a:bodyPr>
          <a:lstStyle/>
          <a:p>
            <a:pPr marR="0" lvl="0" algn="just">
              <a:lnSpc>
                <a:spcPct val="107000"/>
              </a:lnSpc>
              <a:spcBef>
                <a:spcPts val="0"/>
              </a:spcBef>
              <a:spcAft>
                <a:spcPts val="0"/>
              </a:spcAft>
            </a:pPr>
            <a:r>
              <a:rPr lang="en-US" sz="4800" b="1" dirty="0">
                <a:latin typeface="Tempus Sans ITC" panose="04020404030D07020202" pitchFamily="82" charset="0"/>
                <a:ea typeface="Calibri" panose="020F0502020204030204" pitchFamily="34" charset="0"/>
                <a:cs typeface="Times New Roman" panose="02020603050405020304" pitchFamily="18" charset="0"/>
              </a:rPr>
              <a:t>“pardoned” “ransomed” “saved” “righteous” “holy” </a:t>
            </a:r>
          </a:p>
          <a:p>
            <a:pPr marR="0" lvl="0" algn="just">
              <a:lnSpc>
                <a:spcPct val="107000"/>
              </a:lnSpc>
              <a:spcBef>
                <a:spcPts val="0"/>
              </a:spcBef>
              <a:spcAft>
                <a:spcPts val="0"/>
              </a:spcAft>
            </a:pPr>
            <a:r>
              <a:rPr lang="en-US" sz="4800" b="1" dirty="0">
                <a:latin typeface="Tempus Sans ITC" panose="04020404030D07020202" pitchFamily="82" charset="0"/>
                <a:ea typeface="Calibri" panose="020F0502020204030204" pitchFamily="34" charset="0"/>
                <a:cs typeface="Times New Roman" panose="02020603050405020304" pitchFamily="18" charset="0"/>
              </a:rPr>
              <a:t>“loved”</a:t>
            </a:r>
            <a:endParaRPr lang="en-US" sz="48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1264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otalTime>2943</TotalTime>
  <Words>1056</Words>
  <Application>Microsoft Office PowerPoint</Application>
  <PresentationFormat>Widescreen</PresentationFormat>
  <Paragraphs>96</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Avenir Next LT Pro</vt:lpstr>
      <vt:lpstr>Calibri</vt:lpstr>
      <vt:lpstr>Calibri Light</vt:lpstr>
      <vt:lpstr>Ink Free</vt:lpstr>
      <vt:lpstr>Modern Love</vt:lpstr>
      <vt:lpstr>Papyrus</vt:lpstr>
      <vt:lpstr>Roboto</vt:lpstr>
      <vt:lpstr>Tempus Sans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Ministry1 - Office</dc:creator>
  <cp:lastModifiedBy>Ministry1 - Office</cp:lastModifiedBy>
  <cp:revision>17</cp:revision>
  <dcterms:created xsi:type="dcterms:W3CDTF">2020-05-28T22:21:21Z</dcterms:created>
  <dcterms:modified xsi:type="dcterms:W3CDTF">2020-05-31T02:31:19Z</dcterms:modified>
</cp:coreProperties>
</file>