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71" r:id="rId14"/>
    <p:sldId id="272" r:id="rId15"/>
    <p:sldId id="273" r:id="rId16"/>
    <p:sldId id="268" r:id="rId17"/>
    <p:sldId id="269" r:id="rId18"/>
    <p:sldId id="270"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51" autoAdjust="0"/>
    <p:restoredTop sz="94660"/>
  </p:normalViewPr>
  <p:slideViewPr>
    <p:cSldViewPr snapToGrid="0">
      <p:cViewPr varScale="1">
        <p:scale>
          <a:sx n="67" d="100"/>
          <a:sy n="67" d="100"/>
        </p:scale>
        <p:origin x="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1A8284-E14C-4910-A8EA-85B949D3DEFF}"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229321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A8284-E14C-4910-A8EA-85B949D3DEFF}"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298056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A8284-E14C-4910-A8EA-85B949D3DEFF}"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389068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A8284-E14C-4910-A8EA-85B949D3DEFF}"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132181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A8284-E14C-4910-A8EA-85B949D3DEFF}"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182096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A8284-E14C-4910-A8EA-85B949D3DEFF}"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395100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1A8284-E14C-4910-A8EA-85B949D3DEFF}"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185269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A8284-E14C-4910-A8EA-85B949D3DEFF}"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396034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A8284-E14C-4910-A8EA-85B949D3DEFF}"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286148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A8284-E14C-4910-A8EA-85B949D3DEFF}"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163379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A8284-E14C-4910-A8EA-85B949D3DEFF}"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E11D7-D230-4A33-89FC-E3E83AB7E3CD}" type="slidenum">
              <a:rPr lang="en-US" smtClean="0"/>
              <a:t>‹#›</a:t>
            </a:fld>
            <a:endParaRPr lang="en-US"/>
          </a:p>
        </p:txBody>
      </p:sp>
    </p:spTree>
    <p:extLst>
      <p:ext uri="{BB962C8B-B14F-4D97-AF65-F5344CB8AC3E}">
        <p14:creationId xmlns:p14="http://schemas.microsoft.com/office/powerpoint/2010/main" val="131531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A8284-E14C-4910-A8EA-85B949D3DEFF}"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E11D7-D230-4A33-89FC-E3E83AB7E3CD}" type="slidenum">
              <a:rPr lang="en-US" smtClean="0"/>
              <a:t>‹#›</a:t>
            </a:fld>
            <a:endParaRPr lang="en-US"/>
          </a:p>
        </p:txBody>
      </p:sp>
    </p:spTree>
    <p:extLst>
      <p:ext uri="{BB962C8B-B14F-4D97-AF65-F5344CB8AC3E}">
        <p14:creationId xmlns:p14="http://schemas.microsoft.com/office/powerpoint/2010/main" val="40892353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y8Et28kBi1A&amp;list=RDy8Et28kBi1A&amp;start_radio=1&amp;t=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DECB3AC-018A-4EF3-B646-530DF14436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96" y="1223888"/>
            <a:ext cx="12193072" cy="4445391"/>
          </a:xfrm>
          <a:prstGeom prst="rect">
            <a:avLst/>
          </a:prstGeom>
          <a:ln>
            <a:noFill/>
          </a:ln>
          <a:effectLst>
            <a:softEdge rad="112500"/>
          </a:effectLst>
        </p:spPr>
      </p:pic>
      <p:sp>
        <p:nvSpPr>
          <p:cNvPr id="6" name="Rectangle 5">
            <a:extLst>
              <a:ext uri="{FF2B5EF4-FFF2-40B4-BE49-F238E27FC236}">
                <a16:creationId xmlns:a16="http://schemas.microsoft.com/office/drawing/2014/main" id="{022FCB95-AF21-4BFD-8077-8176E949DBAC}"/>
              </a:ext>
            </a:extLst>
          </p:cNvPr>
          <p:cNvSpPr/>
          <p:nvPr/>
        </p:nvSpPr>
        <p:spPr>
          <a:xfrm>
            <a:off x="47696" y="257085"/>
            <a:ext cx="12096608" cy="1064137"/>
          </a:xfrm>
          <a:prstGeom prst="rect">
            <a:avLst/>
          </a:prstGeom>
        </p:spPr>
        <p:txBody>
          <a:bodyPr wrap="square">
            <a:spAutoFit/>
          </a:bodyPr>
          <a:lstStyle/>
          <a:p>
            <a:pPr algn="ctr">
              <a:lnSpc>
                <a:spcPct val="107000"/>
              </a:lnSpc>
            </a:pPr>
            <a:r>
              <a:rPr lang="en-US" sz="6000" b="1" dirty="0">
                <a:solidFill>
                  <a:srgbClr val="FFC000"/>
                </a:solidFill>
                <a:latin typeface="Tempus Sans ITC" panose="04020404030D07020202" pitchFamily="82" charset="0"/>
                <a:ea typeface="Calibri" panose="020F0502020204030204" pitchFamily="34" charset="0"/>
                <a:cs typeface="Times New Roman" panose="02020603050405020304" pitchFamily="18" charset="0"/>
              </a:rPr>
              <a:t>Practical</a:t>
            </a:r>
            <a:r>
              <a:rPr lang="en-US" sz="6000" b="1" dirty="0">
                <a:latin typeface="Tempus Sans ITC" panose="04020404030D07020202" pitchFamily="82" charset="0"/>
                <a:ea typeface="Calibri" panose="020F0502020204030204" pitchFamily="34" charset="0"/>
                <a:cs typeface="Times New Roman" panose="02020603050405020304" pitchFamily="18" charset="0"/>
              </a:rPr>
              <a:t> Purposeful Living</a:t>
            </a:r>
          </a:p>
        </p:txBody>
      </p:sp>
      <p:sp>
        <p:nvSpPr>
          <p:cNvPr id="7" name="Rectangle 6">
            <a:extLst>
              <a:ext uri="{FF2B5EF4-FFF2-40B4-BE49-F238E27FC236}">
                <a16:creationId xmlns:a16="http://schemas.microsoft.com/office/drawing/2014/main" id="{B0B7B9B4-CE8A-409B-A5FB-A92CECABCCE9}"/>
              </a:ext>
            </a:extLst>
          </p:cNvPr>
          <p:cNvSpPr/>
          <p:nvPr/>
        </p:nvSpPr>
        <p:spPr>
          <a:xfrm>
            <a:off x="47696" y="5634112"/>
            <a:ext cx="12096608" cy="740203"/>
          </a:xfrm>
          <a:prstGeom prst="rect">
            <a:avLst/>
          </a:prstGeom>
        </p:spPr>
        <p:txBody>
          <a:bodyPr wrap="square">
            <a:spAutoFit/>
          </a:bodyPr>
          <a:lstStyle/>
          <a:p>
            <a:pPr algn="ctr">
              <a:lnSpc>
                <a:spcPct val="107000"/>
              </a:lnSpc>
            </a:pPr>
            <a:r>
              <a:rPr lang="en-US" sz="4000" b="1" dirty="0">
                <a:latin typeface="Ink Free" panose="03080402000500000000" pitchFamily="66" charset="0"/>
                <a:ea typeface="Calibri" panose="020F0502020204030204" pitchFamily="34" charset="0"/>
                <a:cs typeface="Times New Roman" panose="02020603050405020304" pitchFamily="18" charset="0"/>
              </a:rPr>
              <a:t>Grace-living with a purpose</a:t>
            </a:r>
          </a:p>
        </p:txBody>
      </p:sp>
      <p:sp>
        <p:nvSpPr>
          <p:cNvPr id="8" name="Rectangle 7">
            <a:extLst>
              <a:ext uri="{FF2B5EF4-FFF2-40B4-BE49-F238E27FC236}">
                <a16:creationId xmlns:a16="http://schemas.microsoft.com/office/drawing/2014/main" id="{C251405F-F7C2-4262-957C-1CA49E03A80F}"/>
              </a:ext>
            </a:extLst>
          </p:cNvPr>
          <p:cNvSpPr/>
          <p:nvPr/>
        </p:nvSpPr>
        <p:spPr>
          <a:xfrm rot="20254490">
            <a:off x="8054890" y="4199055"/>
            <a:ext cx="4097584" cy="769441"/>
          </a:xfrm>
          <a:prstGeom prst="rect">
            <a:avLst/>
          </a:prstGeom>
        </p:spPr>
        <p:txBody>
          <a:bodyPr wrap="square">
            <a:spAutoFit/>
          </a:bodyPr>
          <a:lstStyle/>
          <a:p>
            <a:r>
              <a:rPr lang="en-US" sz="4400" b="1" dirty="0">
                <a:effectLst>
                  <a:glow rad="228600">
                    <a:schemeClr val="accent2">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Romans 6:12-13</a:t>
            </a:r>
            <a:endParaRPr lang="en-US" sz="4400" dirty="0">
              <a:effectLst>
                <a:glow rad="228600">
                  <a:schemeClr val="accent2">
                    <a:satMod val="175000"/>
                    <a:alpha val="40000"/>
                  </a:schemeClr>
                </a:glow>
                <a:outerShdw blurRad="50800" dist="50800" dir="5400000" algn="ctr" rotWithShape="0">
                  <a:schemeClr val="bg1"/>
                </a:outerShdw>
              </a:effectLst>
            </a:endParaRPr>
          </a:p>
        </p:txBody>
      </p:sp>
    </p:spTree>
    <p:extLst>
      <p:ext uri="{BB962C8B-B14F-4D97-AF65-F5344CB8AC3E}">
        <p14:creationId xmlns:p14="http://schemas.microsoft.com/office/powerpoint/2010/main" val="16240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227D03-A698-4F05-8882-645799290EC0}"/>
              </a:ext>
            </a:extLst>
          </p:cNvPr>
          <p:cNvSpPr/>
          <p:nvPr/>
        </p:nvSpPr>
        <p:spPr>
          <a:xfrm>
            <a:off x="0" y="346389"/>
            <a:ext cx="6096000"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                     Don’t</a:t>
            </a:r>
            <a:r>
              <a:rPr lang="en-US" sz="4000" dirty="0">
                <a:solidFill>
                  <a:srgbClr val="FFFF00"/>
                </a:solidFill>
                <a:latin typeface="Times New Roman" panose="02020603050405020304" pitchFamily="18" charset="0"/>
                <a:ea typeface="Calibri" panose="020F0502020204030204" pitchFamily="34" charset="0"/>
              </a:rPr>
              <a:t>  </a:t>
            </a:r>
            <a:endParaRPr lang="en-US" sz="4000" dirty="0">
              <a:solidFill>
                <a:srgbClr val="FFFF00"/>
              </a:solidFill>
            </a:endParaRPr>
          </a:p>
        </p:txBody>
      </p:sp>
      <p:sp>
        <p:nvSpPr>
          <p:cNvPr id="10" name="Rectangle 9">
            <a:extLst>
              <a:ext uri="{FF2B5EF4-FFF2-40B4-BE49-F238E27FC236}">
                <a16:creationId xmlns:a16="http://schemas.microsoft.com/office/drawing/2014/main" id="{F347BA98-468B-4848-A0F1-7C8B9650558E}"/>
              </a:ext>
            </a:extLst>
          </p:cNvPr>
          <p:cNvSpPr/>
          <p:nvPr/>
        </p:nvSpPr>
        <p:spPr>
          <a:xfrm>
            <a:off x="5971736" y="346389"/>
            <a:ext cx="6220264"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Don’t                  Do </a:t>
            </a:r>
            <a:endParaRPr lang="en-US" sz="4000" b="1" dirty="0">
              <a:solidFill>
                <a:srgbClr val="FFFF00"/>
              </a:solidFill>
              <a:latin typeface="Tempus Sans ITC" panose="04020404030D07020202" pitchFamily="82" charset="0"/>
            </a:endParaRPr>
          </a:p>
        </p:txBody>
      </p:sp>
      <p:sp>
        <p:nvSpPr>
          <p:cNvPr id="11" name="Rectangle 10">
            <a:extLst>
              <a:ext uri="{FF2B5EF4-FFF2-40B4-BE49-F238E27FC236}">
                <a16:creationId xmlns:a16="http://schemas.microsoft.com/office/drawing/2014/main" id="{A3F521B9-A9DD-491F-A8D1-56BCF6D819F1}"/>
              </a:ext>
            </a:extLst>
          </p:cNvPr>
          <p:cNvSpPr/>
          <p:nvPr/>
        </p:nvSpPr>
        <p:spPr>
          <a:xfrm>
            <a:off x="49232" y="1196661"/>
            <a:ext cx="2980004" cy="5632311"/>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6:11</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Count yourselves dead to sin but alive to God</a:t>
            </a:r>
          </a:p>
          <a:p>
            <a:pPr algn="ctr"/>
            <a:endParaRPr lang="en-US" sz="3600" b="1" dirty="0">
              <a:latin typeface="Papyrus" panose="03070502060502030205" pitchFamily="66" charset="0"/>
            </a:endParaRPr>
          </a:p>
          <a:p>
            <a:pPr algn="ctr"/>
            <a:r>
              <a:rPr lang="en-US" sz="3600" b="1" dirty="0">
                <a:solidFill>
                  <a:srgbClr val="00B0F0"/>
                </a:solidFill>
                <a:latin typeface="Papyrus" panose="03070502060502030205" pitchFamily="66" charset="0"/>
              </a:rPr>
              <a:t>Change the way you think</a:t>
            </a:r>
            <a:endParaRPr lang="en-US" sz="3600" dirty="0">
              <a:solidFill>
                <a:srgbClr val="00B0F0"/>
              </a:solidFill>
              <a:latin typeface="Papyrus" panose="03070502060502030205" pitchFamily="66" charset="0"/>
            </a:endParaRPr>
          </a:p>
        </p:txBody>
      </p:sp>
      <p:cxnSp>
        <p:nvCxnSpPr>
          <p:cNvPr id="12" name="Straight Connector 11">
            <a:extLst>
              <a:ext uri="{FF2B5EF4-FFF2-40B4-BE49-F238E27FC236}">
                <a16:creationId xmlns:a16="http://schemas.microsoft.com/office/drawing/2014/main" id="{F139250F-DD82-4656-B973-C224051F5728}"/>
              </a:ext>
            </a:extLst>
          </p:cNvPr>
          <p:cNvCxnSpPr>
            <a:cxnSpLocks/>
          </p:cNvCxnSpPr>
          <p:nvPr/>
        </p:nvCxnSpPr>
        <p:spPr>
          <a:xfrm>
            <a:off x="3022769"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936C9E5-2937-46EE-88AE-E6D8B4C50063}"/>
              </a:ext>
            </a:extLst>
          </p:cNvPr>
          <p:cNvCxnSpPr>
            <a:cxnSpLocks/>
          </p:cNvCxnSpPr>
          <p:nvPr/>
        </p:nvCxnSpPr>
        <p:spPr>
          <a:xfrm>
            <a:off x="6227412"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0CD08E7-2A8F-47DF-91D1-FA266444F6E7}"/>
              </a:ext>
            </a:extLst>
          </p:cNvPr>
          <p:cNvCxnSpPr>
            <a:cxnSpLocks/>
          </p:cNvCxnSpPr>
          <p:nvPr/>
        </p:nvCxnSpPr>
        <p:spPr>
          <a:xfrm>
            <a:off x="9406597"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BBAED39-AFE8-45CE-9B98-27572AA4A695}"/>
              </a:ext>
            </a:extLst>
          </p:cNvPr>
          <p:cNvSpPr/>
          <p:nvPr/>
        </p:nvSpPr>
        <p:spPr>
          <a:xfrm>
            <a:off x="3118338" y="1184088"/>
            <a:ext cx="2980004" cy="5570756"/>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6:12</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Don’t listen to the call of </a:t>
            </a:r>
          </a:p>
          <a:p>
            <a:pPr algn="ctr"/>
            <a:r>
              <a:rPr lang="en-US" sz="3600" b="1" dirty="0">
                <a:latin typeface="Papyrus" panose="03070502060502030205" pitchFamily="66" charset="0"/>
              </a:rPr>
              <a:t>“the sin”</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600" b="1" dirty="0">
                <a:solidFill>
                  <a:srgbClr val="00B0F0"/>
                </a:solidFill>
                <a:latin typeface="Papyrus" panose="03070502060502030205" pitchFamily="66" charset="0"/>
              </a:rPr>
              <a:t>“Obey”</a:t>
            </a:r>
          </a:p>
          <a:p>
            <a:pPr algn="ctr"/>
            <a:r>
              <a:rPr lang="en-US" sz="3400" b="1" dirty="0">
                <a:solidFill>
                  <a:srgbClr val="00B0F0"/>
                </a:solidFill>
                <a:latin typeface="Papyrus" panose="03070502060502030205" pitchFamily="66" charset="0"/>
              </a:rPr>
              <a:t>“under-hearing”</a:t>
            </a:r>
            <a:endParaRPr lang="en-US" sz="3400" dirty="0">
              <a:solidFill>
                <a:srgbClr val="00B0F0"/>
              </a:solidFill>
              <a:latin typeface="Papyrus" panose="03070502060502030205" pitchFamily="66" charset="0"/>
            </a:endParaRPr>
          </a:p>
        </p:txBody>
      </p:sp>
      <p:cxnSp>
        <p:nvCxnSpPr>
          <p:cNvPr id="17" name="Straight Connector 16">
            <a:extLst>
              <a:ext uri="{FF2B5EF4-FFF2-40B4-BE49-F238E27FC236}">
                <a16:creationId xmlns:a16="http://schemas.microsoft.com/office/drawing/2014/main" id="{5738E17E-43D3-4976-B920-53AA94BEEDA0}"/>
              </a:ext>
            </a:extLst>
          </p:cNvPr>
          <p:cNvCxnSpPr>
            <a:cxnSpLocks/>
          </p:cNvCxnSpPr>
          <p:nvPr/>
        </p:nvCxnSpPr>
        <p:spPr>
          <a:xfrm>
            <a:off x="576775" y="1054275"/>
            <a:ext cx="10789920" cy="0"/>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172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D63B46-4A74-4216-9615-0752C5454A7F}"/>
              </a:ext>
            </a:extLst>
          </p:cNvPr>
          <p:cNvSpPr/>
          <p:nvPr/>
        </p:nvSpPr>
        <p:spPr>
          <a:xfrm>
            <a:off x="0" y="346389"/>
            <a:ext cx="6096000"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                     Don’t</a:t>
            </a:r>
            <a:r>
              <a:rPr lang="en-US" sz="4000" dirty="0">
                <a:solidFill>
                  <a:srgbClr val="FFFF00"/>
                </a:solidFill>
                <a:latin typeface="Times New Roman" panose="02020603050405020304" pitchFamily="18" charset="0"/>
                <a:ea typeface="Calibri" panose="020F0502020204030204" pitchFamily="34" charset="0"/>
              </a:rPr>
              <a:t>  </a:t>
            </a:r>
            <a:endParaRPr lang="en-US" sz="4000" dirty="0">
              <a:solidFill>
                <a:srgbClr val="FFFF00"/>
              </a:solidFill>
            </a:endParaRPr>
          </a:p>
        </p:txBody>
      </p:sp>
      <p:sp>
        <p:nvSpPr>
          <p:cNvPr id="20" name="Rectangle 19">
            <a:extLst>
              <a:ext uri="{FF2B5EF4-FFF2-40B4-BE49-F238E27FC236}">
                <a16:creationId xmlns:a16="http://schemas.microsoft.com/office/drawing/2014/main" id="{9C3577CA-D3B1-479D-8374-DD14EF921D6D}"/>
              </a:ext>
            </a:extLst>
          </p:cNvPr>
          <p:cNvSpPr/>
          <p:nvPr/>
        </p:nvSpPr>
        <p:spPr>
          <a:xfrm>
            <a:off x="5971736" y="346389"/>
            <a:ext cx="6220264"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Don’t                  Do </a:t>
            </a:r>
            <a:endParaRPr lang="en-US" sz="4000" b="1" dirty="0">
              <a:solidFill>
                <a:srgbClr val="FFFF00"/>
              </a:solidFill>
              <a:latin typeface="Tempus Sans ITC" panose="04020404030D07020202" pitchFamily="82" charset="0"/>
            </a:endParaRPr>
          </a:p>
        </p:txBody>
      </p:sp>
      <p:sp>
        <p:nvSpPr>
          <p:cNvPr id="21" name="Rectangle 20">
            <a:extLst>
              <a:ext uri="{FF2B5EF4-FFF2-40B4-BE49-F238E27FC236}">
                <a16:creationId xmlns:a16="http://schemas.microsoft.com/office/drawing/2014/main" id="{F9D50010-DE28-4689-B90C-9B4DFE8B7D4B}"/>
              </a:ext>
            </a:extLst>
          </p:cNvPr>
          <p:cNvSpPr/>
          <p:nvPr/>
        </p:nvSpPr>
        <p:spPr>
          <a:xfrm>
            <a:off x="49232" y="1196661"/>
            <a:ext cx="2980004" cy="5632311"/>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6:11</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Count yourselves dead to sin but alive to God</a:t>
            </a:r>
          </a:p>
          <a:p>
            <a:pPr algn="ctr"/>
            <a:endParaRPr lang="en-US" sz="3600" b="1" dirty="0">
              <a:latin typeface="Papyrus" panose="03070502060502030205" pitchFamily="66" charset="0"/>
            </a:endParaRPr>
          </a:p>
          <a:p>
            <a:pPr algn="ctr"/>
            <a:r>
              <a:rPr lang="en-US" sz="3600" b="1" dirty="0">
                <a:solidFill>
                  <a:srgbClr val="00B0F0"/>
                </a:solidFill>
                <a:latin typeface="Papyrus" panose="03070502060502030205" pitchFamily="66" charset="0"/>
              </a:rPr>
              <a:t>Change the way you think</a:t>
            </a:r>
            <a:endParaRPr lang="en-US" sz="3600" dirty="0">
              <a:solidFill>
                <a:srgbClr val="00B0F0"/>
              </a:solidFill>
              <a:latin typeface="Papyrus" panose="03070502060502030205" pitchFamily="66" charset="0"/>
            </a:endParaRPr>
          </a:p>
        </p:txBody>
      </p:sp>
      <p:cxnSp>
        <p:nvCxnSpPr>
          <p:cNvPr id="22" name="Straight Connector 21">
            <a:extLst>
              <a:ext uri="{FF2B5EF4-FFF2-40B4-BE49-F238E27FC236}">
                <a16:creationId xmlns:a16="http://schemas.microsoft.com/office/drawing/2014/main" id="{95687381-95ED-488D-A04E-418E17E507C1}"/>
              </a:ext>
            </a:extLst>
          </p:cNvPr>
          <p:cNvCxnSpPr>
            <a:cxnSpLocks/>
          </p:cNvCxnSpPr>
          <p:nvPr/>
        </p:nvCxnSpPr>
        <p:spPr>
          <a:xfrm>
            <a:off x="3022769"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F1E227F-58BD-4827-8A69-2F9D600A53FE}"/>
              </a:ext>
            </a:extLst>
          </p:cNvPr>
          <p:cNvCxnSpPr>
            <a:cxnSpLocks/>
          </p:cNvCxnSpPr>
          <p:nvPr/>
        </p:nvCxnSpPr>
        <p:spPr>
          <a:xfrm>
            <a:off x="6227412"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5736A6-0274-4D35-BA2C-05CB040F31EC}"/>
              </a:ext>
            </a:extLst>
          </p:cNvPr>
          <p:cNvCxnSpPr>
            <a:cxnSpLocks/>
          </p:cNvCxnSpPr>
          <p:nvPr/>
        </p:nvCxnSpPr>
        <p:spPr>
          <a:xfrm>
            <a:off x="9406597"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A0E40F6-ADC7-45EA-A547-5B4E5AD5C691}"/>
              </a:ext>
            </a:extLst>
          </p:cNvPr>
          <p:cNvSpPr/>
          <p:nvPr/>
        </p:nvSpPr>
        <p:spPr>
          <a:xfrm>
            <a:off x="3118338" y="1184088"/>
            <a:ext cx="2980004" cy="5570756"/>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6:12</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Don’t listen to the call of </a:t>
            </a:r>
          </a:p>
          <a:p>
            <a:pPr algn="ctr"/>
            <a:r>
              <a:rPr lang="en-US" sz="3600" b="1" dirty="0">
                <a:latin typeface="Papyrus" panose="03070502060502030205" pitchFamily="66" charset="0"/>
              </a:rPr>
              <a:t>“the sin”</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600" b="1" dirty="0">
                <a:solidFill>
                  <a:srgbClr val="00B0F0"/>
                </a:solidFill>
                <a:latin typeface="Papyrus" panose="03070502060502030205" pitchFamily="66" charset="0"/>
              </a:rPr>
              <a:t>“Obey”</a:t>
            </a:r>
          </a:p>
          <a:p>
            <a:pPr algn="ctr"/>
            <a:r>
              <a:rPr lang="en-US" sz="3400" b="1" dirty="0">
                <a:solidFill>
                  <a:srgbClr val="00B0F0"/>
                </a:solidFill>
                <a:latin typeface="Papyrus" panose="03070502060502030205" pitchFamily="66" charset="0"/>
              </a:rPr>
              <a:t>“under-hearing”</a:t>
            </a:r>
            <a:endParaRPr lang="en-US" sz="3400" dirty="0">
              <a:solidFill>
                <a:srgbClr val="00B0F0"/>
              </a:solidFill>
              <a:latin typeface="Papyrus" panose="03070502060502030205" pitchFamily="66" charset="0"/>
            </a:endParaRPr>
          </a:p>
        </p:txBody>
      </p:sp>
      <p:sp>
        <p:nvSpPr>
          <p:cNvPr id="26" name="Rectangle 25">
            <a:extLst>
              <a:ext uri="{FF2B5EF4-FFF2-40B4-BE49-F238E27FC236}">
                <a16:creationId xmlns:a16="http://schemas.microsoft.com/office/drawing/2014/main" id="{ED8033E4-2219-4793-8F59-E23151B1CD72}"/>
              </a:ext>
            </a:extLst>
          </p:cNvPr>
          <p:cNvSpPr/>
          <p:nvPr/>
        </p:nvSpPr>
        <p:spPr>
          <a:xfrm>
            <a:off x="6299982" y="1174605"/>
            <a:ext cx="3031594" cy="5570756"/>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6:13a</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Don’t offer yourself to “the sin”</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600" b="1" dirty="0">
                <a:solidFill>
                  <a:srgbClr val="00B0F0"/>
                </a:solidFill>
                <a:latin typeface="Papyrus" panose="03070502060502030205" pitchFamily="66" charset="0"/>
              </a:rPr>
              <a:t>“The sin”</a:t>
            </a:r>
          </a:p>
          <a:p>
            <a:pPr algn="ctr"/>
            <a:r>
              <a:rPr lang="en-US" sz="3400" b="1" dirty="0">
                <a:solidFill>
                  <a:srgbClr val="00B0F0"/>
                </a:solidFill>
                <a:latin typeface="Papyrus" panose="03070502060502030205" pitchFamily="66" charset="0"/>
              </a:rPr>
              <a:t>Being my own God</a:t>
            </a:r>
            <a:endParaRPr lang="en-US" sz="3400" dirty="0">
              <a:solidFill>
                <a:srgbClr val="00B0F0"/>
              </a:solidFill>
              <a:latin typeface="Papyrus" panose="03070502060502030205" pitchFamily="66" charset="0"/>
            </a:endParaRPr>
          </a:p>
        </p:txBody>
      </p:sp>
      <p:cxnSp>
        <p:nvCxnSpPr>
          <p:cNvPr id="27" name="Straight Connector 26">
            <a:extLst>
              <a:ext uri="{FF2B5EF4-FFF2-40B4-BE49-F238E27FC236}">
                <a16:creationId xmlns:a16="http://schemas.microsoft.com/office/drawing/2014/main" id="{C18A3E4B-3B11-47DF-BA62-7A5CC6104530}"/>
              </a:ext>
            </a:extLst>
          </p:cNvPr>
          <p:cNvCxnSpPr>
            <a:cxnSpLocks/>
          </p:cNvCxnSpPr>
          <p:nvPr/>
        </p:nvCxnSpPr>
        <p:spPr>
          <a:xfrm>
            <a:off x="576775" y="1054275"/>
            <a:ext cx="10789920" cy="0"/>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80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55854E0-E4A7-426A-A593-87CC8275BCBB}"/>
              </a:ext>
            </a:extLst>
          </p:cNvPr>
          <p:cNvSpPr/>
          <p:nvPr/>
        </p:nvSpPr>
        <p:spPr>
          <a:xfrm>
            <a:off x="0" y="346389"/>
            <a:ext cx="6096000"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                     Don’t</a:t>
            </a:r>
            <a:r>
              <a:rPr lang="en-US" sz="4000" dirty="0">
                <a:solidFill>
                  <a:srgbClr val="FFFF00"/>
                </a:solidFill>
                <a:latin typeface="Times New Roman" panose="02020603050405020304" pitchFamily="18" charset="0"/>
                <a:ea typeface="Calibri" panose="020F0502020204030204" pitchFamily="34" charset="0"/>
              </a:rPr>
              <a:t>  </a:t>
            </a:r>
            <a:endParaRPr lang="en-US" sz="4000" dirty="0">
              <a:solidFill>
                <a:srgbClr val="FFFF00"/>
              </a:solidFill>
            </a:endParaRPr>
          </a:p>
        </p:txBody>
      </p:sp>
      <p:sp>
        <p:nvSpPr>
          <p:cNvPr id="10" name="Rectangle 9">
            <a:extLst>
              <a:ext uri="{FF2B5EF4-FFF2-40B4-BE49-F238E27FC236}">
                <a16:creationId xmlns:a16="http://schemas.microsoft.com/office/drawing/2014/main" id="{4B7631BC-1BF8-4D6C-AF40-FA41F7002138}"/>
              </a:ext>
            </a:extLst>
          </p:cNvPr>
          <p:cNvSpPr/>
          <p:nvPr/>
        </p:nvSpPr>
        <p:spPr>
          <a:xfrm>
            <a:off x="5971736" y="346389"/>
            <a:ext cx="6220264"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Don’t                  Do </a:t>
            </a:r>
            <a:endParaRPr lang="en-US" sz="4000" b="1" dirty="0">
              <a:solidFill>
                <a:srgbClr val="FFFF00"/>
              </a:solidFill>
              <a:latin typeface="Tempus Sans ITC" panose="04020404030D07020202" pitchFamily="82" charset="0"/>
            </a:endParaRPr>
          </a:p>
        </p:txBody>
      </p:sp>
      <p:sp>
        <p:nvSpPr>
          <p:cNvPr id="11" name="Rectangle 10">
            <a:extLst>
              <a:ext uri="{FF2B5EF4-FFF2-40B4-BE49-F238E27FC236}">
                <a16:creationId xmlns:a16="http://schemas.microsoft.com/office/drawing/2014/main" id="{D1F0EE6C-874C-4716-8743-4E64B11A2833}"/>
              </a:ext>
            </a:extLst>
          </p:cNvPr>
          <p:cNvSpPr/>
          <p:nvPr/>
        </p:nvSpPr>
        <p:spPr>
          <a:xfrm>
            <a:off x="49232" y="1196661"/>
            <a:ext cx="2980004" cy="5632311"/>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6:11</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Count yourselves dead to sin but alive to God</a:t>
            </a:r>
          </a:p>
          <a:p>
            <a:pPr algn="ctr"/>
            <a:endParaRPr lang="en-US" sz="3600" b="1" dirty="0">
              <a:latin typeface="Papyrus" panose="03070502060502030205" pitchFamily="66" charset="0"/>
            </a:endParaRPr>
          </a:p>
          <a:p>
            <a:pPr algn="ctr"/>
            <a:r>
              <a:rPr lang="en-US" sz="3600" b="1" dirty="0">
                <a:solidFill>
                  <a:srgbClr val="00B0F0"/>
                </a:solidFill>
                <a:latin typeface="Papyrus" panose="03070502060502030205" pitchFamily="66" charset="0"/>
              </a:rPr>
              <a:t>Change the way you think</a:t>
            </a:r>
            <a:endParaRPr lang="en-US" sz="3600" dirty="0">
              <a:solidFill>
                <a:srgbClr val="00B0F0"/>
              </a:solidFill>
              <a:latin typeface="Papyrus" panose="03070502060502030205" pitchFamily="66" charset="0"/>
            </a:endParaRPr>
          </a:p>
        </p:txBody>
      </p:sp>
      <p:cxnSp>
        <p:nvCxnSpPr>
          <p:cNvPr id="12" name="Straight Connector 11">
            <a:extLst>
              <a:ext uri="{FF2B5EF4-FFF2-40B4-BE49-F238E27FC236}">
                <a16:creationId xmlns:a16="http://schemas.microsoft.com/office/drawing/2014/main" id="{EBDB0C4F-E50E-4C89-98EB-24C33695EE8B}"/>
              </a:ext>
            </a:extLst>
          </p:cNvPr>
          <p:cNvCxnSpPr>
            <a:cxnSpLocks/>
          </p:cNvCxnSpPr>
          <p:nvPr/>
        </p:nvCxnSpPr>
        <p:spPr>
          <a:xfrm>
            <a:off x="3022769"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151675-573B-4027-9CE0-2BAA9387B8EC}"/>
              </a:ext>
            </a:extLst>
          </p:cNvPr>
          <p:cNvCxnSpPr>
            <a:cxnSpLocks/>
          </p:cNvCxnSpPr>
          <p:nvPr/>
        </p:nvCxnSpPr>
        <p:spPr>
          <a:xfrm>
            <a:off x="6227412"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4C03ACA-2FD4-418F-9154-BAA11AE39341}"/>
              </a:ext>
            </a:extLst>
          </p:cNvPr>
          <p:cNvCxnSpPr>
            <a:cxnSpLocks/>
          </p:cNvCxnSpPr>
          <p:nvPr/>
        </p:nvCxnSpPr>
        <p:spPr>
          <a:xfrm>
            <a:off x="9406597"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664C039-EF05-4C85-BCC2-4DBA40421D0F}"/>
              </a:ext>
            </a:extLst>
          </p:cNvPr>
          <p:cNvSpPr/>
          <p:nvPr/>
        </p:nvSpPr>
        <p:spPr>
          <a:xfrm>
            <a:off x="3118338" y="1184088"/>
            <a:ext cx="2980004" cy="5570756"/>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6:12</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Don’t listen to the call of </a:t>
            </a:r>
          </a:p>
          <a:p>
            <a:pPr algn="ctr"/>
            <a:r>
              <a:rPr lang="en-US" sz="3600" b="1" dirty="0">
                <a:latin typeface="Papyrus" panose="03070502060502030205" pitchFamily="66" charset="0"/>
              </a:rPr>
              <a:t>“the sin”</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600" b="1" dirty="0">
                <a:solidFill>
                  <a:srgbClr val="00B0F0"/>
                </a:solidFill>
                <a:latin typeface="Papyrus" panose="03070502060502030205" pitchFamily="66" charset="0"/>
              </a:rPr>
              <a:t>“Obey”</a:t>
            </a:r>
          </a:p>
          <a:p>
            <a:pPr algn="ctr"/>
            <a:r>
              <a:rPr lang="en-US" sz="3400" b="1" dirty="0">
                <a:solidFill>
                  <a:srgbClr val="00B0F0"/>
                </a:solidFill>
                <a:latin typeface="Papyrus" panose="03070502060502030205" pitchFamily="66" charset="0"/>
              </a:rPr>
              <a:t>“under-hearing”</a:t>
            </a:r>
            <a:endParaRPr lang="en-US" sz="3400" dirty="0">
              <a:solidFill>
                <a:srgbClr val="00B0F0"/>
              </a:solidFill>
              <a:latin typeface="Papyrus" panose="03070502060502030205" pitchFamily="66" charset="0"/>
            </a:endParaRPr>
          </a:p>
        </p:txBody>
      </p:sp>
      <p:sp>
        <p:nvSpPr>
          <p:cNvPr id="16" name="Rectangle 15">
            <a:extLst>
              <a:ext uri="{FF2B5EF4-FFF2-40B4-BE49-F238E27FC236}">
                <a16:creationId xmlns:a16="http://schemas.microsoft.com/office/drawing/2014/main" id="{8406C62D-1F44-4963-BD25-8472E726230D}"/>
              </a:ext>
            </a:extLst>
          </p:cNvPr>
          <p:cNvSpPr/>
          <p:nvPr/>
        </p:nvSpPr>
        <p:spPr>
          <a:xfrm>
            <a:off x="6299982" y="1174605"/>
            <a:ext cx="3031594" cy="5570756"/>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6:13a</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Don’t offer yourself to “the sin”</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600" b="1" dirty="0">
                <a:solidFill>
                  <a:srgbClr val="00B0F0"/>
                </a:solidFill>
                <a:latin typeface="Papyrus" panose="03070502060502030205" pitchFamily="66" charset="0"/>
              </a:rPr>
              <a:t>“The sin”</a:t>
            </a:r>
          </a:p>
          <a:p>
            <a:pPr algn="ctr"/>
            <a:r>
              <a:rPr lang="en-US" sz="3400" b="1" dirty="0">
                <a:solidFill>
                  <a:srgbClr val="00B0F0"/>
                </a:solidFill>
                <a:latin typeface="Papyrus" panose="03070502060502030205" pitchFamily="66" charset="0"/>
              </a:rPr>
              <a:t>Being my own God</a:t>
            </a:r>
            <a:endParaRPr lang="en-US" sz="3400" dirty="0">
              <a:solidFill>
                <a:srgbClr val="00B0F0"/>
              </a:solidFill>
              <a:latin typeface="Papyrus" panose="03070502060502030205" pitchFamily="66" charset="0"/>
            </a:endParaRPr>
          </a:p>
        </p:txBody>
      </p:sp>
      <p:cxnSp>
        <p:nvCxnSpPr>
          <p:cNvPr id="17" name="Straight Connector 16">
            <a:extLst>
              <a:ext uri="{FF2B5EF4-FFF2-40B4-BE49-F238E27FC236}">
                <a16:creationId xmlns:a16="http://schemas.microsoft.com/office/drawing/2014/main" id="{7546F0FD-3180-47DB-B97E-07B072B9B391}"/>
              </a:ext>
            </a:extLst>
          </p:cNvPr>
          <p:cNvCxnSpPr>
            <a:cxnSpLocks/>
          </p:cNvCxnSpPr>
          <p:nvPr/>
        </p:nvCxnSpPr>
        <p:spPr>
          <a:xfrm>
            <a:off x="576775" y="1054275"/>
            <a:ext cx="10789920" cy="0"/>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33CC7B85-FAAE-43E6-B040-E061280CE2AF}"/>
              </a:ext>
            </a:extLst>
          </p:cNvPr>
          <p:cNvSpPr/>
          <p:nvPr/>
        </p:nvSpPr>
        <p:spPr>
          <a:xfrm>
            <a:off x="9369088" y="1168117"/>
            <a:ext cx="2822912" cy="5447645"/>
          </a:xfrm>
          <a:prstGeom prst="rect">
            <a:avLst/>
          </a:prstGeom>
        </p:spPr>
        <p:txBody>
          <a:bodyPr wrap="square">
            <a:spAutoFit/>
          </a:bodyPr>
          <a:lstStyle/>
          <a:p>
            <a:pPr algn="ctr"/>
            <a:r>
              <a:rPr lang="en-US" sz="3300" b="1" dirty="0">
                <a:solidFill>
                  <a:srgbClr val="FFC000"/>
                </a:solidFill>
                <a:latin typeface="Papyrus" panose="03070502060502030205" pitchFamily="66" charset="0"/>
                <a:ea typeface="Calibri" panose="020F0502020204030204" pitchFamily="34" charset="0"/>
              </a:rPr>
              <a:t>Romans 6:13b</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Do offer yourself to God’s use</a:t>
            </a:r>
          </a:p>
          <a:p>
            <a:pPr algn="ctr"/>
            <a:endParaRPr lang="en-US" sz="3600" b="1" dirty="0">
              <a:latin typeface="Papyrus" panose="03070502060502030205" pitchFamily="66" charset="0"/>
            </a:endParaRPr>
          </a:p>
          <a:p>
            <a:pPr algn="ctr"/>
            <a:endParaRPr lang="en-US" sz="3600" b="1" dirty="0">
              <a:solidFill>
                <a:srgbClr val="00B0F0"/>
              </a:solidFill>
              <a:latin typeface="Papyrus" panose="03070502060502030205" pitchFamily="66" charset="0"/>
            </a:endParaRPr>
          </a:p>
          <a:p>
            <a:pPr algn="ctr"/>
            <a:r>
              <a:rPr lang="en-US" sz="3300" b="1" dirty="0">
                <a:solidFill>
                  <a:srgbClr val="00B0F0"/>
                </a:solidFill>
                <a:latin typeface="Papyrus" panose="03070502060502030205" pitchFamily="66" charset="0"/>
              </a:rPr>
              <a:t>My personality used for God</a:t>
            </a:r>
            <a:endParaRPr lang="en-US" sz="3300" dirty="0">
              <a:solidFill>
                <a:srgbClr val="00B0F0"/>
              </a:solidFill>
              <a:latin typeface="Papyrus" panose="03070502060502030205" pitchFamily="66" charset="0"/>
            </a:endParaRPr>
          </a:p>
        </p:txBody>
      </p:sp>
    </p:spTree>
    <p:extLst>
      <p:ext uri="{BB962C8B-B14F-4D97-AF65-F5344CB8AC3E}">
        <p14:creationId xmlns:p14="http://schemas.microsoft.com/office/powerpoint/2010/main" val="2395383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holding a microphone&#10;&#10;Description automatically generated">
            <a:extLst>
              <a:ext uri="{FF2B5EF4-FFF2-40B4-BE49-F238E27FC236}">
                <a16:creationId xmlns:a16="http://schemas.microsoft.com/office/drawing/2014/main" id="{E0DF5AEC-5865-4127-A4D7-5A716A531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1839" y="1712685"/>
            <a:ext cx="8636000" cy="4864100"/>
          </a:xfrm>
          <a:prstGeom prst="rect">
            <a:avLst/>
          </a:prstGeom>
          <a:ln>
            <a:noFill/>
          </a:ln>
          <a:effectLst>
            <a:softEdge rad="112500"/>
          </a:effectLst>
        </p:spPr>
      </p:pic>
      <p:sp>
        <p:nvSpPr>
          <p:cNvPr id="4" name="Rectangle 1">
            <a:extLst>
              <a:ext uri="{FF2B5EF4-FFF2-40B4-BE49-F238E27FC236}">
                <a16:creationId xmlns:a16="http://schemas.microsoft.com/office/drawing/2014/main" id="{A884FABC-AC30-4614-8465-4D6064E0A1D5}"/>
              </a:ext>
            </a:extLst>
          </p:cNvPr>
          <p:cNvSpPr>
            <a:spLocks noChangeArrowheads="1"/>
          </p:cNvSpPr>
          <p:nvPr/>
        </p:nvSpPr>
        <p:spPr bwMode="auto">
          <a:xfrm>
            <a:off x="138762" y="366623"/>
            <a:ext cx="7273145" cy="612475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But I still haven't found what I'm looking for</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But I still haven't found what I'm looking for</a:t>
            </a:r>
            <a:endParaRPr kumimoji="0" lang="en-US" altLang="en-US" sz="2800" b="1" i="0" u="none" strike="noStrike" cap="none" normalizeH="0" baseline="0" dirty="0">
              <a:ln>
                <a:noFill/>
              </a:ln>
              <a:effectLst/>
              <a:latin typeface="Ink Free" panose="03080402000500000000"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I believe in the kingdom come</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Then all the colors will bleed into one</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Bleed into one</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But yes I'm still running</a:t>
            </a:r>
            <a:endParaRPr kumimoji="0" lang="en-US" altLang="en-US" sz="2800" b="1" i="0" u="none" strike="noStrike" cap="none" normalizeH="0" baseline="0" dirty="0">
              <a:ln>
                <a:noFill/>
              </a:ln>
              <a:effectLst/>
              <a:latin typeface="Ink Free" panose="03080402000500000000"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You broke the bonds</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And you loosed the chains</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Carried the cross</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Of my shame</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Oh my shame</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You know I believe it</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But I still haven't found what I'm looking for</a:t>
            </a:r>
            <a:b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br>
            <a:r>
              <a:rPr kumimoji="0" lang="en-US" altLang="en-US" sz="2800" b="1" i="0" u="none" strike="noStrike" cap="none" normalizeH="0" baseline="0" dirty="0">
                <a:ln>
                  <a:noFill/>
                </a:ln>
                <a:effectLst/>
                <a:latin typeface="Ink Free" panose="03080402000500000000" pitchFamily="66" charset="0"/>
                <a:ea typeface="Times New Roman" panose="02020603050405020304" pitchFamily="18" charset="0"/>
                <a:cs typeface="Arial" panose="020B0604020202020204" pitchFamily="34" charset="0"/>
              </a:rPr>
              <a:t>But I still haven't found what I'm looking for</a:t>
            </a:r>
            <a:endParaRPr kumimoji="0" lang="en-US" altLang="en-US" sz="2800" b="1" i="0" u="none" strike="noStrike" cap="none" normalizeH="0" baseline="0" dirty="0">
              <a:ln>
                <a:noFill/>
              </a:ln>
              <a:effectLst/>
              <a:latin typeface="Ink Free" panose="03080402000500000000" pitchFamily="66" charset="0"/>
            </a:endParaRPr>
          </a:p>
        </p:txBody>
      </p:sp>
    </p:spTree>
    <p:extLst>
      <p:ext uri="{BB962C8B-B14F-4D97-AF65-F5344CB8AC3E}">
        <p14:creationId xmlns:p14="http://schemas.microsoft.com/office/powerpoint/2010/main" val="975977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20FFA7-38BC-43DA-A3ED-7DFBBBA2CC33}"/>
              </a:ext>
            </a:extLst>
          </p:cNvPr>
          <p:cNvSpPr/>
          <p:nvPr/>
        </p:nvSpPr>
        <p:spPr>
          <a:xfrm>
            <a:off x="0" y="753652"/>
            <a:ext cx="12192000" cy="5350696"/>
          </a:xfrm>
          <a:prstGeom prst="rect">
            <a:avLst/>
          </a:prstGeom>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What shall I say to this? Should I live under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same roof as Sin just so that there will be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a superabundance of Grace?   Ridiculous!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 forever left the dominion of sin; how can I say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it’s still my home? It is quite clear that when I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was immersed into Christ Jesus I was plunged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into his death and bonded to every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benefit of his death. </a:t>
            </a:r>
          </a:p>
        </p:txBody>
      </p:sp>
    </p:spTree>
    <p:extLst>
      <p:ext uri="{BB962C8B-B14F-4D97-AF65-F5344CB8AC3E}">
        <p14:creationId xmlns:p14="http://schemas.microsoft.com/office/powerpoint/2010/main" val="2667586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E9485F-629B-45B2-8B1D-3053C793AC12}"/>
              </a:ext>
            </a:extLst>
          </p:cNvPr>
          <p:cNvSpPr/>
          <p:nvPr/>
        </p:nvSpPr>
        <p:spPr>
          <a:xfrm>
            <a:off x="0" y="424331"/>
            <a:ext cx="12192000" cy="6009337"/>
          </a:xfrm>
          <a:prstGeom prst="rect">
            <a:avLst/>
          </a:prstGeom>
        </p:spPr>
        <p:txBody>
          <a:bodyPr wrap="square">
            <a:spAutoFit/>
          </a:bodyPr>
          <a:lstStyle/>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Let me connect the dots for you: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Through a dipping under water,</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I was buried with him into death.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This began a total separation from my old life.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Christ was raised, out from the dead,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by the magnificent majesty of the Father.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In exactly the same way, I am also</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 raised up like him, so that I might live </a:t>
            </a:r>
          </a:p>
          <a:p>
            <a:pPr algn="ctr">
              <a:lnSpc>
                <a:spcPct val="107000"/>
              </a:lnSpc>
              <a:tabLst>
                <a:tab pos="228600" algn="l"/>
              </a:tabLst>
            </a:pPr>
            <a:r>
              <a:rPr lang="en-US" sz="4000" b="1" dirty="0">
                <a:latin typeface="Tempus Sans ITC" panose="04020404030D07020202" pitchFamily="82" charset="0"/>
                <a:ea typeface="Calibri" panose="020F0502020204030204" pitchFamily="34" charset="0"/>
                <a:cs typeface="Times New Roman" panose="02020603050405020304" pitchFamily="18" charset="0"/>
              </a:rPr>
              <a:t>my new life in a uniquely new way. </a:t>
            </a:r>
          </a:p>
        </p:txBody>
      </p:sp>
    </p:spTree>
    <p:extLst>
      <p:ext uri="{BB962C8B-B14F-4D97-AF65-F5344CB8AC3E}">
        <p14:creationId xmlns:p14="http://schemas.microsoft.com/office/powerpoint/2010/main" val="938213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95F255-F908-4BAD-B5FC-8B7BBD7D814D}"/>
              </a:ext>
            </a:extLst>
          </p:cNvPr>
          <p:cNvSpPr/>
          <p:nvPr/>
        </p:nvSpPr>
        <p:spPr>
          <a:xfrm>
            <a:off x="0" y="318977"/>
            <a:ext cx="12383386" cy="6338979"/>
          </a:xfrm>
          <a:prstGeom prst="rect">
            <a:avLst/>
          </a:prstGeom>
        </p:spPr>
        <p:txBody>
          <a:bodyPr wrap="square">
            <a:spAutoFit/>
          </a:bodyPr>
          <a:lstStyle/>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In view of the fact that my baptism intertwined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with him into a mirror image of his death,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I will certainly experience a similar likeness of his resurrection. Thus experiencing this: the “old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was crucified with him. The expressed purpose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of that crucifixion was so that the life of “Selfish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might be completely defective thus I am no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longer slavishly devoted to “Sinful Me.” </a:t>
            </a:r>
          </a:p>
          <a:p>
            <a:pPr algn="ctr">
              <a:lnSpc>
                <a:spcPct val="107000"/>
              </a:lnSpc>
            </a:pPr>
            <a:r>
              <a:rPr lang="en-US" sz="3800" b="1" dirty="0">
                <a:latin typeface="Tempus Sans ITC" panose="04020404030D07020202" pitchFamily="82" charset="0"/>
                <a:ea typeface="Calibri" panose="020F0502020204030204" pitchFamily="34" charset="0"/>
                <a:cs typeface="Times New Roman" panose="02020603050405020304" pitchFamily="18" charset="0"/>
              </a:rPr>
              <a:t>For having experienced this death, God’s judgement pronounced me “just-as-if-I-had-never-sinned.”</a:t>
            </a:r>
          </a:p>
        </p:txBody>
      </p:sp>
    </p:spTree>
    <p:extLst>
      <p:ext uri="{BB962C8B-B14F-4D97-AF65-F5344CB8AC3E}">
        <p14:creationId xmlns:p14="http://schemas.microsoft.com/office/powerpoint/2010/main" val="819509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76831F-28A9-4252-B19B-D3E1B354CC2B}"/>
              </a:ext>
            </a:extLst>
          </p:cNvPr>
          <p:cNvSpPr/>
          <p:nvPr/>
        </p:nvSpPr>
        <p:spPr>
          <a:xfrm>
            <a:off x="0" y="372426"/>
            <a:ext cx="12192000" cy="6113148"/>
          </a:xfrm>
          <a:prstGeom prst="rect">
            <a:avLst/>
          </a:prstGeom>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On top of all of this, if I in fact died with Christ, I am firmly persuaded and am confident that I will also live with him.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For I have come to grasp that Christ, having been raised up from the dead will never face death again.  He is outside of death’s jurisdiction and is no longer under its rule.  The death Christ died was a one-time-death, but now, the life he currently lives, he lives oriented to God. So in the same way, I consider and think of “Selfish-Me” as truly a lifeless corpse in regard to “Sinful-me.” But indeed, now I live oriented with eyes toward God while implanted in Christ Jesus.</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489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A37107-8D22-4237-AC5F-4FBAD845FF44}"/>
              </a:ext>
            </a:extLst>
          </p:cNvPr>
          <p:cNvSpPr/>
          <p:nvPr/>
        </p:nvSpPr>
        <p:spPr>
          <a:xfrm>
            <a:off x="29030" y="372426"/>
            <a:ext cx="12192000" cy="6728701"/>
          </a:xfrm>
          <a:prstGeom prst="rect">
            <a:avLst/>
          </a:prstGeom>
        </p:spPr>
        <p:txBody>
          <a:bodyPr wrap="square">
            <a:spAutoFit/>
          </a:bodyPr>
          <a:lstStyle/>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This is how it all comes together: I must not allow for any possibility for “Sinful-Me” to be King and pay attention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and comply to the urges, feelings and passionate </a:t>
            </a:r>
          </a:p>
          <a:p>
            <a:pPr algn="ctr">
              <a:lnSpc>
                <a:spcPct val="107000"/>
              </a:lnSpc>
              <a:spcAft>
                <a:spcPts val="80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longings of my physical body. </a:t>
            </a:r>
            <a:r>
              <a:rPr lang="en-US" sz="3600" b="1" dirty="0">
                <a:latin typeface="Tempus Sans ITC" panose="04020404030D07020202" pitchFamily="82" charset="0"/>
              </a:rPr>
              <a:t>Neither will I keep on pampering any part of my personality using it as a </a:t>
            </a:r>
          </a:p>
          <a:p>
            <a:pPr algn="ctr">
              <a:lnSpc>
                <a:spcPct val="107000"/>
              </a:lnSpc>
              <a:spcAft>
                <a:spcPts val="800"/>
              </a:spcAft>
            </a:pPr>
            <a:r>
              <a:rPr lang="en-US" sz="3600" b="1" dirty="0">
                <a:latin typeface="Tempus Sans ITC" panose="04020404030D07020202" pitchFamily="82" charset="0"/>
              </a:rPr>
              <a:t>weapon or excuse toward hurtful living centered in </a:t>
            </a:r>
          </a:p>
          <a:p>
            <a:pPr algn="ctr">
              <a:lnSpc>
                <a:spcPct val="107000"/>
              </a:lnSpc>
              <a:spcAft>
                <a:spcPts val="800"/>
              </a:spcAft>
            </a:pPr>
            <a:r>
              <a:rPr lang="en-US" sz="3600" b="1" dirty="0">
                <a:latin typeface="Tempus Sans ITC" panose="04020404030D07020202" pitchFamily="82" charset="0"/>
              </a:rPr>
              <a:t>“Sinful Me”. Rather I will yield myself to God just as </a:t>
            </a:r>
          </a:p>
          <a:p>
            <a:pPr algn="ctr">
              <a:lnSpc>
                <a:spcPct val="107000"/>
              </a:lnSpc>
              <a:spcAft>
                <a:spcPts val="800"/>
              </a:spcAft>
            </a:pPr>
            <a:r>
              <a:rPr lang="en-US" sz="3600" b="1" dirty="0">
                <a:latin typeface="Tempus Sans ITC" panose="04020404030D07020202" pitchFamily="82" charset="0"/>
              </a:rPr>
              <a:t>if I was snatched out of death to Living! My whole </a:t>
            </a:r>
          </a:p>
          <a:p>
            <a:pPr algn="ctr">
              <a:lnSpc>
                <a:spcPct val="107000"/>
              </a:lnSpc>
              <a:spcAft>
                <a:spcPts val="800"/>
              </a:spcAft>
            </a:pPr>
            <a:r>
              <a:rPr lang="en-US" sz="3600" b="1" dirty="0">
                <a:latin typeface="Tempus Sans ITC" panose="04020404030D07020202" pitchFamily="82" charset="0"/>
              </a:rPr>
              <a:t>personality as a tool of right conduct oriented toward God</a:t>
            </a:r>
          </a:p>
          <a:p>
            <a:pPr algn="ctr">
              <a:lnSpc>
                <a:spcPct val="107000"/>
              </a:lnSpc>
              <a:spcAft>
                <a:spcPts val="800"/>
              </a:spcAft>
            </a:pP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71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936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774F2A-1197-45DC-A864-23266FD32D96}"/>
              </a:ext>
            </a:extLst>
          </p:cNvPr>
          <p:cNvSpPr/>
          <p:nvPr/>
        </p:nvSpPr>
        <p:spPr>
          <a:xfrm>
            <a:off x="0" y="130407"/>
            <a:ext cx="4818743" cy="2554545"/>
          </a:xfrm>
          <a:prstGeom prst="rect">
            <a:avLst/>
          </a:prstGeom>
        </p:spPr>
        <p:txBody>
          <a:bodyPr wrap="square">
            <a:spAutoFit/>
          </a:bodyPr>
          <a:lstStyle/>
          <a:p>
            <a:pPr algn="ctr"/>
            <a:r>
              <a:rPr lang="en-US" sz="4000" b="1" dirty="0">
                <a:solidFill>
                  <a:srgbClr val="FFFF00"/>
                </a:solidFill>
                <a:latin typeface="Ink Free" panose="03080402000500000000" pitchFamily="66" charset="0"/>
                <a:ea typeface="Calibri" panose="020F0502020204030204" pitchFamily="34" charset="0"/>
              </a:rPr>
              <a:t>Purposeful living begins by making a life changing decision (6:1-4)</a:t>
            </a:r>
            <a:endParaRPr lang="en-US" sz="4000" b="1" dirty="0">
              <a:solidFill>
                <a:srgbClr val="FFFF00"/>
              </a:solidFill>
              <a:latin typeface="Ink Free" panose="03080402000500000000" pitchFamily="66" charset="0"/>
            </a:endParaRPr>
          </a:p>
        </p:txBody>
      </p:sp>
      <p:pic>
        <p:nvPicPr>
          <p:cNvPr id="3" name="Picture 2" descr="A close up of a sign&#10;&#10;Description automatically generated">
            <a:extLst>
              <a:ext uri="{FF2B5EF4-FFF2-40B4-BE49-F238E27FC236}">
                <a16:creationId xmlns:a16="http://schemas.microsoft.com/office/drawing/2014/main" id="{33D38CCD-D3B5-48B6-8080-0D3BFDF89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9699" y="130407"/>
            <a:ext cx="7006751" cy="2554545"/>
          </a:xfrm>
          <a:prstGeom prst="rect">
            <a:avLst/>
          </a:prstGeom>
          <a:ln>
            <a:noFill/>
          </a:ln>
          <a:effectLst>
            <a:softEdge rad="112500"/>
          </a:effectLst>
        </p:spPr>
      </p:pic>
      <p:sp>
        <p:nvSpPr>
          <p:cNvPr id="5" name="Rectangle 4">
            <a:extLst>
              <a:ext uri="{FF2B5EF4-FFF2-40B4-BE49-F238E27FC236}">
                <a16:creationId xmlns:a16="http://schemas.microsoft.com/office/drawing/2014/main" id="{6B601ADD-E623-4DCA-B66C-65BF3B094D91}"/>
              </a:ext>
            </a:extLst>
          </p:cNvPr>
          <p:cNvSpPr/>
          <p:nvPr/>
        </p:nvSpPr>
        <p:spPr>
          <a:xfrm>
            <a:off x="720270" y="3628349"/>
            <a:ext cx="4499429" cy="2554545"/>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cs typeface="Times New Roman" panose="02020603050405020304" pitchFamily="18" charset="0"/>
              </a:rPr>
              <a:t>“Take up your cross and follow me” </a:t>
            </a:r>
          </a:p>
          <a:p>
            <a:pPr algn="ctr"/>
            <a:r>
              <a:rPr lang="en-US" sz="4000" b="1" dirty="0">
                <a:latin typeface="Tempus Sans ITC" panose="04020404030D07020202" pitchFamily="82" charset="0"/>
                <a:ea typeface="Calibri" panose="020F0502020204030204" pitchFamily="34" charset="0"/>
                <a:cs typeface="Times New Roman" panose="02020603050405020304" pitchFamily="18" charset="0"/>
              </a:rPr>
              <a:t>To his death, burial and resurrection</a:t>
            </a:r>
            <a:endParaRPr lang="en-US" sz="4000" b="1" dirty="0">
              <a:latin typeface="Tempus Sans ITC" panose="04020404030D07020202" pitchFamily="82" charset="0"/>
            </a:endParaRPr>
          </a:p>
        </p:txBody>
      </p:sp>
      <p:pic>
        <p:nvPicPr>
          <p:cNvPr id="7" name="Picture 6">
            <a:extLst>
              <a:ext uri="{FF2B5EF4-FFF2-40B4-BE49-F238E27FC236}">
                <a16:creationId xmlns:a16="http://schemas.microsoft.com/office/drawing/2014/main" id="{E55EFE68-DC73-47B9-9906-A7A18894EC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820427"/>
            <a:ext cx="3164768" cy="2099916"/>
          </a:xfrm>
          <a:prstGeom prst="rect">
            <a:avLst/>
          </a:prstGeom>
          <a:ln>
            <a:noFill/>
          </a:ln>
          <a:effectLst>
            <a:softEdge rad="112500"/>
          </a:effectLst>
        </p:spPr>
      </p:pic>
      <p:pic>
        <p:nvPicPr>
          <p:cNvPr id="9" name="Picture 8">
            <a:extLst>
              <a:ext uri="{FF2B5EF4-FFF2-40B4-BE49-F238E27FC236}">
                <a16:creationId xmlns:a16="http://schemas.microsoft.com/office/drawing/2014/main" id="{E82C677B-5B6B-499A-BA7D-19773934A2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0374" y="4325678"/>
            <a:ext cx="4711626" cy="2532322"/>
          </a:xfrm>
          <a:prstGeom prst="rect">
            <a:avLst/>
          </a:prstGeom>
          <a:ln>
            <a:noFill/>
          </a:ln>
          <a:effectLst>
            <a:softEdge rad="112500"/>
          </a:effectLst>
        </p:spPr>
      </p:pic>
    </p:spTree>
    <p:extLst>
      <p:ext uri="{BB962C8B-B14F-4D97-AF65-F5344CB8AC3E}">
        <p14:creationId xmlns:p14="http://schemas.microsoft.com/office/powerpoint/2010/main" val="288643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A03854-1E2E-421B-A8EC-80A0DEC0F65E}"/>
              </a:ext>
            </a:extLst>
          </p:cNvPr>
          <p:cNvSpPr/>
          <p:nvPr/>
        </p:nvSpPr>
        <p:spPr>
          <a:xfrm>
            <a:off x="0" y="130407"/>
            <a:ext cx="4818743" cy="2554545"/>
          </a:xfrm>
          <a:prstGeom prst="rect">
            <a:avLst/>
          </a:prstGeom>
        </p:spPr>
        <p:txBody>
          <a:bodyPr wrap="square">
            <a:spAutoFit/>
          </a:bodyPr>
          <a:lstStyle/>
          <a:p>
            <a:pPr algn="ctr"/>
            <a:r>
              <a:rPr lang="en-US" sz="4000" b="1" dirty="0">
                <a:solidFill>
                  <a:srgbClr val="FFFF00"/>
                </a:solidFill>
                <a:latin typeface="Ink Free" panose="03080402000500000000" pitchFamily="66" charset="0"/>
                <a:ea typeface="Calibri" panose="020F0502020204030204" pitchFamily="34" charset="0"/>
              </a:rPr>
              <a:t>Purposeful living begins by making a life changing decision (6:1-4)</a:t>
            </a:r>
            <a:endParaRPr lang="en-US" sz="4000" b="1" dirty="0">
              <a:solidFill>
                <a:srgbClr val="FFFF00"/>
              </a:solidFill>
              <a:latin typeface="Ink Free" panose="03080402000500000000" pitchFamily="66" charset="0"/>
            </a:endParaRPr>
          </a:p>
        </p:txBody>
      </p:sp>
      <p:pic>
        <p:nvPicPr>
          <p:cNvPr id="3" name="Picture 2" descr="A close up of a sign&#10;&#10;Description automatically generated">
            <a:extLst>
              <a:ext uri="{FF2B5EF4-FFF2-40B4-BE49-F238E27FC236}">
                <a16:creationId xmlns:a16="http://schemas.microsoft.com/office/drawing/2014/main" id="{F8BCAD40-C858-40E9-9729-EF38961D51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9699" y="130407"/>
            <a:ext cx="7006751" cy="2554545"/>
          </a:xfrm>
          <a:prstGeom prst="rect">
            <a:avLst/>
          </a:prstGeom>
          <a:ln>
            <a:noFill/>
          </a:ln>
          <a:effectLst>
            <a:softEdge rad="112500"/>
          </a:effectLst>
        </p:spPr>
      </p:pic>
      <p:sp>
        <p:nvSpPr>
          <p:cNvPr id="6" name="Rectangle 5">
            <a:extLst>
              <a:ext uri="{FF2B5EF4-FFF2-40B4-BE49-F238E27FC236}">
                <a16:creationId xmlns:a16="http://schemas.microsoft.com/office/drawing/2014/main" id="{8A9635F8-194C-4CE8-847F-0DCF77AB17E9}"/>
              </a:ext>
            </a:extLst>
          </p:cNvPr>
          <p:cNvSpPr/>
          <p:nvPr/>
        </p:nvSpPr>
        <p:spPr>
          <a:xfrm>
            <a:off x="720270" y="3628349"/>
            <a:ext cx="4499429" cy="2554545"/>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cs typeface="Times New Roman" panose="02020603050405020304" pitchFamily="18" charset="0"/>
              </a:rPr>
              <a:t>“Take up your cross and follow me” </a:t>
            </a:r>
          </a:p>
          <a:p>
            <a:pPr algn="ctr"/>
            <a:r>
              <a:rPr lang="en-US" sz="4000" b="1" dirty="0">
                <a:latin typeface="Tempus Sans ITC" panose="04020404030D07020202" pitchFamily="82" charset="0"/>
                <a:ea typeface="Calibri" panose="020F0502020204030204" pitchFamily="34" charset="0"/>
                <a:cs typeface="Times New Roman" panose="02020603050405020304" pitchFamily="18" charset="0"/>
              </a:rPr>
              <a:t>To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my</a:t>
            </a:r>
            <a:r>
              <a:rPr lang="en-US" sz="4000" b="1" dirty="0">
                <a:latin typeface="Tempus Sans ITC" panose="04020404030D07020202" pitchFamily="82" charset="0"/>
                <a:ea typeface="Calibri" panose="020F0502020204030204" pitchFamily="34" charset="0"/>
                <a:cs typeface="Times New Roman" panose="02020603050405020304" pitchFamily="18" charset="0"/>
              </a:rPr>
              <a:t> death, burial and resurrection</a:t>
            </a:r>
            <a:endParaRPr lang="en-US" sz="4000" b="1" dirty="0">
              <a:latin typeface="Tempus Sans ITC" panose="04020404030D07020202" pitchFamily="82" charset="0"/>
            </a:endParaRPr>
          </a:p>
        </p:txBody>
      </p:sp>
      <p:pic>
        <p:nvPicPr>
          <p:cNvPr id="10" name="Picture 9">
            <a:extLst>
              <a:ext uri="{FF2B5EF4-FFF2-40B4-BE49-F238E27FC236}">
                <a16:creationId xmlns:a16="http://schemas.microsoft.com/office/drawing/2014/main" id="{843DA8ED-84AE-4822-B9FB-A0C2EC43A6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0516" y="5022164"/>
            <a:ext cx="5725370" cy="1705429"/>
          </a:xfrm>
          <a:prstGeom prst="rect">
            <a:avLst/>
          </a:prstGeom>
          <a:ln>
            <a:noFill/>
          </a:ln>
          <a:effectLst>
            <a:softEdge rad="112500"/>
          </a:effectLst>
        </p:spPr>
      </p:pic>
      <p:pic>
        <p:nvPicPr>
          <p:cNvPr id="8" name="Picture 7">
            <a:extLst>
              <a:ext uri="{FF2B5EF4-FFF2-40B4-BE49-F238E27FC236}">
                <a16:creationId xmlns:a16="http://schemas.microsoft.com/office/drawing/2014/main" id="{0D835768-91C6-4DA0-A0AD-C3D3509D15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2960" y="3309257"/>
            <a:ext cx="3100114" cy="2048290"/>
          </a:xfrm>
          <a:prstGeom prst="rect">
            <a:avLst/>
          </a:prstGeom>
          <a:ln>
            <a:noFill/>
          </a:ln>
          <a:effectLst>
            <a:softEdge rad="112500"/>
          </a:effectLst>
        </p:spPr>
      </p:pic>
    </p:spTree>
    <p:extLst>
      <p:ext uri="{BB962C8B-B14F-4D97-AF65-F5344CB8AC3E}">
        <p14:creationId xmlns:p14="http://schemas.microsoft.com/office/powerpoint/2010/main" val="221160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48F6FA-1565-4D51-A7C8-E5F1228CC074}"/>
              </a:ext>
            </a:extLst>
          </p:cNvPr>
          <p:cNvPicPr>
            <a:picLocks noChangeAspect="1"/>
          </p:cNvPicPr>
          <p:nvPr/>
        </p:nvPicPr>
        <p:blipFill rotWithShape="1">
          <a:blip r:embed="rId2">
            <a:extLst>
              <a:ext uri="{28A0092B-C50C-407E-A947-70E740481C1C}">
                <a14:useLocalDpi xmlns:a14="http://schemas.microsoft.com/office/drawing/2010/main" val="0"/>
              </a:ext>
            </a:extLst>
          </a:blip>
          <a:srcRect l="19807" r="16676" b="1"/>
          <a:stretch/>
        </p:blipFill>
        <p:spPr>
          <a:xfrm>
            <a:off x="0" y="1623391"/>
            <a:ext cx="4818743" cy="5234610"/>
          </a:xfrm>
          <a:prstGeom prst="rect">
            <a:avLst/>
          </a:prstGeom>
          <a:ln>
            <a:noFill/>
          </a:ln>
          <a:effectLst>
            <a:softEdge rad="112500"/>
          </a:effectLst>
        </p:spPr>
      </p:pic>
      <p:sp>
        <p:nvSpPr>
          <p:cNvPr id="2" name="Rectangle 1">
            <a:extLst>
              <a:ext uri="{FF2B5EF4-FFF2-40B4-BE49-F238E27FC236}">
                <a16:creationId xmlns:a16="http://schemas.microsoft.com/office/drawing/2014/main" id="{89A9F239-C4DC-4300-A4FD-360C78551A1F}"/>
              </a:ext>
            </a:extLst>
          </p:cNvPr>
          <p:cNvSpPr/>
          <p:nvPr/>
        </p:nvSpPr>
        <p:spPr>
          <a:xfrm>
            <a:off x="3004457" y="3617494"/>
            <a:ext cx="9187543" cy="2554545"/>
          </a:xfrm>
          <a:prstGeom prst="rect">
            <a:avLst/>
          </a:prstGeom>
          <a:effectLst>
            <a:outerShdw blurRad="50800" dist="50800" dir="5400000" algn="ctr" rotWithShape="0">
              <a:schemeClr val="bg1"/>
            </a:outerShdw>
          </a:effectLst>
        </p:spPr>
        <p:txBody>
          <a:bodyPr wrap="square">
            <a:spAutoFit/>
          </a:bodyPr>
          <a:lstStyle/>
          <a:p>
            <a:pPr algn="ctr"/>
            <a:r>
              <a:rPr lang="en-US" sz="4000" b="1" dirty="0">
                <a:solidFill>
                  <a:srgbClr val="FFFF00"/>
                </a:solidFill>
                <a:latin typeface="Ink Free" panose="03080402000500000000" pitchFamily="66" charset="0"/>
                <a:ea typeface="Calibri" panose="020F0502020204030204" pitchFamily="34" charset="0"/>
              </a:rPr>
              <a:t>Purposeful living based in being in the reality of “dead to sin” while looking forward to our resurrection</a:t>
            </a:r>
          </a:p>
          <a:p>
            <a:pPr algn="ctr"/>
            <a:r>
              <a:rPr lang="en-US" sz="4000" b="1" dirty="0">
                <a:solidFill>
                  <a:srgbClr val="FFFF00"/>
                </a:solidFill>
                <a:latin typeface="Ink Free" panose="03080402000500000000" pitchFamily="66" charset="0"/>
                <a:ea typeface="Calibri" panose="020F0502020204030204" pitchFamily="34" charset="0"/>
              </a:rPr>
              <a:t> (6:5-11)</a:t>
            </a:r>
            <a:endParaRPr lang="en-US" sz="4000" b="1" dirty="0">
              <a:solidFill>
                <a:srgbClr val="FFFF00"/>
              </a:solidFill>
              <a:latin typeface="Ink Free" panose="03080402000500000000" pitchFamily="66" charset="0"/>
            </a:endParaRPr>
          </a:p>
        </p:txBody>
      </p:sp>
      <p:pic>
        <p:nvPicPr>
          <p:cNvPr id="3" name="Picture 2" descr="A close up of a sign&#10;&#10;Description automatically generated">
            <a:extLst>
              <a:ext uri="{FF2B5EF4-FFF2-40B4-BE49-F238E27FC236}">
                <a16:creationId xmlns:a16="http://schemas.microsoft.com/office/drawing/2014/main" id="{28105131-7569-4F56-976E-4BD5D6F8A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9699" y="130407"/>
            <a:ext cx="7006751" cy="2554545"/>
          </a:xfrm>
          <a:prstGeom prst="rect">
            <a:avLst/>
          </a:prstGeom>
          <a:ln>
            <a:noFill/>
          </a:ln>
          <a:effectLst>
            <a:softEdge rad="112500"/>
          </a:effectLst>
        </p:spPr>
      </p:pic>
    </p:spTree>
    <p:extLst>
      <p:ext uri="{BB962C8B-B14F-4D97-AF65-F5344CB8AC3E}">
        <p14:creationId xmlns:p14="http://schemas.microsoft.com/office/powerpoint/2010/main" val="121269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3E05F-367F-4C5C-8B8C-191EDF989E66}"/>
              </a:ext>
            </a:extLst>
          </p:cNvPr>
          <p:cNvSpPr/>
          <p:nvPr/>
        </p:nvSpPr>
        <p:spPr>
          <a:xfrm>
            <a:off x="3699872" y="2740679"/>
            <a:ext cx="4238171" cy="750975"/>
          </a:xfrm>
          <a:prstGeom prst="rect">
            <a:avLst/>
          </a:prstGeom>
        </p:spPr>
        <p:txBody>
          <a:bodyPr wrap="square">
            <a:spAutoFit/>
          </a:bodyPr>
          <a:lstStyle/>
          <a:p>
            <a:pPr marR="0" lvl="0" algn="ctr">
              <a:lnSpc>
                <a:spcPct val="107000"/>
              </a:lnSpc>
              <a:spcBef>
                <a:spcPts val="0"/>
              </a:spcBef>
              <a:spcAft>
                <a:spcPts val="0"/>
              </a:spcAft>
            </a:pPr>
            <a:r>
              <a:rPr lang="en-US" sz="4000" b="1" dirty="0">
                <a:latin typeface="Papyrus" panose="03070502060502030205" pitchFamily="66" charset="0"/>
                <a:ea typeface="Calibri" panose="020F0502020204030204" pitchFamily="34" charset="0"/>
                <a:cs typeface="Times New Roman" panose="02020603050405020304" pitchFamily="18" charset="0"/>
              </a:rPr>
              <a:t>Romans 3:23,24</a:t>
            </a:r>
          </a:p>
        </p:txBody>
      </p:sp>
      <p:sp>
        <p:nvSpPr>
          <p:cNvPr id="3" name="Rectangle 2">
            <a:extLst>
              <a:ext uri="{FF2B5EF4-FFF2-40B4-BE49-F238E27FC236}">
                <a16:creationId xmlns:a16="http://schemas.microsoft.com/office/drawing/2014/main" id="{89652EC5-6912-4698-8F5B-0E6341F1CC7A}"/>
              </a:ext>
            </a:extLst>
          </p:cNvPr>
          <p:cNvSpPr/>
          <p:nvPr/>
        </p:nvSpPr>
        <p:spPr>
          <a:xfrm>
            <a:off x="229689" y="674417"/>
            <a:ext cx="7172597" cy="1323439"/>
          </a:xfrm>
          <a:prstGeom prst="rect">
            <a:avLst/>
          </a:prstGeom>
        </p:spPr>
        <p:txBody>
          <a:bodyPr wrap="square">
            <a:spAutoFit/>
          </a:bodyPr>
          <a:lstStyle/>
          <a:p>
            <a:pPr algn="ctr"/>
            <a:r>
              <a:rPr lang="en-US" sz="4000" b="1" dirty="0">
                <a:solidFill>
                  <a:srgbClr val="FFFF00"/>
                </a:solidFill>
                <a:latin typeface="Papyrus" panose="03070502060502030205" pitchFamily="66" charset="0"/>
                <a:ea typeface="Calibri" panose="020F0502020204030204" pitchFamily="34" charset="0"/>
                <a:cs typeface="Times New Roman" panose="02020603050405020304" pitchFamily="18" charset="0"/>
              </a:rPr>
              <a:t>for all have sinned and fallen short of the glory of God, </a:t>
            </a:r>
            <a:endParaRPr lang="en-US" sz="4000" b="1" dirty="0">
              <a:solidFill>
                <a:srgbClr val="FFFF00"/>
              </a:solidFill>
              <a:latin typeface="Papyrus" panose="03070502060502030205" pitchFamily="66" charset="0"/>
            </a:endParaRPr>
          </a:p>
        </p:txBody>
      </p:sp>
      <p:sp>
        <p:nvSpPr>
          <p:cNvPr id="5" name="Rectangle 4">
            <a:extLst>
              <a:ext uri="{FF2B5EF4-FFF2-40B4-BE49-F238E27FC236}">
                <a16:creationId xmlns:a16="http://schemas.microsoft.com/office/drawing/2014/main" id="{948477FE-DFC1-4B45-81E5-2A3F75374B49}"/>
              </a:ext>
            </a:extLst>
          </p:cNvPr>
          <p:cNvSpPr/>
          <p:nvPr/>
        </p:nvSpPr>
        <p:spPr>
          <a:xfrm>
            <a:off x="4701358" y="4364828"/>
            <a:ext cx="7315200" cy="1938992"/>
          </a:xfrm>
          <a:prstGeom prst="rect">
            <a:avLst/>
          </a:prstGeom>
        </p:spPr>
        <p:txBody>
          <a:bodyPr wrap="square">
            <a:spAutoFit/>
          </a:bodyPr>
          <a:lstStyle/>
          <a:p>
            <a:pPr algn="ctr"/>
            <a:r>
              <a:rPr lang="en-US" sz="4000" b="1" dirty="0">
                <a:solidFill>
                  <a:srgbClr val="FFFF00"/>
                </a:solidFill>
                <a:latin typeface="Papyrus" panose="03070502060502030205" pitchFamily="66" charset="0"/>
                <a:ea typeface="Calibri" panose="020F0502020204030204" pitchFamily="34" charset="0"/>
                <a:cs typeface="Times New Roman" panose="02020603050405020304" pitchFamily="18" charset="0"/>
              </a:rPr>
              <a:t>“and are justified freely by his grace through the redemption that came by Christ Jesus.”</a:t>
            </a:r>
            <a:endParaRPr lang="en-US" sz="4000" b="1" dirty="0">
              <a:solidFill>
                <a:srgbClr val="FFFF00"/>
              </a:solidFill>
              <a:latin typeface="Papyrus" panose="03070502060502030205" pitchFamily="66" charset="0"/>
            </a:endParaRPr>
          </a:p>
        </p:txBody>
      </p:sp>
    </p:spTree>
    <p:extLst>
      <p:ext uri="{BB962C8B-B14F-4D97-AF65-F5344CB8AC3E}">
        <p14:creationId xmlns:p14="http://schemas.microsoft.com/office/powerpoint/2010/main" val="289090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90F46F-61ED-4DEC-9BEE-63582B372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44" y="102259"/>
            <a:ext cx="4267200" cy="3196281"/>
          </a:xfrm>
          <a:prstGeom prst="rect">
            <a:avLst/>
          </a:prstGeom>
          <a:ln>
            <a:noFill/>
          </a:ln>
          <a:effectLst>
            <a:softEdge rad="112500"/>
          </a:effectLst>
        </p:spPr>
      </p:pic>
      <p:pic>
        <p:nvPicPr>
          <p:cNvPr id="7" name="Picture 6">
            <a:extLst>
              <a:ext uri="{FF2B5EF4-FFF2-40B4-BE49-F238E27FC236}">
                <a16:creationId xmlns:a16="http://schemas.microsoft.com/office/drawing/2014/main" id="{DBCEB35D-C057-44CD-A9B9-F62A8D525EE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7508299" y="-75756"/>
            <a:ext cx="4785301" cy="2873829"/>
          </a:xfrm>
          <a:prstGeom prst="rect">
            <a:avLst/>
          </a:prstGeom>
          <a:ln>
            <a:noFill/>
          </a:ln>
          <a:effectLst>
            <a:softEdge rad="112500"/>
          </a:effectLst>
        </p:spPr>
      </p:pic>
      <p:sp>
        <p:nvSpPr>
          <p:cNvPr id="5" name="Rectangle 4">
            <a:extLst>
              <a:ext uri="{FF2B5EF4-FFF2-40B4-BE49-F238E27FC236}">
                <a16:creationId xmlns:a16="http://schemas.microsoft.com/office/drawing/2014/main" id="{ECD919A2-ABDC-4B92-B434-C37CCCB5E59D}"/>
              </a:ext>
            </a:extLst>
          </p:cNvPr>
          <p:cNvSpPr/>
          <p:nvPr/>
        </p:nvSpPr>
        <p:spPr>
          <a:xfrm>
            <a:off x="4310744" y="87178"/>
            <a:ext cx="3381827" cy="219149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200" b="1" dirty="0">
                <a:latin typeface="Tempus Sans ITC" panose="04020404030D07020202" pitchFamily="82" charset="0"/>
                <a:ea typeface="Calibri" panose="020F0502020204030204" pitchFamily="34" charset="0"/>
                <a:cs typeface="Times New Roman" panose="02020603050405020304" pitchFamily="18" charset="0"/>
              </a:rPr>
              <a:t>What he achieved on that tree, we received when we joined him there.</a:t>
            </a:r>
          </a:p>
        </p:txBody>
      </p:sp>
    </p:spTree>
    <p:extLst>
      <p:ext uri="{BB962C8B-B14F-4D97-AF65-F5344CB8AC3E}">
        <p14:creationId xmlns:p14="http://schemas.microsoft.com/office/powerpoint/2010/main" val="3066373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C42960-1A89-425F-9B45-AC15C646F33D}"/>
              </a:ext>
            </a:extLst>
          </p:cNvPr>
          <p:cNvSpPr/>
          <p:nvPr/>
        </p:nvSpPr>
        <p:spPr>
          <a:xfrm>
            <a:off x="3048000" y="3743435"/>
            <a:ext cx="6096000" cy="1938992"/>
          </a:xfrm>
          <a:prstGeom prst="rect">
            <a:avLst/>
          </a:prstGeom>
        </p:spPr>
        <p:txBody>
          <a:bodyPr>
            <a:spAutoFit/>
          </a:bodyPr>
          <a:lstStyle/>
          <a:p>
            <a:pPr algn="ctr"/>
            <a:r>
              <a:rPr lang="en-US" dirty="0">
                <a:latin typeface="Times New Roman" panose="02020603050405020304" pitchFamily="18" charset="0"/>
                <a:ea typeface="Calibri" panose="020F0502020204030204" pitchFamily="34" charset="0"/>
              </a:rPr>
              <a:t> </a:t>
            </a:r>
            <a:r>
              <a:rPr lang="en-US" sz="4000" dirty="0">
                <a:latin typeface="Showcard Gothic" panose="04020904020102020604" pitchFamily="82" charset="0"/>
                <a:ea typeface="Calibri" panose="020F0502020204030204" pitchFamily="34" charset="0"/>
              </a:rPr>
              <a:t>Since I died to sin how do I stop sinning?</a:t>
            </a:r>
            <a:endParaRPr lang="en-US" sz="4000" dirty="0">
              <a:latin typeface="Showcard Gothic" panose="04020904020102020604" pitchFamily="82" charset="0"/>
            </a:endParaRPr>
          </a:p>
        </p:txBody>
      </p:sp>
      <p:pic>
        <p:nvPicPr>
          <p:cNvPr id="3" name="Picture 2">
            <a:extLst>
              <a:ext uri="{FF2B5EF4-FFF2-40B4-BE49-F238E27FC236}">
                <a16:creationId xmlns:a16="http://schemas.microsoft.com/office/drawing/2014/main" id="{715594FD-B6C4-466D-8B0F-4F7CF1BD0F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44" y="102259"/>
            <a:ext cx="4267200" cy="3196281"/>
          </a:xfrm>
          <a:prstGeom prst="rect">
            <a:avLst/>
          </a:prstGeom>
          <a:ln>
            <a:noFill/>
          </a:ln>
          <a:effectLst>
            <a:softEdge rad="112500"/>
          </a:effectLst>
        </p:spPr>
      </p:pic>
      <p:pic>
        <p:nvPicPr>
          <p:cNvPr id="4" name="Picture 3">
            <a:extLst>
              <a:ext uri="{FF2B5EF4-FFF2-40B4-BE49-F238E27FC236}">
                <a16:creationId xmlns:a16="http://schemas.microsoft.com/office/drawing/2014/main" id="{1612AF02-04EC-471A-97FE-A25596231E4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7508299" y="-75756"/>
            <a:ext cx="4785301" cy="2873829"/>
          </a:xfrm>
          <a:prstGeom prst="rect">
            <a:avLst/>
          </a:prstGeom>
          <a:ln>
            <a:noFill/>
          </a:ln>
          <a:effectLst>
            <a:softEdge rad="112500"/>
          </a:effectLst>
        </p:spPr>
      </p:pic>
      <p:sp>
        <p:nvSpPr>
          <p:cNvPr id="5" name="Rectangle 4">
            <a:extLst>
              <a:ext uri="{FF2B5EF4-FFF2-40B4-BE49-F238E27FC236}">
                <a16:creationId xmlns:a16="http://schemas.microsoft.com/office/drawing/2014/main" id="{E4C177E7-5FE3-4C8A-B4C2-28F029AB89C1}"/>
              </a:ext>
            </a:extLst>
          </p:cNvPr>
          <p:cNvSpPr/>
          <p:nvPr/>
        </p:nvSpPr>
        <p:spPr>
          <a:xfrm>
            <a:off x="4310744" y="87178"/>
            <a:ext cx="3381827" cy="219149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200" b="1" dirty="0">
                <a:latin typeface="Tempus Sans ITC" panose="04020404030D07020202" pitchFamily="82" charset="0"/>
                <a:ea typeface="Calibri" panose="020F0502020204030204" pitchFamily="34" charset="0"/>
                <a:cs typeface="Times New Roman" panose="02020603050405020304" pitchFamily="18" charset="0"/>
              </a:rPr>
              <a:t>What he achieved on that tree, we received when we joined him there.</a:t>
            </a:r>
          </a:p>
        </p:txBody>
      </p:sp>
    </p:spTree>
    <p:extLst>
      <p:ext uri="{BB962C8B-B14F-4D97-AF65-F5344CB8AC3E}">
        <p14:creationId xmlns:p14="http://schemas.microsoft.com/office/powerpoint/2010/main" val="216441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899DC9-1836-4A98-BCDD-4D68243C793C}"/>
              </a:ext>
            </a:extLst>
          </p:cNvPr>
          <p:cNvSpPr/>
          <p:nvPr/>
        </p:nvSpPr>
        <p:spPr>
          <a:xfrm>
            <a:off x="1290331" y="2637051"/>
            <a:ext cx="9048631" cy="968278"/>
          </a:xfrm>
          <a:prstGeom prst="rect">
            <a:avLst/>
          </a:prstGeom>
        </p:spPr>
        <p:txBody>
          <a:bodyPr wrap="non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Bob Newhart clip</a:t>
            </a:r>
          </a:p>
          <a:p>
            <a:pPr marL="342900" marR="0" lvl="0" indent="-342900" algn="just">
              <a:lnSpc>
                <a:spcPct val="107000"/>
              </a:lnSpc>
              <a:spcBef>
                <a:spcPts val="0"/>
              </a:spcBef>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dirty="0">
                <a:hlinkClick r:id="rId2">
                  <a:extLst>
                    <a:ext uri="{A12FA001-AC4F-418D-AE19-62706E023703}">
                      <ahyp:hlinkClr xmlns:ahyp="http://schemas.microsoft.com/office/drawing/2018/hyperlinkcolor" val="tx"/>
                    </a:ext>
                  </a:extLst>
                </a:hlinkClick>
              </a:rPr>
              <a:t>https://www.youtube.com/watch?v=y8Et28kBi1A&amp;list=RDy8Et28kBi1A&amp;start_radio=1&amp;t=0</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66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6E27D64-1009-4C81-883E-668E0798A2DC}"/>
              </a:ext>
            </a:extLst>
          </p:cNvPr>
          <p:cNvSpPr/>
          <p:nvPr/>
        </p:nvSpPr>
        <p:spPr>
          <a:xfrm>
            <a:off x="0" y="346389"/>
            <a:ext cx="6096000"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                     Don’t</a:t>
            </a:r>
            <a:r>
              <a:rPr lang="en-US" sz="4000" dirty="0">
                <a:solidFill>
                  <a:srgbClr val="FFFF00"/>
                </a:solidFill>
                <a:latin typeface="Times New Roman" panose="02020603050405020304" pitchFamily="18" charset="0"/>
                <a:ea typeface="Calibri" panose="020F0502020204030204" pitchFamily="34" charset="0"/>
              </a:rPr>
              <a:t>  </a:t>
            </a:r>
            <a:endParaRPr lang="en-US" sz="4000" dirty="0">
              <a:solidFill>
                <a:srgbClr val="FFFF00"/>
              </a:solidFill>
            </a:endParaRPr>
          </a:p>
        </p:txBody>
      </p:sp>
      <p:sp>
        <p:nvSpPr>
          <p:cNvPr id="13" name="Rectangle 12">
            <a:extLst>
              <a:ext uri="{FF2B5EF4-FFF2-40B4-BE49-F238E27FC236}">
                <a16:creationId xmlns:a16="http://schemas.microsoft.com/office/drawing/2014/main" id="{C387B9CC-BA16-4A59-94E6-6BA30175DEF3}"/>
              </a:ext>
            </a:extLst>
          </p:cNvPr>
          <p:cNvSpPr/>
          <p:nvPr/>
        </p:nvSpPr>
        <p:spPr>
          <a:xfrm>
            <a:off x="5971736" y="346389"/>
            <a:ext cx="6220264"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Don’t                  Do </a:t>
            </a:r>
            <a:endParaRPr lang="en-US" sz="4000" b="1" dirty="0">
              <a:solidFill>
                <a:srgbClr val="FFFF00"/>
              </a:solidFill>
              <a:latin typeface="Tempus Sans ITC" panose="04020404030D07020202" pitchFamily="82" charset="0"/>
            </a:endParaRPr>
          </a:p>
        </p:txBody>
      </p:sp>
      <p:sp>
        <p:nvSpPr>
          <p:cNvPr id="14" name="Rectangle 13">
            <a:extLst>
              <a:ext uri="{FF2B5EF4-FFF2-40B4-BE49-F238E27FC236}">
                <a16:creationId xmlns:a16="http://schemas.microsoft.com/office/drawing/2014/main" id="{CDBB1CB7-7574-4D5A-8D32-C7C685EA4EB0}"/>
              </a:ext>
            </a:extLst>
          </p:cNvPr>
          <p:cNvSpPr/>
          <p:nvPr/>
        </p:nvSpPr>
        <p:spPr>
          <a:xfrm>
            <a:off x="49232" y="1196661"/>
            <a:ext cx="2980004" cy="5632311"/>
          </a:xfrm>
          <a:prstGeom prst="rect">
            <a:avLst/>
          </a:prstGeom>
        </p:spPr>
        <p:txBody>
          <a:bodyPr wrap="square">
            <a:spAutoFit/>
          </a:bodyPr>
          <a:lstStyle/>
          <a:p>
            <a:pPr algn="ctr"/>
            <a:r>
              <a:rPr lang="en-US" sz="3600" b="1" dirty="0">
                <a:solidFill>
                  <a:srgbClr val="FFC000"/>
                </a:solidFill>
                <a:latin typeface="Papyrus" panose="03070502060502030205" pitchFamily="66" charset="0"/>
                <a:ea typeface="Calibri" panose="020F0502020204030204" pitchFamily="34" charset="0"/>
              </a:rPr>
              <a:t>Romans 6:11</a:t>
            </a:r>
          </a:p>
          <a:p>
            <a:pPr algn="ctr"/>
            <a:endParaRPr lang="en-US" sz="3600" b="1" dirty="0">
              <a:solidFill>
                <a:srgbClr val="FFC000"/>
              </a:solidFill>
              <a:latin typeface="Papyrus" panose="03070502060502030205" pitchFamily="66" charset="0"/>
              <a:ea typeface="Calibri" panose="020F0502020204030204" pitchFamily="34" charset="0"/>
            </a:endParaRPr>
          </a:p>
          <a:p>
            <a:pPr algn="ctr"/>
            <a:r>
              <a:rPr lang="en-US" sz="3600" b="1" dirty="0">
                <a:latin typeface="Papyrus" panose="03070502060502030205" pitchFamily="66" charset="0"/>
              </a:rPr>
              <a:t>Count yourselves dead to sin but alive to God</a:t>
            </a:r>
          </a:p>
          <a:p>
            <a:pPr algn="ctr"/>
            <a:endParaRPr lang="en-US" sz="3600" b="1" dirty="0">
              <a:latin typeface="Papyrus" panose="03070502060502030205" pitchFamily="66" charset="0"/>
            </a:endParaRPr>
          </a:p>
          <a:p>
            <a:pPr algn="ctr"/>
            <a:r>
              <a:rPr lang="en-US" sz="3600" b="1" dirty="0">
                <a:solidFill>
                  <a:srgbClr val="00B0F0"/>
                </a:solidFill>
                <a:latin typeface="Papyrus" panose="03070502060502030205" pitchFamily="66" charset="0"/>
              </a:rPr>
              <a:t>Change the way you think</a:t>
            </a:r>
            <a:endParaRPr lang="en-US" sz="3600" dirty="0">
              <a:solidFill>
                <a:srgbClr val="00B0F0"/>
              </a:solidFill>
              <a:latin typeface="Papyrus" panose="03070502060502030205" pitchFamily="66" charset="0"/>
            </a:endParaRPr>
          </a:p>
        </p:txBody>
      </p:sp>
      <p:cxnSp>
        <p:nvCxnSpPr>
          <p:cNvPr id="15" name="Straight Connector 14">
            <a:extLst>
              <a:ext uri="{FF2B5EF4-FFF2-40B4-BE49-F238E27FC236}">
                <a16:creationId xmlns:a16="http://schemas.microsoft.com/office/drawing/2014/main" id="{77E57D29-4B93-4FA9-8F6C-E022EDAF520F}"/>
              </a:ext>
            </a:extLst>
          </p:cNvPr>
          <p:cNvCxnSpPr>
            <a:cxnSpLocks/>
          </p:cNvCxnSpPr>
          <p:nvPr/>
        </p:nvCxnSpPr>
        <p:spPr>
          <a:xfrm>
            <a:off x="3022769"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FB681B4-AF17-46B0-A7D4-71D90A106EB6}"/>
              </a:ext>
            </a:extLst>
          </p:cNvPr>
          <p:cNvCxnSpPr>
            <a:cxnSpLocks/>
          </p:cNvCxnSpPr>
          <p:nvPr/>
        </p:nvCxnSpPr>
        <p:spPr>
          <a:xfrm>
            <a:off x="6227412"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9C95ABB-DD0A-4137-8B7F-E4A8E72E1103}"/>
              </a:ext>
            </a:extLst>
          </p:cNvPr>
          <p:cNvCxnSpPr>
            <a:cxnSpLocks/>
          </p:cNvCxnSpPr>
          <p:nvPr/>
        </p:nvCxnSpPr>
        <p:spPr>
          <a:xfrm>
            <a:off x="9406597" y="675249"/>
            <a:ext cx="0" cy="5836362"/>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1538B14-8663-4111-8452-5F1CAA8E9C34}"/>
              </a:ext>
            </a:extLst>
          </p:cNvPr>
          <p:cNvCxnSpPr>
            <a:cxnSpLocks/>
          </p:cNvCxnSpPr>
          <p:nvPr/>
        </p:nvCxnSpPr>
        <p:spPr>
          <a:xfrm>
            <a:off x="576775" y="1054275"/>
            <a:ext cx="10789920" cy="0"/>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3022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1326</TotalTime>
  <Words>856</Words>
  <Application>Microsoft Office PowerPoint</Application>
  <PresentationFormat>Widescreen</PresentationFormat>
  <Paragraphs>129</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Calibri Light</vt:lpstr>
      <vt:lpstr>Ink Free</vt:lpstr>
      <vt:lpstr>Papyrus</vt:lpstr>
      <vt:lpstr>Showcard Gothic</vt:lpstr>
      <vt:lpstr>Symbol</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Ministry1 - Office</cp:lastModifiedBy>
  <cp:revision>14</cp:revision>
  <dcterms:created xsi:type="dcterms:W3CDTF">2020-05-09T02:35:24Z</dcterms:created>
  <dcterms:modified xsi:type="dcterms:W3CDTF">2020-05-10T00:42:24Z</dcterms:modified>
</cp:coreProperties>
</file>