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4" r:id="rId6"/>
    <p:sldId id="266" r:id="rId7"/>
    <p:sldId id="259" r:id="rId8"/>
    <p:sldId id="267" r:id="rId9"/>
    <p:sldId id="268" r:id="rId10"/>
    <p:sldId id="260" r:id="rId11"/>
    <p:sldId id="269" r:id="rId12"/>
    <p:sldId id="261" r:id="rId13"/>
    <p:sldId id="262" r:id="rId14"/>
    <p:sldId id="274" r:id="rId15"/>
    <p:sldId id="271" r:id="rId16"/>
    <p:sldId id="270" r:id="rId17"/>
    <p:sldId id="265"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6F2BE8-FE16-4905-9E18-90620F4A739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59310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F2BE8-FE16-4905-9E18-90620F4A739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265857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F2BE8-FE16-4905-9E18-90620F4A739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96472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F2BE8-FE16-4905-9E18-90620F4A739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11462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F2BE8-FE16-4905-9E18-90620F4A7390}"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152199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6F2BE8-FE16-4905-9E18-90620F4A739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274974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6F2BE8-FE16-4905-9E18-90620F4A7390}"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172079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6F2BE8-FE16-4905-9E18-90620F4A7390}"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346384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F2BE8-FE16-4905-9E18-90620F4A7390}"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285796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6F2BE8-FE16-4905-9E18-90620F4A739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5405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6F2BE8-FE16-4905-9E18-90620F4A7390}"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9D12C-5DD7-4064-8AD0-7707BEA66C65}" type="slidenum">
              <a:rPr lang="en-US" smtClean="0"/>
              <a:t>‹#›</a:t>
            </a:fld>
            <a:endParaRPr lang="en-US"/>
          </a:p>
        </p:txBody>
      </p:sp>
    </p:spTree>
    <p:extLst>
      <p:ext uri="{BB962C8B-B14F-4D97-AF65-F5344CB8AC3E}">
        <p14:creationId xmlns:p14="http://schemas.microsoft.com/office/powerpoint/2010/main" val="45211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F2BE8-FE16-4905-9E18-90620F4A7390}" type="datetimeFigureOut">
              <a:rPr lang="en-US" smtClean="0"/>
              <a:t>5/1/2020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9D12C-5DD7-4064-8AD0-7707BEA66C65}" type="slidenum">
              <a:rPr lang="en-US" smtClean="0"/>
              <a:t>‹#›</a:t>
            </a:fld>
            <a:endParaRPr lang="en-US"/>
          </a:p>
        </p:txBody>
      </p:sp>
    </p:spTree>
    <p:extLst>
      <p:ext uri="{BB962C8B-B14F-4D97-AF65-F5344CB8AC3E}">
        <p14:creationId xmlns:p14="http://schemas.microsoft.com/office/powerpoint/2010/main" val="17680292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on a wooden pole&#10;&#10;Description automatically generated">
            <a:extLst>
              <a:ext uri="{FF2B5EF4-FFF2-40B4-BE49-F238E27FC236}">
                <a16:creationId xmlns:a16="http://schemas.microsoft.com/office/drawing/2014/main" id="{DC897110-BA58-4A4E-B97C-602DC1E1B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17" y="140677"/>
            <a:ext cx="9877817" cy="6574675"/>
          </a:xfrm>
          <a:prstGeom prst="rect">
            <a:avLst/>
          </a:prstGeom>
          <a:ln>
            <a:noFill/>
          </a:ln>
          <a:effectLst>
            <a:softEdge rad="112500"/>
          </a:effectLst>
        </p:spPr>
      </p:pic>
      <p:sp>
        <p:nvSpPr>
          <p:cNvPr id="5" name="TextBox 4">
            <a:extLst>
              <a:ext uri="{FF2B5EF4-FFF2-40B4-BE49-F238E27FC236}">
                <a16:creationId xmlns:a16="http://schemas.microsoft.com/office/drawing/2014/main" id="{E01486C6-F251-45A0-ACEB-32A8BDC34672}"/>
              </a:ext>
            </a:extLst>
          </p:cNvPr>
          <p:cNvSpPr txBox="1"/>
          <p:nvPr/>
        </p:nvSpPr>
        <p:spPr>
          <a:xfrm rot="20380651">
            <a:off x="3127779" y="3779190"/>
            <a:ext cx="4113175" cy="584775"/>
          </a:xfrm>
          <a:prstGeom prst="rect">
            <a:avLst/>
          </a:prstGeom>
          <a:noFill/>
        </p:spPr>
        <p:txBody>
          <a:bodyPr wrap="square" rtlCol="0">
            <a:spAutoFit/>
          </a:bodyPr>
          <a:lstStyle/>
          <a:p>
            <a:pPr algn="ctr"/>
            <a:r>
              <a:rPr lang="en-US" sz="3200" dirty="0">
                <a:solidFill>
                  <a:schemeClr val="accent5">
                    <a:lumMod val="20000"/>
                    <a:lumOff val="80000"/>
                  </a:schemeClr>
                </a:solidFill>
                <a:latin typeface="MV Boli" panose="02000500030200090000" pitchFamily="2" charset="0"/>
                <a:cs typeface="MV Boli" panose="02000500030200090000" pitchFamily="2" charset="0"/>
              </a:rPr>
              <a:t>Part Two</a:t>
            </a:r>
          </a:p>
        </p:txBody>
      </p:sp>
      <p:sp>
        <p:nvSpPr>
          <p:cNvPr id="6" name="Rectangle 5">
            <a:extLst>
              <a:ext uri="{FF2B5EF4-FFF2-40B4-BE49-F238E27FC236}">
                <a16:creationId xmlns:a16="http://schemas.microsoft.com/office/drawing/2014/main" id="{0A753FB9-A55E-4D76-A11B-5EE121886E6F}"/>
              </a:ext>
            </a:extLst>
          </p:cNvPr>
          <p:cNvSpPr/>
          <p:nvPr/>
        </p:nvSpPr>
        <p:spPr>
          <a:xfrm>
            <a:off x="7106447" y="3464645"/>
            <a:ext cx="3388237" cy="2923877"/>
          </a:xfrm>
          <a:prstGeom prst="rect">
            <a:avLst/>
          </a:prstGeom>
        </p:spPr>
        <p:txBody>
          <a:bodyPr wrap="square">
            <a:spAutoFit/>
          </a:bodyPr>
          <a:lstStyle/>
          <a:p>
            <a:pPr algn="ctr"/>
            <a:r>
              <a:rPr lang="en-US" sz="4800" b="1" dirty="0">
                <a:effectLst>
                  <a:glow rad="228600">
                    <a:schemeClr val="accent2">
                      <a:satMod val="175000"/>
                      <a:alpha val="40000"/>
                    </a:schemeClr>
                  </a:glow>
                  <a:outerShdw blurRad="50800" dist="50800" dir="5400000" algn="ctr" rotWithShape="0">
                    <a:schemeClr val="bg1"/>
                  </a:outerShdw>
                </a:effectLst>
                <a:latin typeface="Ink Free" panose="03080402000500000000" pitchFamily="66" charset="0"/>
              </a:rPr>
              <a:t>You Live What You Believe </a:t>
            </a:r>
            <a:r>
              <a:rPr lang="en-US" sz="4000" b="1" dirty="0">
                <a:effectLst>
                  <a:glow rad="228600">
                    <a:schemeClr val="accent1">
                      <a:satMod val="175000"/>
                      <a:alpha val="40000"/>
                    </a:schemeClr>
                  </a:glow>
                  <a:outerShdw blurRad="50800" dist="50800" dir="5400000" algn="ctr" rotWithShape="0">
                    <a:schemeClr val="bg1"/>
                  </a:outerShdw>
                </a:effectLst>
                <a:latin typeface="Ink Free" panose="03080402000500000000" pitchFamily="66" charset="0"/>
              </a:rPr>
              <a:t>Romans 6:8-11</a:t>
            </a:r>
          </a:p>
        </p:txBody>
      </p:sp>
    </p:spTree>
    <p:extLst>
      <p:ext uri="{BB962C8B-B14F-4D97-AF65-F5344CB8AC3E}">
        <p14:creationId xmlns:p14="http://schemas.microsoft.com/office/powerpoint/2010/main" val="414156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itting, table, dark, half&#10;&#10;Description automatically generated">
            <a:extLst>
              <a:ext uri="{FF2B5EF4-FFF2-40B4-BE49-F238E27FC236}">
                <a16:creationId xmlns:a16="http://schemas.microsoft.com/office/drawing/2014/main" id="{30902AE1-7942-4E61-B9BE-884BFCAB8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909" y="2115477"/>
            <a:ext cx="6894286" cy="2927421"/>
          </a:xfrm>
          <a:prstGeom prst="rect">
            <a:avLst/>
          </a:prstGeom>
        </p:spPr>
      </p:pic>
      <p:pic>
        <p:nvPicPr>
          <p:cNvPr id="11" name="Picture 10" descr="Clouds in a dark cloudy sky&#10;&#10;Description automatically generated">
            <a:extLst>
              <a:ext uri="{FF2B5EF4-FFF2-40B4-BE49-F238E27FC236}">
                <a16:creationId xmlns:a16="http://schemas.microsoft.com/office/drawing/2014/main" id="{79F152FB-E665-4DE6-9CA0-3B22F7FE5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993486"/>
            <a:ext cx="3581400" cy="3258487"/>
          </a:xfrm>
          <a:prstGeom prst="rect">
            <a:avLst/>
          </a:prstGeom>
          <a:ln>
            <a:noFill/>
          </a:ln>
          <a:effectLst>
            <a:softEdge rad="112500"/>
          </a:effectLst>
        </p:spPr>
      </p:pic>
      <p:sp>
        <p:nvSpPr>
          <p:cNvPr id="12" name="Rectangle 11">
            <a:extLst>
              <a:ext uri="{FF2B5EF4-FFF2-40B4-BE49-F238E27FC236}">
                <a16:creationId xmlns:a16="http://schemas.microsoft.com/office/drawing/2014/main" id="{4CE2ED85-F40B-459A-979D-07A586A1F0EE}"/>
              </a:ext>
            </a:extLst>
          </p:cNvPr>
          <p:cNvSpPr/>
          <p:nvPr/>
        </p:nvSpPr>
        <p:spPr>
          <a:xfrm>
            <a:off x="0" y="242750"/>
            <a:ext cx="12191999" cy="707886"/>
          </a:xfrm>
          <a:prstGeom prst="rect">
            <a:avLst/>
          </a:prstGeom>
        </p:spPr>
        <p:txBody>
          <a:bodyPr wrap="square">
            <a:spAutoFit/>
          </a:bodyPr>
          <a:lstStyle/>
          <a:p>
            <a:pPr algn="ctr"/>
            <a:r>
              <a:rPr lang="en-US" sz="4000" b="1" dirty="0">
                <a:solidFill>
                  <a:srgbClr val="FFC000"/>
                </a:solidFill>
                <a:latin typeface="Ink Free" panose="03080402000500000000" pitchFamily="66" charset="0"/>
                <a:ea typeface="Calibri" panose="020F0502020204030204" pitchFamily="34" charset="0"/>
              </a:rPr>
              <a:t>My ‘death’ unites me with a future life with Christ </a:t>
            </a:r>
            <a:endParaRPr lang="en-US" sz="4000" b="1" dirty="0">
              <a:solidFill>
                <a:srgbClr val="FFC000"/>
              </a:solidFill>
              <a:latin typeface="Ink Free" panose="03080402000500000000" pitchFamily="66" charset="0"/>
            </a:endParaRPr>
          </a:p>
        </p:txBody>
      </p:sp>
      <p:sp>
        <p:nvSpPr>
          <p:cNvPr id="13" name="Rectangle 12">
            <a:extLst>
              <a:ext uri="{FF2B5EF4-FFF2-40B4-BE49-F238E27FC236}">
                <a16:creationId xmlns:a16="http://schemas.microsoft.com/office/drawing/2014/main" id="{93D18C08-E3CC-459F-98D2-31AE073A6174}"/>
              </a:ext>
            </a:extLst>
          </p:cNvPr>
          <p:cNvSpPr/>
          <p:nvPr/>
        </p:nvSpPr>
        <p:spPr>
          <a:xfrm>
            <a:off x="6610349" y="5071927"/>
            <a:ext cx="4995497" cy="1323439"/>
          </a:xfrm>
          <a:prstGeom prst="rect">
            <a:avLst/>
          </a:prstGeom>
        </p:spPr>
        <p:txBody>
          <a:bodyPr wrap="square">
            <a:spAutoFit/>
          </a:bodyPr>
          <a:lstStyle/>
          <a:p>
            <a:pPr algn="ctr"/>
            <a:r>
              <a:rPr lang="en-US" sz="4000" b="1" i="1" dirty="0">
                <a:latin typeface="Ink Free" panose="03080402000500000000" pitchFamily="66" charset="0"/>
                <a:ea typeface="Calibri" panose="020F0502020204030204" pitchFamily="34" charset="0"/>
              </a:rPr>
              <a:t>we believe that we will also live with him</a:t>
            </a:r>
            <a:endParaRPr lang="en-US" sz="4000" b="1" i="1" dirty="0">
              <a:latin typeface="Ink Free" panose="03080402000500000000" pitchFamily="66" charset="0"/>
            </a:endParaRPr>
          </a:p>
        </p:txBody>
      </p:sp>
      <p:sp>
        <p:nvSpPr>
          <p:cNvPr id="14" name="Rectangle 13">
            <a:extLst>
              <a:ext uri="{FF2B5EF4-FFF2-40B4-BE49-F238E27FC236}">
                <a16:creationId xmlns:a16="http://schemas.microsoft.com/office/drawing/2014/main" id="{8C1A7FD4-6A05-4068-B126-B6F919AF4766}"/>
              </a:ext>
            </a:extLst>
          </p:cNvPr>
          <p:cNvSpPr/>
          <p:nvPr/>
        </p:nvSpPr>
        <p:spPr>
          <a:xfrm>
            <a:off x="0" y="5086441"/>
            <a:ext cx="3867150" cy="1323439"/>
          </a:xfrm>
          <a:prstGeom prst="rect">
            <a:avLst/>
          </a:prstGeom>
        </p:spPr>
        <p:txBody>
          <a:bodyPr wrap="square">
            <a:spAutoFit/>
          </a:bodyPr>
          <a:lstStyle/>
          <a:p>
            <a:pPr algn="ctr"/>
            <a:r>
              <a:rPr lang="en-US" sz="4000" b="1" i="1" dirty="0">
                <a:latin typeface="Ink Free" panose="03080402000500000000" pitchFamily="66" charset="0"/>
                <a:ea typeface="Calibri" panose="020F0502020204030204" pitchFamily="34" charset="0"/>
              </a:rPr>
              <a:t>Now if we died with Christ, </a:t>
            </a:r>
            <a:endParaRPr lang="en-US" sz="4000" b="1" i="1" dirty="0">
              <a:latin typeface="Ink Free" panose="03080402000500000000" pitchFamily="66" charset="0"/>
            </a:endParaRPr>
          </a:p>
        </p:txBody>
      </p:sp>
      <p:sp>
        <p:nvSpPr>
          <p:cNvPr id="15" name="Rectangle 14">
            <a:extLst>
              <a:ext uri="{FF2B5EF4-FFF2-40B4-BE49-F238E27FC236}">
                <a16:creationId xmlns:a16="http://schemas.microsoft.com/office/drawing/2014/main" id="{87FF7F1A-836C-402A-9E0F-FD00001B8E28}"/>
              </a:ext>
            </a:extLst>
          </p:cNvPr>
          <p:cNvSpPr/>
          <p:nvPr/>
        </p:nvSpPr>
        <p:spPr>
          <a:xfrm>
            <a:off x="-8492" y="5968919"/>
            <a:ext cx="10763578" cy="646331"/>
          </a:xfrm>
          <a:prstGeom prst="rect">
            <a:avLst/>
          </a:prstGeom>
        </p:spPr>
        <p:txBody>
          <a:bodyPr wrap="square">
            <a:spAutoFit/>
          </a:bodyPr>
          <a:lstStyle/>
          <a:p>
            <a:pPr algn="ctr"/>
            <a:r>
              <a:rPr lang="en-US" sz="3600" b="1" dirty="0">
                <a:latin typeface="Ink Free" panose="03080402000500000000" pitchFamily="66" charset="0"/>
                <a:ea typeface="Calibri" panose="020F0502020204030204" pitchFamily="34" charset="0"/>
              </a:rPr>
              <a:t>Romans 6:8</a:t>
            </a:r>
            <a:endParaRPr lang="en-US" sz="3600" b="1" dirty="0">
              <a:latin typeface="Ink Free" panose="03080402000500000000" pitchFamily="66" charset="0"/>
            </a:endParaRPr>
          </a:p>
        </p:txBody>
      </p:sp>
    </p:spTree>
    <p:extLst>
      <p:ext uri="{BB962C8B-B14F-4D97-AF65-F5344CB8AC3E}">
        <p14:creationId xmlns:p14="http://schemas.microsoft.com/office/powerpoint/2010/main" val="335374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table, dark, half&#10;&#10;Description automatically generated">
            <a:extLst>
              <a:ext uri="{FF2B5EF4-FFF2-40B4-BE49-F238E27FC236}">
                <a16:creationId xmlns:a16="http://schemas.microsoft.com/office/drawing/2014/main" id="{29A3148F-E503-44D7-B694-D429C0371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909" y="2115477"/>
            <a:ext cx="6894286" cy="2927421"/>
          </a:xfrm>
          <a:prstGeom prst="rect">
            <a:avLst/>
          </a:prstGeom>
        </p:spPr>
      </p:pic>
      <p:pic>
        <p:nvPicPr>
          <p:cNvPr id="3" name="Picture 2" descr="Clouds in a dark cloudy sky&#10;&#10;Description automatically generated">
            <a:extLst>
              <a:ext uri="{FF2B5EF4-FFF2-40B4-BE49-F238E27FC236}">
                <a16:creationId xmlns:a16="http://schemas.microsoft.com/office/drawing/2014/main" id="{E0596C03-E461-41BA-807A-626E04E65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993486"/>
            <a:ext cx="3581400" cy="3258487"/>
          </a:xfrm>
          <a:prstGeom prst="rect">
            <a:avLst/>
          </a:prstGeom>
          <a:ln>
            <a:noFill/>
          </a:ln>
          <a:effectLst>
            <a:softEdge rad="112500"/>
          </a:effectLst>
        </p:spPr>
      </p:pic>
      <p:sp>
        <p:nvSpPr>
          <p:cNvPr id="4" name="Rectangle 3">
            <a:extLst>
              <a:ext uri="{FF2B5EF4-FFF2-40B4-BE49-F238E27FC236}">
                <a16:creationId xmlns:a16="http://schemas.microsoft.com/office/drawing/2014/main" id="{D453759A-31BB-408A-AF81-2BDBEC294E05}"/>
              </a:ext>
            </a:extLst>
          </p:cNvPr>
          <p:cNvSpPr/>
          <p:nvPr/>
        </p:nvSpPr>
        <p:spPr>
          <a:xfrm>
            <a:off x="0" y="242750"/>
            <a:ext cx="12191999" cy="707886"/>
          </a:xfrm>
          <a:prstGeom prst="rect">
            <a:avLst/>
          </a:prstGeom>
        </p:spPr>
        <p:txBody>
          <a:bodyPr wrap="square">
            <a:spAutoFit/>
          </a:bodyPr>
          <a:lstStyle/>
          <a:p>
            <a:pPr algn="ctr"/>
            <a:r>
              <a:rPr lang="en-US" sz="4000" b="1" dirty="0">
                <a:solidFill>
                  <a:srgbClr val="FFC000"/>
                </a:solidFill>
                <a:latin typeface="Ink Free" panose="03080402000500000000" pitchFamily="66" charset="0"/>
                <a:ea typeface="Calibri" panose="020F0502020204030204" pitchFamily="34" charset="0"/>
              </a:rPr>
              <a:t>My ‘death’ unites me with a future life with Christ </a:t>
            </a:r>
            <a:endParaRPr lang="en-US" sz="4000" b="1" dirty="0">
              <a:solidFill>
                <a:srgbClr val="FFC000"/>
              </a:solidFill>
              <a:latin typeface="Ink Free" panose="03080402000500000000" pitchFamily="66" charset="0"/>
            </a:endParaRPr>
          </a:p>
        </p:txBody>
      </p:sp>
      <p:sp>
        <p:nvSpPr>
          <p:cNvPr id="5" name="Rectangle 4">
            <a:extLst>
              <a:ext uri="{FF2B5EF4-FFF2-40B4-BE49-F238E27FC236}">
                <a16:creationId xmlns:a16="http://schemas.microsoft.com/office/drawing/2014/main" id="{5F799AFA-65EB-425B-87F4-555E1AB4CF70}"/>
              </a:ext>
            </a:extLst>
          </p:cNvPr>
          <p:cNvSpPr/>
          <p:nvPr/>
        </p:nvSpPr>
        <p:spPr>
          <a:xfrm>
            <a:off x="6610349" y="5071927"/>
            <a:ext cx="4995497" cy="1323439"/>
          </a:xfrm>
          <a:prstGeom prst="rect">
            <a:avLst/>
          </a:prstGeom>
        </p:spPr>
        <p:txBody>
          <a:bodyPr wrap="square">
            <a:spAutoFit/>
          </a:bodyPr>
          <a:lstStyle/>
          <a:p>
            <a:pPr algn="ctr"/>
            <a:r>
              <a:rPr lang="en-US" sz="4000" b="1" i="1" dirty="0">
                <a:latin typeface="Ink Free" panose="03080402000500000000" pitchFamily="66" charset="0"/>
                <a:ea typeface="Calibri" panose="020F0502020204030204" pitchFamily="34" charset="0"/>
              </a:rPr>
              <a:t>we believe that we will also live with him</a:t>
            </a:r>
            <a:endParaRPr lang="en-US" sz="4000" b="1" i="1" dirty="0">
              <a:latin typeface="Ink Free" panose="03080402000500000000" pitchFamily="66" charset="0"/>
            </a:endParaRPr>
          </a:p>
        </p:txBody>
      </p:sp>
      <p:sp>
        <p:nvSpPr>
          <p:cNvPr id="6" name="Rectangle 5">
            <a:extLst>
              <a:ext uri="{FF2B5EF4-FFF2-40B4-BE49-F238E27FC236}">
                <a16:creationId xmlns:a16="http://schemas.microsoft.com/office/drawing/2014/main" id="{B718DCFB-56A0-48DE-ADC3-F5B4F0089E8C}"/>
              </a:ext>
            </a:extLst>
          </p:cNvPr>
          <p:cNvSpPr/>
          <p:nvPr/>
        </p:nvSpPr>
        <p:spPr>
          <a:xfrm>
            <a:off x="0" y="5086441"/>
            <a:ext cx="3867150" cy="1323439"/>
          </a:xfrm>
          <a:prstGeom prst="rect">
            <a:avLst/>
          </a:prstGeom>
        </p:spPr>
        <p:txBody>
          <a:bodyPr wrap="square">
            <a:spAutoFit/>
          </a:bodyPr>
          <a:lstStyle/>
          <a:p>
            <a:pPr algn="ctr"/>
            <a:r>
              <a:rPr lang="en-US" sz="4000" b="1" i="1" dirty="0">
                <a:latin typeface="Ink Free" panose="03080402000500000000" pitchFamily="66" charset="0"/>
                <a:ea typeface="Calibri" panose="020F0502020204030204" pitchFamily="34" charset="0"/>
              </a:rPr>
              <a:t>Now if we died with Christ, </a:t>
            </a:r>
            <a:endParaRPr lang="en-US" sz="4000" b="1" i="1" dirty="0">
              <a:latin typeface="Ink Free" panose="03080402000500000000" pitchFamily="66" charset="0"/>
            </a:endParaRPr>
          </a:p>
        </p:txBody>
      </p:sp>
      <p:sp>
        <p:nvSpPr>
          <p:cNvPr id="7" name="Rectangle 6">
            <a:extLst>
              <a:ext uri="{FF2B5EF4-FFF2-40B4-BE49-F238E27FC236}">
                <a16:creationId xmlns:a16="http://schemas.microsoft.com/office/drawing/2014/main" id="{79C970A5-38E6-47ED-9091-02A2B36D35D2}"/>
              </a:ext>
            </a:extLst>
          </p:cNvPr>
          <p:cNvSpPr/>
          <p:nvPr/>
        </p:nvSpPr>
        <p:spPr>
          <a:xfrm>
            <a:off x="-8492" y="5968919"/>
            <a:ext cx="10763578" cy="646331"/>
          </a:xfrm>
          <a:prstGeom prst="rect">
            <a:avLst/>
          </a:prstGeom>
        </p:spPr>
        <p:txBody>
          <a:bodyPr wrap="square">
            <a:spAutoFit/>
          </a:bodyPr>
          <a:lstStyle/>
          <a:p>
            <a:pPr algn="ctr"/>
            <a:r>
              <a:rPr lang="en-US" sz="3600" b="1" dirty="0">
                <a:latin typeface="Ink Free" panose="03080402000500000000" pitchFamily="66" charset="0"/>
                <a:ea typeface="Calibri" panose="020F0502020204030204" pitchFamily="34" charset="0"/>
              </a:rPr>
              <a:t>Romans 6:8</a:t>
            </a:r>
            <a:endParaRPr lang="en-US" sz="3600" b="1" dirty="0">
              <a:latin typeface="Ink Free" panose="03080402000500000000" pitchFamily="66" charset="0"/>
            </a:endParaRPr>
          </a:p>
        </p:txBody>
      </p:sp>
      <p:sp>
        <p:nvSpPr>
          <p:cNvPr id="8" name="Rectangle 7">
            <a:extLst>
              <a:ext uri="{FF2B5EF4-FFF2-40B4-BE49-F238E27FC236}">
                <a16:creationId xmlns:a16="http://schemas.microsoft.com/office/drawing/2014/main" id="{C7646C7C-BC5A-4AE7-B6B3-47E1999AA7B2}"/>
              </a:ext>
            </a:extLst>
          </p:cNvPr>
          <p:cNvSpPr/>
          <p:nvPr/>
        </p:nvSpPr>
        <p:spPr>
          <a:xfrm>
            <a:off x="-8492" y="1157749"/>
            <a:ext cx="12183507" cy="245381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Two things Satan wants to get your attention off</a:t>
            </a:r>
          </a:p>
          <a:p>
            <a:pPr marR="0" lvl="0" algn="ctr">
              <a:lnSpc>
                <a:spcPct val="107000"/>
              </a:lnSpc>
              <a:spcBef>
                <a:spcPts val="0"/>
              </a:spcBef>
              <a:spcAft>
                <a:spcPts val="0"/>
              </a:spcAft>
            </a:pPr>
            <a:r>
              <a:rPr lang="en-US" sz="36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The reality of your death, </a:t>
            </a:r>
          </a:p>
          <a:p>
            <a:pPr marR="0" lvl="0" algn="ctr">
              <a:lnSpc>
                <a:spcPct val="107000"/>
              </a:lnSpc>
              <a:spcBef>
                <a:spcPts val="0"/>
              </a:spcBef>
              <a:spcAft>
                <a:spcPts val="0"/>
              </a:spcAft>
            </a:pPr>
            <a:r>
              <a:rPr lang="en-US" sz="36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and the reality of a future </a:t>
            </a:r>
          </a:p>
          <a:p>
            <a:pPr marR="0" lvl="0" algn="ctr">
              <a:lnSpc>
                <a:spcPct val="107000"/>
              </a:lnSpc>
              <a:spcBef>
                <a:spcPts val="0"/>
              </a:spcBef>
              <a:spcAft>
                <a:spcPts val="0"/>
              </a:spcAft>
            </a:pPr>
            <a:r>
              <a:rPr lang="en-US" sz="36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resurrected life with Christ.</a:t>
            </a:r>
            <a:endParaRPr lang="en-US" sz="36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9" name="Arrow: Curved Right 8">
            <a:extLst>
              <a:ext uri="{FF2B5EF4-FFF2-40B4-BE49-F238E27FC236}">
                <a16:creationId xmlns:a16="http://schemas.microsoft.com/office/drawing/2014/main" id="{DEB00FC7-9A1C-463B-A97A-E07898A1517D}"/>
              </a:ext>
            </a:extLst>
          </p:cNvPr>
          <p:cNvSpPr/>
          <p:nvPr/>
        </p:nvSpPr>
        <p:spPr>
          <a:xfrm>
            <a:off x="142875" y="1384405"/>
            <a:ext cx="1294039" cy="2781195"/>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0" name="Arrow: Curved Right 9">
            <a:extLst>
              <a:ext uri="{FF2B5EF4-FFF2-40B4-BE49-F238E27FC236}">
                <a16:creationId xmlns:a16="http://schemas.microsoft.com/office/drawing/2014/main" id="{7BD64894-A5B7-466E-9DD7-9C9E26CDB054}"/>
              </a:ext>
            </a:extLst>
          </p:cNvPr>
          <p:cNvSpPr/>
          <p:nvPr/>
        </p:nvSpPr>
        <p:spPr>
          <a:xfrm flipH="1">
            <a:off x="10755086" y="1342853"/>
            <a:ext cx="1294039" cy="2781195"/>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231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2DDE5-EA97-4208-93A2-3042000FE0C2}"/>
              </a:ext>
            </a:extLst>
          </p:cNvPr>
          <p:cNvSpPr/>
          <p:nvPr/>
        </p:nvSpPr>
        <p:spPr>
          <a:xfrm>
            <a:off x="655320" y="365125"/>
            <a:ext cx="5120114" cy="1692794"/>
          </a:xfrm>
          <a:prstGeom prst="rect">
            <a:avLst/>
          </a:prstGeom>
        </p:spPr>
        <p:txBody>
          <a:bodyPr vert="horz" lIns="91440" tIns="45720" rIns="91440" bIns="45720" rtlCol="0" anchor="ctr">
            <a:normAutofit/>
          </a:bodyPr>
          <a:lstStyle/>
          <a:p>
            <a:pPr marR="0" lvl="0" algn="ctr" defTabSz="914400">
              <a:lnSpc>
                <a:spcPct val="90000"/>
              </a:lnSpc>
              <a:spcBef>
                <a:spcPct val="0"/>
              </a:spcBef>
              <a:spcAft>
                <a:spcPts val="600"/>
              </a:spcAft>
            </a:pPr>
            <a:r>
              <a:rPr lang="en-US" sz="4400" b="1" dirty="0">
                <a:latin typeface="Tempus Sans ITC" panose="04020404030D07020202" pitchFamily="82" charset="0"/>
                <a:ea typeface="+mj-ea"/>
                <a:cs typeface="+mj-cs"/>
              </a:rPr>
              <a:t>Christ-focused; Christ-centered</a:t>
            </a:r>
            <a:endParaRPr lang="en-US" sz="4400" dirty="0">
              <a:effectLst/>
              <a:latin typeface="Tempus Sans ITC" panose="04020404030D07020202" pitchFamily="82" charset="0"/>
              <a:ea typeface="+mj-ea"/>
              <a:cs typeface="+mj-cs"/>
            </a:endParaRP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76A203B-0D69-4849-9882-322774920B71}"/>
              </a:ext>
            </a:extLst>
          </p:cNvPr>
          <p:cNvSpPr/>
          <p:nvPr/>
        </p:nvSpPr>
        <p:spPr>
          <a:xfrm>
            <a:off x="225083" y="2575034"/>
            <a:ext cx="5653766" cy="3462228"/>
          </a:xfrm>
          <a:prstGeom prst="rect">
            <a:avLst/>
          </a:prstGeom>
        </p:spPr>
        <p:txBody>
          <a:bodyPr vert="horz" lIns="91440" tIns="45720" rIns="91440" bIns="45720" rtlCol="0">
            <a:noAutofit/>
          </a:bodyPr>
          <a:lstStyle/>
          <a:p>
            <a:pPr algn="ctr" defTabSz="914400">
              <a:lnSpc>
                <a:spcPct val="90000"/>
              </a:lnSpc>
              <a:spcAft>
                <a:spcPts val="600"/>
              </a:spcAft>
            </a:pPr>
            <a:r>
              <a:rPr lang="en-US" sz="3200" b="1" i="1" dirty="0">
                <a:latin typeface="Ink Free" panose="03080402000500000000" pitchFamily="66" charset="0"/>
              </a:rPr>
              <a:t>For we know that since Christ was raised from the dead, he cannot die again; death no longer has mastery over him. The death he died, he died to sin once for all; but the life he lives, he lives to God. </a:t>
            </a:r>
          </a:p>
          <a:p>
            <a:pPr algn="ctr" defTabSz="914400">
              <a:lnSpc>
                <a:spcPct val="90000"/>
              </a:lnSpc>
              <a:spcAft>
                <a:spcPts val="600"/>
              </a:spcAft>
            </a:pPr>
            <a:r>
              <a:rPr lang="en-US" sz="3200" b="1" i="1" dirty="0">
                <a:latin typeface="Ink Free" panose="03080402000500000000" pitchFamily="66" charset="0"/>
              </a:rPr>
              <a:t>Romans 6:9,10</a:t>
            </a:r>
          </a:p>
        </p:txBody>
      </p:sp>
      <p:pic>
        <p:nvPicPr>
          <p:cNvPr id="3" name="Picture 2">
            <a:extLst>
              <a:ext uri="{FF2B5EF4-FFF2-40B4-BE49-F238E27FC236}">
                <a16:creationId xmlns:a16="http://schemas.microsoft.com/office/drawing/2014/main" id="{2F57E7D3-F678-4ED2-AD6E-FB76FA55733F}"/>
              </a:ext>
            </a:extLst>
          </p:cNvPr>
          <p:cNvPicPr>
            <a:picLocks noChangeAspect="1"/>
          </p:cNvPicPr>
          <p:nvPr/>
        </p:nvPicPr>
        <p:blipFill rotWithShape="1">
          <a:blip r:embed="rId2">
            <a:extLst>
              <a:ext uri="{28A0092B-C50C-407E-A947-70E740481C1C}">
                <a14:useLocalDpi xmlns:a14="http://schemas.microsoft.com/office/drawing/2010/main" val="0"/>
              </a:ext>
            </a:extLst>
          </a:blip>
          <a:srcRect l="19807" r="16676"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8654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843E0-26D3-476F-9333-C636AA82AAEC}"/>
              </a:ext>
            </a:extLst>
          </p:cNvPr>
          <p:cNvSpPr/>
          <p:nvPr/>
        </p:nvSpPr>
        <p:spPr>
          <a:xfrm>
            <a:off x="0" y="2006989"/>
            <a:ext cx="12192000" cy="2123658"/>
          </a:xfrm>
          <a:prstGeom prst="rect">
            <a:avLst/>
          </a:prstGeom>
          <a:effectLst>
            <a:outerShdw blurRad="50800" dist="50800" dir="5400000" algn="ctr" rotWithShape="0">
              <a:schemeClr val="bg1"/>
            </a:outerShdw>
          </a:effectLst>
        </p:spPr>
        <p:txBody>
          <a:bodyPr wrap="square">
            <a:spAutoFit/>
          </a:bodyPr>
          <a:lstStyle/>
          <a:p>
            <a:pPr algn="ctr"/>
            <a:r>
              <a:rPr lang="en-US" sz="4400" b="1" i="1" dirty="0">
                <a:latin typeface="Ink Free" panose="03080402000500000000" pitchFamily="66" charset="0"/>
                <a:ea typeface="Calibri" panose="020F0502020204030204" pitchFamily="34" charset="0"/>
              </a:rPr>
              <a:t>In the same way, count yourselves </a:t>
            </a:r>
          </a:p>
          <a:p>
            <a:pPr algn="ctr"/>
            <a:r>
              <a:rPr lang="en-US" sz="4400" b="1" i="1" dirty="0">
                <a:latin typeface="Ink Free" panose="03080402000500000000" pitchFamily="66" charset="0"/>
                <a:ea typeface="Calibri" panose="020F0502020204030204" pitchFamily="34" charset="0"/>
              </a:rPr>
              <a:t>dead to sin but alive to God in Christ Jesus</a:t>
            </a:r>
          </a:p>
          <a:p>
            <a:pPr algn="ctr"/>
            <a:r>
              <a:rPr lang="en-US" sz="4400" b="1" i="1" dirty="0">
                <a:latin typeface="Ink Free" panose="03080402000500000000" pitchFamily="66" charset="0"/>
              </a:rPr>
              <a:t>Romans 6:11</a:t>
            </a:r>
          </a:p>
        </p:txBody>
      </p:sp>
    </p:spTree>
    <p:extLst>
      <p:ext uri="{BB962C8B-B14F-4D97-AF65-F5344CB8AC3E}">
        <p14:creationId xmlns:p14="http://schemas.microsoft.com/office/powerpoint/2010/main" val="3673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2E98-E1D9-42FC-98EC-9592BBFFB01A}"/>
              </a:ext>
            </a:extLst>
          </p:cNvPr>
          <p:cNvSpPr/>
          <p:nvPr/>
        </p:nvSpPr>
        <p:spPr>
          <a:xfrm>
            <a:off x="0" y="753652"/>
            <a:ext cx="12192000" cy="5350696"/>
          </a:xfrm>
          <a:prstGeom prst="rect">
            <a:avLst/>
          </a:prstGeom>
        </p:spPr>
        <p:txBody>
          <a:bodyPr wrap="square">
            <a:spAutoFit/>
          </a:bodyPr>
          <a:lstStyle/>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What shall I say to this? Should I live under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same roof as Sin just so that there will be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a superabundance of Grace?   Ridiculous!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I forever left the dominion of sin; how can I say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it’s still my home? It is quite clear that when I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was immersed into Christ Jesus I was plunged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into his death and bonded to every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benefit of his death. </a:t>
            </a:r>
          </a:p>
        </p:txBody>
      </p:sp>
    </p:spTree>
    <p:extLst>
      <p:ext uri="{BB962C8B-B14F-4D97-AF65-F5344CB8AC3E}">
        <p14:creationId xmlns:p14="http://schemas.microsoft.com/office/powerpoint/2010/main" val="42989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1BE709-83C6-478A-9885-45523D7AFE30}"/>
              </a:ext>
            </a:extLst>
          </p:cNvPr>
          <p:cNvSpPr/>
          <p:nvPr/>
        </p:nvSpPr>
        <p:spPr>
          <a:xfrm>
            <a:off x="0" y="424331"/>
            <a:ext cx="12192000" cy="6009337"/>
          </a:xfrm>
          <a:prstGeom prst="rect">
            <a:avLst/>
          </a:prstGeom>
        </p:spPr>
        <p:txBody>
          <a:bodyPr wrap="square">
            <a:spAutoFit/>
          </a:bodyPr>
          <a:lstStyle/>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Let me connect the dots for you: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Through a dipping under water,</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 I was buried with him into death.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This began a total separation from my old life.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Christ was raised, out from the dead,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by the magnificent majesty of the Father.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In exactly the same way, I am also</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 raised up like him, so that I might live </a:t>
            </a:r>
          </a:p>
          <a:p>
            <a:pPr algn="ctr">
              <a:lnSpc>
                <a:spcPct val="107000"/>
              </a:lnSpc>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my new life in a uniquely new way. </a:t>
            </a:r>
          </a:p>
        </p:txBody>
      </p:sp>
    </p:spTree>
    <p:extLst>
      <p:ext uri="{BB962C8B-B14F-4D97-AF65-F5344CB8AC3E}">
        <p14:creationId xmlns:p14="http://schemas.microsoft.com/office/powerpoint/2010/main" val="35120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D161C-2B35-47AE-80BB-115A8E79F146}"/>
              </a:ext>
            </a:extLst>
          </p:cNvPr>
          <p:cNvSpPr/>
          <p:nvPr/>
        </p:nvSpPr>
        <p:spPr>
          <a:xfrm>
            <a:off x="0" y="318977"/>
            <a:ext cx="12383386" cy="6338979"/>
          </a:xfrm>
          <a:prstGeom prst="rect">
            <a:avLst/>
          </a:prstGeom>
        </p:spPr>
        <p:txBody>
          <a:bodyPr wrap="square">
            <a:spAutoFit/>
          </a:bodyPr>
          <a:lstStyle/>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In view of the fact that my baptism intertwined me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with him into a mirror image of his death,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I will certainly experience a similar likeness of his resurrection. Thus experiencing this: the “old me”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was crucified with him. The expressed purpose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of that crucifixion was so that the life of “Selfish Me”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might be completely defective thus I am no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longer slavishly devoted to “Sinful Me.” </a:t>
            </a:r>
          </a:p>
          <a:p>
            <a:pPr algn="ctr">
              <a:lnSpc>
                <a:spcPct val="107000"/>
              </a:lnSpc>
            </a:pPr>
            <a:r>
              <a:rPr lang="en-US" sz="3800" b="1" dirty="0">
                <a:latin typeface="Tempus Sans ITC" panose="04020404030D07020202" pitchFamily="82" charset="0"/>
                <a:ea typeface="Calibri" panose="020F0502020204030204" pitchFamily="34" charset="0"/>
                <a:cs typeface="Times New Roman" panose="02020603050405020304" pitchFamily="18" charset="0"/>
              </a:rPr>
              <a:t>For having experienced this death, God’s judgement pronounced me “just-as-if-I-had-never-sinned.”</a:t>
            </a:r>
          </a:p>
        </p:txBody>
      </p:sp>
    </p:spTree>
    <p:extLst>
      <p:ext uri="{BB962C8B-B14F-4D97-AF65-F5344CB8AC3E}">
        <p14:creationId xmlns:p14="http://schemas.microsoft.com/office/powerpoint/2010/main" val="94757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6C4F4C-CA19-4C4B-9D74-34A40798CDBE}"/>
              </a:ext>
            </a:extLst>
          </p:cNvPr>
          <p:cNvSpPr/>
          <p:nvPr/>
        </p:nvSpPr>
        <p:spPr>
          <a:xfrm>
            <a:off x="0" y="372426"/>
            <a:ext cx="12192000" cy="6113148"/>
          </a:xfrm>
          <a:prstGeom prst="rect">
            <a:avLst/>
          </a:prstGeom>
        </p:spPr>
        <p:txBody>
          <a:bodyPr wrap="square">
            <a:spAutoFit/>
          </a:bodyPr>
          <a:lstStyle/>
          <a:p>
            <a:pPr algn="ctr">
              <a:lnSpc>
                <a:spcPct val="107000"/>
              </a:lnSpc>
              <a:spcAft>
                <a:spcPts val="80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On top of all of this, if I in fact died with Christ, I am firmly persuaded and am confident that I will also live with him. </a:t>
            </a:r>
          </a:p>
          <a:p>
            <a:pPr algn="ctr">
              <a:lnSpc>
                <a:spcPct val="107000"/>
              </a:lnSpc>
              <a:spcAft>
                <a:spcPts val="80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For I have come to grasp that Christ, having been raised up from the dead will never face death again.  He is outside of death’s jurisdiction and is no longer under its rule.  The death Christ died was a one-time-death, but now, the life he currently lives, he lives oriented to God. So in the same way, I consider and think of “Selfish-Me” as truly a lifeless corpse in regard to “Sinful-me.” But indeed, now I live oriented with eyes toward God while implanted in Christ Jesus.</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40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16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pair, bed&#10;&#10;Description automatically generated">
            <a:extLst>
              <a:ext uri="{FF2B5EF4-FFF2-40B4-BE49-F238E27FC236}">
                <a16:creationId xmlns:a16="http://schemas.microsoft.com/office/drawing/2014/main" id="{5B1EC9D5-04E6-4EF4-8B0E-650D4D6FE59E}"/>
              </a:ext>
            </a:extLst>
          </p:cNvPr>
          <p:cNvPicPr>
            <a:picLocks noChangeAspect="1"/>
          </p:cNvPicPr>
          <p:nvPr/>
        </p:nvPicPr>
        <p:blipFill rotWithShape="1">
          <a:blip r:embed="rId2">
            <a:extLst>
              <a:ext uri="{28A0092B-C50C-407E-A947-70E740481C1C}">
                <a14:useLocalDpi xmlns:a14="http://schemas.microsoft.com/office/drawing/2010/main" val="0"/>
              </a:ext>
            </a:extLst>
          </a:blip>
          <a:srcRect l="26702" t="5504" r="-1" b="203"/>
          <a:stretch/>
        </p:blipFill>
        <p:spPr>
          <a:xfrm>
            <a:off x="6662042" y="0"/>
            <a:ext cx="5529958" cy="5833281"/>
          </a:xfrm>
          <a:prstGeom prst="rect">
            <a:avLst/>
          </a:prstGeom>
          <a:ln>
            <a:noFill/>
          </a:ln>
          <a:effectLst>
            <a:softEdge rad="112500"/>
          </a:effectLst>
        </p:spPr>
      </p:pic>
      <p:sp>
        <p:nvSpPr>
          <p:cNvPr id="2" name="Rectangle 1">
            <a:extLst>
              <a:ext uri="{FF2B5EF4-FFF2-40B4-BE49-F238E27FC236}">
                <a16:creationId xmlns:a16="http://schemas.microsoft.com/office/drawing/2014/main" id="{D12C7BE9-726A-4179-B6CA-5F0B1F4BB0F1}"/>
              </a:ext>
            </a:extLst>
          </p:cNvPr>
          <p:cNvSpPr/>
          <p:nvPr/>
        </p:nvSpPr>
        <p:spPr>
          <a:xfrm>
            <a:off x="0" y="287065"/>
            <a:ext cx="6662041" cy="2453813"/>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At that crossroads of life – baptized into Christ,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into his death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&amp; into every benefit of his death.</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1A9565F-E006-4186-A8C9-E5E6DB76A9A1}"/>
              </a:ext>
            </a:extLst>
          </p:cNvPr>
          <p:cNvSpPr/>
          <p:nvPr/>
        </p:nvSpPr>
        <p:spPr>
          <a:xfrm>
            <a:off x="6803396" y="4988728"/>
            <a:ext cx="5247249" cy="1323439"/>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228600">
                    <a:schemeClr val="accent1">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Life Changing Decision</a:t>
            </a:r>
          </a:p>
          <a:p>
            <a:pPr algn="ctr"/>
            <a:r>
              <a:rPr lang="en-US" sz="4000" b="1" dirty="0">
                <a:effectLst>
                  <a:glow rad="228600">
                    <a:schemeClr val="accent1">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Romans 6:1-4 </a:t>
            </a:r>
            <a:endParaRPr lang="en-US" sz="4000" b="1" dirty="0">
              <a:effectLst>
                <a:glow rad="228600">
                  <a:schemeClr val="accent1">
                    <a:satMod val="175000"/>
                    <a:alpha val="40000"/>
                  </a:schemeClr>
                </a:glow>
              </a:effectLst>
              <a:latin typeface="Ink Free" panose="03080402000500000000" pitchFamily="66" charset="0"/>
            </a:endParaRPr>
          </a:p>
        </p:txBody>
      </p:sp>
      <p:sp>
        <p:nvSpPr>
          <p:cNvPr id="6" name="Rectangle 5">
            <a:extLst>
              <a:ext uri="{FF2B5EF4-FFF2-40B4-BE49-F238E27FC236}">
                <a16:creationId xmlns:a16="http://schemas.microsoft.com/office/drawing/2014/main" id="{60F7B94C-1648-46FB-9A4F-0A1B052BDE04}"/>
              </a:ext>
            </a:extLst>
          </p:cNvPr>
          <p:cNvSpPr/>
          <p:nvPr/>
        </p:nvSpPr>
        <p:spPr>
          <a:xfrm>
            <a:off x="6803396" y="191644"/>
            <a:ext cx="5247249" cy="707886"/>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228600">
                    <a:schemeClr val="accent1">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Lesson One</a:t>
            </a:r>
            <a:endParaRPr lang="en-US" sz="4000" dirty="0">
              <a:effectLst>
                <a:glow rad="228600">
                  <a:schemeClr val="accent1">
                    <a:satMod val="175000"/>
                    <a:alpha val="40000"/>
                  </a:schemeClr>
                </a:glow>
              </a:effectLst>
            </a:endParaRPr>
          </a:p>
        </p:txBody>
      </p:sp>
    </p:spTree>
    <p:extLst>
      <p:ext uri="{BB962C8B-B14F-4D97-AF65-F5344CB8AC3E}">
        <p14:creationId xmlns:p14="http://schemas.microsoft.com/office/powerpoint/2010/main" val="12261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sitting, pair, bed&#10;&#10;Description automatically generated">
            <a:extLst>
              <a:ext uri="{FF2B5EF4-FFF2-40B4-BE49-F238E27FC236}">
                <a16:creationId xmlns:a16="http://schemas.microsoft.com/office/drawing/2014/main" id="{0EB410AE-9084-4599-82A1-3BFC51F19C48}"/>
              </a:ext>
            </a:extLst>
          </p:cNvPr>
          <p:cNvPicPr>
            <a:picLocks noChangeAspect="1"/>
          </p:cNvPicPr>
          <p:nvPr/>
        </p:nvPicPr>
        <p:blipFill rotWithShape="1">
          <a:blip r:embed="rId2">
            <a:extLst>
              <a:ext uri="{28A0092B-C50C-407E-A947-70E740481C1C}">
                <a14:useLocalDpi xmlns:a14="http://schemas.microsoft.com/office/drawing/2010/main" val="0"/>
              </a:ext>
            </a:extLst>
          </a:blip>
          <a:srcRect l="26702" t="5504" r="-1" b="203"/>
          <a:stretch/>
        </p:blipFill>
        <p:spPr>
          <a:xfrm>
            <a:off x="6662042" y="0"/>
            <a:ext cx="5529958" cy="5833281"/>
          </a:xfrm>
          <a:prstGeom prst="rect">
            <a:avLst/>
          </a:prstGeom>
          <a:ln>
            <a:noFill/>
          </a:ln>
          <a:effectLst>
            <a:softEdge rad="112500"/>
          </a:effectLst>
        </p:spPr>
      </p:pic>
      <p:sp>
        <p:nvSpPr>
          <p:cNvPr id="3" name="Rectangle 2">
            <a:extLst>
              <a:ext uri="{FF2B5EF4-FFF2-40B4-BE49-F238E27FC236}">
                <a16:creationId xmlns:a16="http://schemas.microsoft.com/office/drawing/2014/main" id="{EE960A8F-EAC9-4C9E-B95A-EA88154BAA97}"/>
              </a:ext>
            </a:extLst>
          </p:cNvPr>
          <p:cNvSpPr/>
          <p:nvPr/>
        </p:nvSpPr>
        <p:spPr>
          <a:xfrm>
            <a:off x="0" y="231414"/>
            <a:ext cx="6662041" cy="2453813"/>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At that crossroads of life – baptized into Christ,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into his death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&amp; into every benefit of his death.</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9FEDFF5-22FA-4BD9-889C-E702FA80BF53}"/>
              </a:ext>
            </a:extLst>
          </p:cNvPr>
          <p:cNvSpPr/>
          <p:nvPr/>
        </p:nvSpPr>
        <p:spPr>
          <a:xfrm>
            <a:off x="6803396" y="4988728"/>
            <a:ext cx="5247249" cy="1323439"/>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228600">
                    <a:schemeClr val="accent1">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Life Changing Decision</a:t>
            </a:r>
          </a:p>
          <a:p>
            <a:pPr algn="ctr"/>
            <a:r>
              <a:rPr lang="en-US" sz="4000" b="1" dirty="0">
                <a:effectLst>
                  <a:glow rad="228600">
                    <a:schemeClr val="accent1">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Romans 6:1-4 </a:t>
            </a:r>
            <a:endParaRPr lang="en-US" sz="4000" b="1" dirty="0">
              <a:effectLst>
                <a:glow rad="228600">
                  <a:schemeClr val="accent1">
                    <a:satMod val="175000"/>
                    <a:alpha val="40000"/>
                  </a:schemeClr>
                </a:glow>
              </a:effectLst>
              <a:latin typeface="Ink Free" panose="03080402000500000000" pitchFamily="66" charset="0"/>
            </a:endParaRPr>
          </a:p>
        </p:txBody>
      </p:sp>
      <p:sp>
        <p:nvSpPr>
          <p:cNvPr id="5" name="Rectangle 4">
            <a:extLst>
              <a:ext uri="{FF2B5EF4-FFF2-40B4-BE49-F238E27FC236}">
                <a16:creationId xmlns:a16="http://schemas.microsoft.com/office/drawing/2014/main" id="{A5AD66B9-507B-4E69-940D-B1B3F7B24996}"/>
              </a:ext>
            </a:extLst>
          </p:cNvPr>
          <p:cNvSpPr/>
          <p:nvPr/>
        </p:nvSpPr>
        <p:spPr>
          <a:xfrm>
            <a:off x="141355" y="2916640"/>
            <a:ext cx="6520685" cy="3780907"/>
          </a:xfrm>
          <a:prstGeom prst="rect">
            <a:avLst/>
          </a:prstGeom>
          <a:ln w="28575">
            <a:solidFill>
              <a:srgbClr val="00B0F0"/>
            </a:solidFill>
          </a:ln>
          <a:effectLst>
            <a:glow rad="228600">
              <a:schemeClr val="accent1">
                <a:satMod val="175000"/>
                <a:alpha val="40000"/>
              </a:schemeClr>
            </a:glow>
          </a:effectLst>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sz="3200" dirty="0">
                <a:latin typeface="MV Boli" panose="02000500030200090000" pitchFamily="2" charset="0"/>
                <a:ea typeface="Calibri" panose="020F0502020204030204" pitchFamily="34" charset="0"/>
                <a:cs typeface="MV Boli" panose="02000500030200090000" pitchFamily="2" charset="0"/>
              </a:rPr>
              <a:t>Baptism: an entry point</a:t>
            </a:r>
          </a:p>
          <a:p>
            <a:pPr marL="342900" marR="0" lvl="0" indent="-342900" algn="just">
              <a:lnSpc>
                <a:spcPct val="107000"/>
              </a:lnSpc>
              <a:spcBef>
                <a:spcPts val="0"/>
              </a:spcBef>
              <a:spcAft>
                <a:spcPts val="0"/>
              </a:spcAft>
              <a:buFont typeface="Symbol" panose="05050102010706020507" pitchFamily="18" charset="2"/>
              <a:buChar char=""/>
            </a:pPr>
            <a:r>
              <a:rPr lang="en-US" sz="3200" dirty="0">
                <a:latin typeface="MV Boli" panose="02000500030200090000" pitchFamily="2" charset="0"/>
                <a:ea typeface="Calibri" panose="020F0502020204030204" pitchFamily="34" charset="0"/>
                <a:cs typeface="MV Boli" panose="02000500030200090000" pitchFamily="2" charset="0"/>
              </a:rPr>
              <a:t>Baptism: our death initiated by God and performed by him</a:t>
            </a:r>
          </a:p>
          <a:p>
            <a:pPr marL="342900" marR="0" lvl="0" indent="-342900" algn="just">
              <a:lnSpc>
                <a:spcPct val="107000"/>
              </a:lnSpc>
              <a:spcBef>
                <a:spcPts val="0"/>
              </a:spcBef>
              <a:spcAft>
                <a:spcPts val="0"/>
              </a:spcAft>
              <a:buFont typeface="Symbol" panose="05050102010706020507" pitchFamily="18" charset="2"/>
              <a:buChar char=""/>
            </a:pPr>
            <a:r>
              <a:rPr lang="en-US" sz="3200" dirty="0">
                <a:latin typeface="MV Boli" panose="02000500030200090000" pitchFamily="2" charset="0"/>
                <a:ea typeface="Calibri" panose="020F0502020204030204" pitchFamily="34" charset="0"/>
                <a:cs typeface="MV Boli" panose="02000500030200090000" pitchFamily="2" charset="0"/>
              </a:rPr>
              <a:t>Baptism: An act of Grace </a:t>
            </a:r>
          </a:p>
          <a:p>
            <a:pPr marR="0" lvl="0" algn="just">
              <a:lnSpc>
                <a:spcPct val="107000"/>
              </a:lnSpc>
              <a:spcBef>
                <a:spcPts val="0"/>
              </a:spcBef>
              <a:spcAft>
                <a:spcPts val="0"/>
              </a:spcAft>
            </a:pPr>
            <a:r>
              <a:rPr lang="en-US" sz="3200" dirty="0">
                <a:latin typeface="MV Boli" panose="02000500030200090000" pitchFamily="2" charset="0"/>
                <a:ea typeface="Calibri" panose="020F0502020204030204" pitchFamily="34" charset="0"/>
                <a:cs typeface="MV Boli" panose="02000500030200090000" pitchFamily="2" charset="0"/>
              </a:rPr>
              <a:t>  on God’s side</a:t>
            </a:r>
          </a:p>
          <a:p>
            <a:pPr marL="342900" marR="0" lvl="0" indent="-342900" algn="just">
              <a:lnSpc>
                <a:spcPct val="107000"/>
              </a:lnSpc>
              <a:spcBef>
                <a:spcPts val="0"/>
              </a:spcBef>
              <a:spcAft>
                <a:spcPts val="0"/>
              </a:spcAft>
              <a:buFont typeface="Symbol" panose="05050102010706020507" pitchFamily="18" charset="2"/>
              <a:buChar char=""/>
            </a:pPr>
            <a:r>
              <a:rPr lang="en-US" sz="3200" dirty="0">
                <a:latin typeface="MV Boli" panose="02000500030200090000" pitchFamily="2" charset="0"/>
                <a:ea typeface="Calibri" panose="020F0502020204030204" pitchFamily="34" charset="0"/>
                <a:cs typeface="MV Boli" panose="02000500030200090000" pitchFamily="2" charset="0"/>
              </a:rPr>
              <a:t>Baptism: An act of Faith </a:t>
            </a:r>
          </a:p>
          <a:p>
            <a:pPr marR="0" lvl="0" algn="just">
              <a:lnSpc>
                <a:spcPct val="107000"/>
              </a:lnSpc>
              <a:spcBef>
                <a:spcPts val="0"/>
              </a:spcBef>
              <a:spcAft>
                <a:spcPts val="0"/>
              </a:spcAft>
            </a:pPr>
            <a:r>
              <a:rPr lang="en-US" sz="3200" dirty="0">
                <a:latin typeface="MV Boli" panose="02000500030200090000" pitchFamily="2" charset="0"/>
                <a:ea typeface="Calibri" panose="020F0502020204030204" pitchFamily="34" charset="0"/>
                <a:cs typeface="MV Boli" panose="02000500030200090000" pitchFamily="2" charset="0"/>
              </a:rPr>
              <a:t>  on our side</a:t>
            </a:r>
            <a:endParaRPr lang="en-US" sz="3200" dirty="0">
              <a:effectLst/>
              <a:latin typeface="MV Boli" panose="02000500030200090000" pitchFamily="2" charset="0"/>
              <a:ea typeface="Calibri" panose="020F0502020204030204" pitchFamily="34" charset="0"/>
              <a:cs typeface="MV Boli" panose="02000500030200090000" pitchFamily="2" charset="0"/>
            </a:endParaRPr>
          </a:p>
        </p:txBody>
      </p:sp>
      <p:sp>
        <p:nvSpPr>
          <p:cNvPr id="6" name="Rectangle 5">
            <a:extLst>
              <a:ext uri="{FF2B5EF4-FFF2-40B4-BE49-F238E27FC236}">
                <a16:creationId xmlns:a16="http://schemas.microsoft.com/office/drawing/2014/main" id="{8DEA997E-5344-42BA-8B44-D012CD00F437}"/>
              </a:ext>
            </a:extLst>
          </p:cNvPr>
          <p:cNvSpPr/>
          <p:nvPr/>
        </p:nvSpPr>
        <p:spPr>
          <a:xfrm>
            <a:off x="6803396" y="191644"/>
            <a:ext cx="5247249" cy="707886"/>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228600">
                    <a:schemeClr val="accent1">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Lesson One</a:t>
            </a:r>
            <a:endParaRPr lang="en-US" sz="4000" dirty="0">
              <a:effectLst>
                <a:glow rad="228600">
                  <a:schemeClr val="accent1">
                    <a:satMod val="175000"/>
                    <a:alpha val="40000"/>
                  </a:schemeClr>
                </a:glow>
              </a:effectLst>
            </a:endParaRPr>
          </a:p>
        </p:txBody>
      </p:sp>
    </p:spTree>
    <p:extLst>
      <p:ext uri="{BB962C8B-B14F-4D97-AF65-F5344CB8AC3E}">
        <p14:creationId xmlns:p14="http://schemas.microsoft.com/office/powerpoint/2010/main" val="64685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iew of a sunset&#10;&#10;Description automatically generated">
            <a:extLst>
              <a:ext uri="{FF2B5EF4-FFF2-40B4-BE49-F238E27FC236}">
                <a16:creationId xmlns:a16="http://schemas.microsoft.com/office/drawing/2014/main" id="{F5731818-3AF7-4015-B1C9-A00EB96D9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 y="998083"/>
            <a:ext cx="12185098" cy="4861834"/>
          </a:xfrm>
          <a:prstGeom prst="rect">
            <a:avLst/>
          </a:prstGeom>
        </p:spPr>
      </p:pic>
      <p:sp>
        <p:nvSpPr>
          <p:cNvPr id="4" name="Rectangle 3">
            <a:extLst>
              <a:ext uri="{FF2B5EF4-FFF2-40B4-BE49-F238E27FC236}">
                <a16:creationId xmlns:a16="http://schemas.microsoft.com/office/drawing/2014/main" id="{E6C95232-5E1C-40C9-A4DE-21A8D0D83F9F}"/>
              </a:ext>
            </a:extLst>
          </p:cNvPr>
          <p:cNvSpPr/>
          <p:nvPr/>
        </p:nvSpPr>
        <p:spPr>
          <a:xfrm>
            <a:off x="0" y="231414"/>
            <a:ext cx="12185098" cy="675441"/>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Two essential facts to know in order to live with purpose</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F4E393F-FDE9-45A8-82C4-ABDE84FCE298}"/>
              </a:ext>
            </a:extLst>
          </p:cNvPr>
          <p:cNvSpPr/>
          <p:nvPr/>
        </p:nvSpPr>
        <p:spPr>
          <a:xfrm>
            <a:off x="6902" y="1741615"/>
            <a:ext cx="3407833" cy="3374770"/>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5">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First fact: to recognize and know, that we were crucified with him.</a:t>
            </a:r>
          </a:p>
        </p:txBody>
      </p:sp>
    </p:spTree>
    <p:extLst>
      <p:ext uri="{BB962C8B-B14F-4D97-AF65-F5344CB8AC3E}">
        <p14:creationId xmlns:p14="http://schemas.microsoft.com/office/powerpoint/2010/main" val="277316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iew of a sunset&#10;&#10;Description automatically generated">
            <a:extLst>
              <a:ext uri="{FF2B5EF4-FFF2-40B4-BE49-F238E27FC236}">
                <a16:creationId xmlns:a16="http://schemas.microsoft.com/office/drawing/2014/main" id="{F0E14F33-B666-44B5-BEE0-7C8331212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 y="998083"/>
            <a:ext cx="12185098" cy="4861834"/>
          </a:xfrm>
          <a:prstGeom prst="rect">
            <a:avLst/>
          </a:prstGeom>
        </p:spPr>
      </p:pic>
      <p:sp>
        <p:nvSpPr>
          <p:cNvPr id="3" name="Rectangle 2">
            <a:extLst>
              <a:ext uri="{FF2B5EF4-FFF2-40B4-BE49-F238E27FC236}">
                <a16:creationId xmlns:a16="http://schemas.microsoft.com/office/drawing/2014/main" id="{60513F02-ADD2-42D3-956D-7C599676C889}"/>
              </a:ext>
            </a:extLst>
          </p:cNvPr>
          <p:cNvSpPr/>
          <p:nvPr/>
        </p:nvSpPr>
        <p:spPr>
          <a:xfrm>
            <a:off x="6902" y="5608227"/>
            <a:ext cx="12191999" cy="1268232"/>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 Means a past event that was successfully, completely, effectively, and actually took place. </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03D6286-766A-4A22-93A6-321E964E082A}"/>
              </a:ext>
            </a:extLst>
          </p:cNvPr>
          <p:cNvSpPr/>
          <p:nvPr/>
        </p:nvSpPr>
        <p:spPr>
          <a:xfrm>
            <a:off x="0" y="231414"/>
            <a:ext cx="12185098" cy="675441"/>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Two essential facts to know in order to live with purpose</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EFBF52-CB29-4EC7-BC89-8C62CB78423B}"/>
              </a:ext>
            </a:extLst>
          </p:cNvPr>
          <p:cNvSpPr/>
          <p:nvPr/>
        </p:nvSpPr>
        <p:spPr>
          <a:xfrm>
            <a:off x="6902" y="1741615"/>
            <a:ext cx="3407833" cy="3374770"/>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5">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First fact: to recognize and know, that we were crucified with him.</a:t>
            </a:r>
          </a:p>
        </p:txBody>
      </p:sp>
    </p:spTree>
    <p:extLst>
      <p:ext uri="{BB962C8B-B14F-4D97-AF65-F5344CB8AC3E}">
        <p14:creationId xmlns:p14="http://schemas.microsoft.com/office/powerpoint/2010/main" val="191915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iew of a sunset&#10;&#10;Description automatically generated">
            <a:extLst>
              <a:ext uri="{FF2B5EF4-FFF2-40B4-BE49-F238E27FC236}">
                <a16:creationId xmlns:a16="http://schemas.microsoft.com/office/drawing/2014/main" id="{8FE6A729-8F55-4495-8575-FD21EEC58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 y="998083"/>
            <a:ext cx="12185098" cy="4861834"/>
          </a:xfrm>
          <a:prstGeom prst="rect">
            <a:avLst/>
          </a:prstGeom>
        </p:spPr>
      </p:pic>
      <p:sp>
        <p:nvSpPr>
          <p:cNvPr id="3" name="Rectangle 2">
            <a:extLst>
              <a:ext uri="{FF2B5EF4-FFF2-40B4-BE49-F238E27FC236}">
                <a16:creationId xmlns:a16="http://schemas.microsoft.com/office/drawing/2014/main" id="{D845A457-A9A9-43E3-9412-D848806CBCD2}"/>
              </a:ext>
            </a:extLst>
          </p:cNvPr>
          <p:cNvSpPr/>
          <p:nvPr/>
        </p:nvSpPr>
        <p:spPr>
          <a:xfrm>
            <a:off x="6902" y="5608227"/>
            <a:ext cx="12191999" cy="1268232"/>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 Means a past event that was successfully, completely, effectively, and actually took place. </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38219EC-13FB-4337-BF13-6AA81F0188C5}"/>
              </a:ext>
            </a:extLst>
          </p:cNvPr>
          <p:cNvSpPr/>
          <p:nvPr/>
        </p:nvSpPr>
        <p:spPr>
          <a:xfrm>
            <a:off x="0" y="231414"/>
            <a:ext cx="12185098" cy="675441"/>
          </a:xfrm>
          <a:prstGeom prst="rect">
            <a:avLst/>
          </a:prstGeom>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Two essential facts to know in order to live with purpose</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7386802-06A5-428D-BF01-8AD29A79653F}"/>
              </a:ext>
            </a:extLst>
          </p:cNvPr>
          <p:cNvSpPr/>
          <p:nvPr/>
        </p:nvSpPr>
        <p:spPr>
          <a:xfrm>
            <a:off x="6902" y="1741615"/>
            <a:ext cx="3407833" cy="3374770"/>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5">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First fact: to recognize and know, that we were crucified with him.</a:t>
            </a:r>
          </a:p>
        </p:txBody>
      </p:sp>
      <p:sp>
        <p:nvSpPr>
          <p:cNvPr id="6" name="Rectangle 5">
            <a:extLst>
              <a:ext uri="{FF2B5EF4-FFF2-40B4-BE49-F238E27FC236}">
                <a16:creationId xmlns:a16="http://schemas.microsoft.com/office/drawing/2014/main" id="{F25EC981-7D8D-427E-BACE-A92BF5B5B8F5}"/>
              </a:ext>
            </a:extLst>
          </p:cNvPr>
          <p:cNvSpPr/>
          <p:nvPr/>
        </p:nvSpPr>
        <p:spPr>
          <a:xfrm>
            <a:off x="7968343" y="1290663"/>
            <a:ext cx="3982721" cy="2554545"/>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It was done to you – you didn’t do it. God did it to and for you.</a:t>
            </a:r>
            <a:endParaRPr lang="en-US" sz="4000" b="1" dirty="0">
              <a:effectLst>
                <a:glow rad="228600">
                  <a:schemeClr val="accent2">
                    <a:satMod val="175000"/>
                    <a:alpha val="40000"/>
                  </a:schemeClr>
                </a:glow>
              </a:effectLst>
              <a:latin typeface="Ink Free" panose="03080402000500000000" pitchFamily="66" charset="0"/>
            </a:endParaRPr>
          </a:p>
        </p:txBody>
      </p:sp>
    </p:spTree>
    <p:extLst>
      <p:ext uri="{BB962C8B-B14F-4D97-AF65-F5344CB8AC3E}">
        <p14:creationId xmlns:p14="http://schemas.microsoft.com/office/powerpoint/2010/main" val="342934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 dark, half&#10;&#10;Description automatically generated">
            <a:extLst>
              <a:ext uri="{FF2B5EF4-FFF2-40B4-BE49-F238E27FC236}">
                <a16:creationId xmlns:a16="http://schemas.microsoft.com/office/drawing/2014/main" id="{7B17CE01-8D42-49DE-A451-B1EE85847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 y="748331"/>
            <a:ext cx="12192000" cy="5176912"/>
          </a:xfrm>
          <a:prstGeom prst="rect">
            <a:avLst/>
          </a:prstGeom>
        </p:spPr>
      </p:pic>
      <p:sp>
        <p:nvSpPr>
          <p:cNvPr id="14" name="Rectangle 13">
            <a:extLst>
              <a:ext uri="{FF2B5EF4-FFF2-40B4-BE49-F238E27FC236}">
                <a16:creationId xmlns:a16="http://schemas.microsoft.com/office/drawing/2014/main" id="{7F10A6B4-D5EB-4BB7-93E7-930E0A161F92}"/>
              </a:ext>
            </a:extLst>
          </p:cNvPr>
          <p:cNvSpPr/>
          <p:nvPr/>
        </p:nvSpPr>
        <p:spPr>
          <a:xfrm>
            <a:off x="0" y="147820"/>
            <a:ext cx="12185098" cy="675441"/>
          </a:xfrm>
          <a:prstGeom prst="rect">
            <a:avLst/>
          </a:prstGeom>
        </p:spPr>
        <p:txBody>
          <a:bodyPr wrap="square">
            <a:spAutoFit/>
          </a:bodyPr>
          <a:lstStyle/>
          <a:p>
            <a:pPr marR="0" lvl="0" algn="ctr">
              <a:lnSpc>
                <a:spcPct val="107000"/>
              </a:lnSpc>
              <a:spcBef>
                <a:spcPts val="0"/>
              </a:spcBef>
              <a:spcAft>
                <a:spcPts val="0"/>
              </a:spcAft>
            </a:pPr>
            <a:r>
              <a:rPr lang="en-US" sz="36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My future resurrection keeps my eyes in the correct direction</a:t>
            </a:r>
            <a:endParaRPr lang="en-US" sz="36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59A5E20-6560-4189-A907-07BE96F25C39}"/>
              </a:ext>
            </a:extLst>
          </p:cNvPr>
          <p:cNvSpPr/>
          <p:nvPr/>
        </p:nvSpPr>
        <p:spPr>
          <a:xfrm>
            <a:off x="4674231" y="3436984"/>
            <a:ext cx="7503886" cy="1398844"/>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“…we will certainly also be untied with him in his resurrection.6:5 b </a:t>
            </a:r>
          </a:p>
        </p:txBody>
      </p:sp>
    </p:spTree>
    <p:extLst>
      <p:ext uri="{BB962C8B-B14F-4D97-AF65-F5344CB8AC3E}">
        <p14:creationId xmlns:p14="http://schemas.microsoft.com/office/powerpoint/2010/main" val="386532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table, dark, half&#10;&#10;Description automatically generated">
            <a:extLst>
              <a:ext uri="{FF2B5EF4-FFF2-40B4-BE49-F238E27FC236}">
                <a16:creationId xmlns:a16="http://schemas.microsoft.com/office/drawing/2014/main" id="{E429458A-FA76-4F29-8E69-5D2881280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 y="748331"/>
            <a:ext cx="12192000" cy="5176912"/>
          </a:xfrm>
          <a:prstGeom prst="rect">
            <a:avLst/>
          </a:prstGeom>
        </p:spPr>
      </p:pic>
      <p:sp>
        <p:nvSpPr>
          <p:cNvPr id="5" name="Oval 4">
            <a:extLst>
              <a:ext uri="{FF2B5EF4-FFF2-40B4-BE49-F238E27FC236}">
                <a16:creationId xmlns:a16="http://schemas.microsoft.com/office/drawing/2014/main" id="{7705D7A2-E17F-43B3-96B1-3C2883BC0BA1}"/>
              </a:ext>
            </a:extLst>
          </p:cNvPr>
          <p:cNvSpPr/>
          <p:nvPr/>
        </p:nvSpPr>
        <p:spPr>
          <a:xfrm>
            <a:off x="714357" y="1779009"/>
            <a:ext cx="1433420" cy="120032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urved Right 5">
            <a:extLst>
              <a:ext uri="{FF2B5EF4-FFF2-40B4-BE49-F238E27FC236}">
                <a16:creationId xmlns:a16="http://schemas.microsoft.com/office/drawing/2014/main" id="{A8A63197-9936-42CE-A532-61045E03CEDE}"/>
              </a:ext>
            </a:extLst>
          </p:cNvPr>
          <p:cNvSpPr/>
          <p:nvPr/>
        </p:nvSpPr>
        <p:spPr>
          <a:xfrm>
            <a:off x="191386" y="2486895"/>
            <a:ext cx="522971" cy="174869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89FC552B-3B30-48DF-B416-E05C0B00B3CD}"/>
              </a:ext>
            </a:extLst>
          </p:cNvPr>
          <p:cNvSpPr/>
          <p:nvPr/>
        </p:nvSpPr>
        <p:spPr>
          <a:xfrm>
            <a:off x="489054" y="4062430"/>
            <a:ext cx="4061681" cy="1200329"/>
          </a:xfrm>
          <a:prstGeom prst="rect">
            <a:avLst/>
          </a:prstGeom>
        </p:spPr>
        <p:txBody>
          <a:bodyPr wrap="square">
            <a:spAutoFit/>
          </a:bodyPr>
          <a:lstStyle/>
          <a:p>
            <a:pPr algn="ctr"/>
            <a:r>
              <a:rPr lang="en-US" sz="3600" b="1" dirty="0">
                <a:latin typeface="Ink Free" panose="03080402000500000000" pitchFamily="66" charset="0"/>
                <a:ea typeface="Calibri" panose="020F0502020204030204" pitchFamily="34" charset="0"/>
              </a:rPr>
              <a:t>Living in the reality of “dead to sin”</a:t>
            </a:r>
            <a:endParaRPr lang="en-US" sz="3600" b="1" dirty="0">
              <a:latin typeface="Ink Free" panose="03080402000500000000" pitchFamily="66" charset="0"/>
            </a:endParaRPr>
          </a:p>
        </p:txBody>
      </p:sp>
      <p:sp>
        <p:nvSpPr>
          <p:cNvPr id="8" name="Rectangle 7">
            <a:extLst>
              <a:ext uri="{FF2B5EF4-FFF2-40B4-BE49-F238E27FC236}">
                <a16:creationId xmlns:a16="http://schemas.microsoft.com/office/drawing/2014/main" id="{199CEBF9-743C-49EB-BB4B-9F5FE458EC7B}"/>
              </a:ext>
            </a:extLst>
          </p:cNvPr>
          <p:cNvSpPr/>
          <p:nvPr/>
        </p:nvSpPr>
        <p:spPr>
          <a:xfrm>
            <a:off x="714357" y="2038947"/>
            <a:ext cx="4681090" cy="707886"/>
          </a:xfrm>
          <a:prstGeom prst="rect">
            <a:avLst/>
          </a:prstGeom>
          <a:effectLst>
            <a:outerShdw blurRad="50800" dist="50800" dir="5400000" algn="ctr" rotWithShape="0">
              <a:schemeClr val="bg1"/>
            </a:outerShdw>
          </a:effectLst>
        </p:spPr>
        <p:txBody>
          <a:bodyPr wrap="none">
            <a:spAutoFit/>
          </a:bodyPr>
          <a:lstStyle/>
          <a:p>
            <a:r>
              <a:rPr lang="en-US" sz="4000" b="1" dirty="0">
                <a:latin typeface="Ink Free" panose="03080402000500000000" pitchFamily="66" charset="0"/>
                <a:ea typeface="Calibri" panose="020F0502020204030204" pitchFamily="34" charset="0"/>
              </a:rPr>
              <a:t>“now” and “not yet” </a:t>
            </a:r>
            <a:endParaRPr lang="en-US" sz="4000" b="1" dirty="0">
              <a:latin typeface="Ink Free" panose="03080402000500000000" pitchFamily="66" charset="0"/>
            </a:endParaRPr>
          </a:p>
        </p:txBody>
      </p:sp>
      <p:sp>
        <p:nvSpPr>
          <p:cNvPr id="9" name="Oval 8">
            <a:extLst>
              <a:ext uri="{FF2B5EF4-FFF2-40B4-BE49-F238E27FC236}">
                <a16:creationId xmlns:a16="http://schemas.microsoft.com/office/drawing/2014/main" id="{0AB61A08-2E1D-4F0B-94F2-67714DD78AB7}"/>
              </a:ext>
            </a:extLst>
          </p:cNvPr>
          <p:cNvSpPr/>
          <p:nvPr/>
        </p:nvSpPr>
        <p:spPr>
          <a:xfrm>
            <a:off x="2953405" y="1720391"/>
            <a:ext cx="2168022" cy="120032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Right 9">
            <a:extLst>
              <a:ext uri="{FF2B5EF4-FFF2-40B4-BE49-F238E27FC236}">
                <a16:creationId xmlns:a16="http://schemas.microsoft.com/office/drawing/2014/main" id="{42222B39-061F-4836-BDCF-74FE4514ED2E}"/>
              </a:ext>
            </a:extLst>
          </p:cNvPr>
          <p:cNvSpPr/>
          <p:nvPr/>
        </p:nvSpPr>
        <p:spPr>
          <a:xfrm rot="15794992">
            <a:off x="6331007" y="975054"/>
            <a:ext cx="849702" cy="3853523"/>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0DF4A81B-9F9C-4CD5-8864-FE5376F779D6}"/>
              </a:ext>
            </a:extLst>
          </p:cNvPr>
          <p:cNvSpPr/>
          <p:nvPr/>
        </p:nvSpPr>
        <p:spPr>
          <a:xfrm>
            <a:off x="7565828" y="1192561"/>
            <a:ext cx="4061681" cy="1200329"/>
          </a:xfrm>
          <a:prstGeom prst="rect">
            <a:avLst/>
          </a:prstGeom>
          <a:effectLst>
            <a:outerShdw blurRad="50800" dist="50800" dir="5400000" algn="ctr" rotWithShape="0">
              <a:schemeClr val="bg1"/>
            </a:outerShdw>
          </a:effectLst>
        </p:spPr>
        <p:txBody>
          <a:bodyPr wrap="square">
            <a:spAutoFit/>
          </a:bodyPr>
          <a:lstStyle/>
          <a:p>
            <a:pPr algn="ctr"/>
            <a:r>
              <a:rPr lang="en-US" sz="3600" b="1" dirty="0">
                <a:latin typeface="Ink Free" panose="03080402000500000000" pitchFamily="66" charset="0"/>
                <a:ea typeface="Calibri" panose="020F0502020204030204" pitchFamily="34" charset="0"/>
              </a:rPr>
              <a:t>More to come in </a:t>
            </a:r>
          </a:p>
          <a:p>
            <a:pPr algn="ctr"/>
            <a:r>
              <a:rPr lang="en-US" sz="3600" b="1" dirty="0">
                <a:latin typeface="Ink Free" panose="03080402000500000000" pitchFamily="66" charset="0"/>
                <a:ea typeface="Calibri" panose="020F0502020204030204" pitchFamily="34" charset="0"/>
              </a:rPr>
              <a:t>my resurrection</a:t>
            </a:r>
            <a:endParaRPr lang="en-US" sz="3600" b="1" dirty="0">
              <a:latin typeface="Ink Free" panose="03080402000500000000" pitchFamily="66" charset="0"/>
            </a:endParaRPr>
          </a:p>
        </p:txBody>
      </p:sp>
      <p:sp>
        <p:nvSpPr>
          <p:cNvPr id="12" name="Rectangle 11">
            <a:extLst>
              <a:ext uri="{FF2B5EF4-FFF2-40B4-BE49-F238E27FC236}">
                <a16:creationId xmlns:a16="http://schemas.microsoft.com/office/drawing/2014/main" id="{D6E3EA0E-1B34-4D1D-BB41-58D41BB75C8A}"/>
              </a:ext>
            </a:extLst>
          </p:cNvPr>
          <p:cNvSpPr/>
          <p:nvPr/>
        </p:nvSpPr>
        <p:spPr>
          <a:xfrm>
            <a:off x="0" y="147820"/>
            <a:ext cx="12185098" cy="675441"/>
          </a:xfrm>
          <a:prstGeom prst="rect">
            <a:avLst/>
          </a:prstGeom>
        </p:spPr>
        <p:txBody>
          <a:bodyPr wrap="square">
            <a:spAutoFit/>
          </a:bodyPr>
          <a:lstStyle/>
          <a:p>
            <a:pPr marR="0" lvl="0" algn="ctr">
              <a:lnSpc>
                <a:spcPct val="107000"/>
              </a:lnSpc>
              <a:spcBef>
                <a:spcPts val="0"/>
              </a:spcBef>
              <a:spcAft>
                <a:spcPts val="0"/>
              </a:spcAft>
            </a:pPr>
            <a:r>
              <a:rPr lang="en-US" sz="36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My future resurrection keeps my eyes in the correct direction</a:t>
            </a:r>
            <a:endParaRPr lang="en-US" sz="36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14EDBD8A-2AD0-4274-AC2F-E955B5465E73}"/>
              </a:ext>
            </a:extLst>
          </p:cNvPr>
          <p:cNvSpPr/>
          <p:nvPr/>
        </p:nvSpPr>
        <p:spPr>
          <a:xfrm>
            <a:off x="4674231" y="3436984"/>
            <a:ext cx="7503886" cy="1398844"/>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“…we will certainly also be untied with him in his resurrection.6:5 b </a:t>
            </a:r>
          </a:p>
        </p:txBody>
      </p:sp>
    </p:spTree>
    <p:extLst>
      <p:ext uri="{BB962C8B-B14F-4D97-AF65-F5344CB8AC3E}">
        <p14:creationId xmlns:p14="http://schemas.microsoft.com/office/powerpoint/2010/main" val="12351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table, dark, half&#10;&#10;Description automatically generated">
            <a:extLst>
              <a:ext uri="{FF2B5EF4-FFF2-40B4-BE49-F238E27FC236}">
                <a16:creationId xmlns:a16="http://schemas.microsoft.com/office/drawing/2014/main" id="{65E48434-4D3B-4E4B-930E-3F616BFB1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 y="748331"/>
            <a:ext cx="12192000" cy="5176912"/>
          </a:xfrm>
          <a:prstGeom prst="rect">
            <a:avLst/>
          </a:prstGeom>
        </p:spPr>
      </p:pic>
      <p:sp>
        <p:nvSpPr>
          <p:cNvPr id="4" name="Rectangle 3">
            <a:extLst>
              <a:ext uri="{FF2B5EF4-FFF2-40B4-BE49-F238E27FC236}">
                <a16:creationId xmlns:a16="http://schemas.microsoft.com/office/drawing/2014/main" id="{BB7A9DCB-3A5D-4D73-8ABB-A129CD9E00BE}"/>
              </a:ext>
            </a:extLst>
          </p:cNvPr>
          <p:cNvSpPr/>
          <p:nvPr/>
        </p:nvSpPr>
        <p:spPr>
          <a:xfrm>
            <a:off x="191385" y="5501840"/>
            <a:ext cx="11884501" cy="1268232"/>
          </a:xfrm>
          <a:prstGeom prst="rect">
            <a:avLst/>
          </a:prstGeom>
          <a:ln w="28575">
            <a:solidFill>
              <a:srgbClr val="FFFF00"/>
            </a:solidFill>
          </a:ln>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We are living in the reality of “dead to sin” and yet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 “more to come” in the final death of sin.</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0161AF4-79A2-442E-AE34-CF547C0B7CA3}"/>
              </a:ext>
            </a:extLst>
          </p:cNvPr>
          <p:cNvSpPr/>
          <p:nvPr/>
        </p:nvSpPr>
        <p:spPr>
          <a:xfrm>
            <a:off x="714357" y="1779009"/>
            <a:ext cx="1433420" cy="120032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urved Right 5">
            <a:extLst>
              <a:ext uri="{FF2B5EF4-FFF2-40B4-BE49-F238E27FC236}">
                <a16:creationId xmlns:a16="http://schemas.microsoft.com/office/drawing/2014/main" id="{D58926B9-9F92-438C-84D7-C05328BACECB}"/>
              </a:ext>
            </a:extLst>
          </p:cNvPr>
          <p:cNvSpPr/>
          <p:nvPr/>
        </p:nvSpPr>
        <p:spPr>
          <a:xfrm>
            <a:off x="191386" y="2486895"/>
            <a:ext cx="522971" cy="174869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84E5185B-69C8-4F7F-9820-04A15810F979}"/>
              </a:ext>
            </a:extLst>
          </p:cNvPr>
          <p:cNvSpPr/>
          <p:nvPr/>
        </p:nvSpPr>
        <p:spPr>
          <a:xfrm>
            <a:off x="489054" y="4062430"/>
            <a:ext cx="4061681" cy="1200329"/>
          </a:xfrm>
          <a:prstGeom prst="rect">
            <a:avLst/>
          </a:prstGeom>
        </p:spPr>
        <p:txBody>
          <a:bodyPr wrap="square">
            <a:spAutoFit/>
          </a:bodyPr>
          <a:lstStyle/>
          <a:p>
            <a:pPr algn="ctr"/>
            <a:r>
              <a:rPr lang="en-US" sz="3600" b="1" dirty="0">
                <a:latin typeface="Ink Free" panose="03080402000500000000" pitchFamily="66" charset="0"/>
                <a:ea typeface="Calibri" panose="020F0502020204030204" pitchFamily="34" charset="0"/>
              </a:rPr>
              <a:t>Living in the reality of “dead to sin”</a:t>
            </a:r>
            <a:endParaRPr lang="en-US" sz="3600" b="1" dirty="0">
              <a:latin typeface="Ink Free" panose="03080402000500000000" pitchFamily="66" charset="0"/>
            </a:endParaRPr>
          </a:p>
        </p:txBody>
      </p:sp>
      <p:sp>
        <p:nvSpPr>
          <p:cNvPr id="8" name="Rectangle 7">
            <a:extLst>
              <a:ext uri="{FF2B5EF4-FFF2-40B4-BE49-F238E27FC236}">
                <a16:creationId xmlns:a16="http://schemas.microsoft.com/office/drawing/2014/main" id="{5653CC65-A0A1-4DC0-BBCF-85013432F72C}"/>
              </a:ext>
            </a:extLst>
          </p:cNvPr>
          <p:cNvSpPr/>
          <p:nvPr/>
        </p:nvSpPr>
        <p:spPr>
          <a:xfrm>
            <a:off x="714357" y="2038947"/>
            <a:ext cx="4681090" cy="707886"/>
          </a:xfrm>
          <a:prstGeom prst="rect">
            <a:avLst/>
          </a:prstGeom>
          <a:effectLst>
            <a:outerShdw blurRad="50800" dist="50800" dir="5400000" algn="ctr" rotWithShape="0">
              <a:schemeClr val="bg1"/>
            </a:outerShdw>
          </a:effectLst>
        </p:spPr>
        <p:txBody>
          <a:bodyPr wrap="none">
            <a:spAutoFit/>
          </a:bodyPr>
          <a:lstStyle/>
          <a:p>
            <a:r>
              <a:rPr lang="en-US" sz="4000" b="1" dirty="0">
                <a:latin typeface="Ink Free" panose="03080402000500000000" pitchFamily="66" charset="0"/>
                <a:ea typeface="Calibri" panose="020F0502020204030204" pitchFamily="34" charset="0"/>
              </a:rPr>
              <a:t>“now” and “not yet” </a:t>
            </a:r>
            <a:endParaRPr lang="en-US" sz="4000" b="1" dirty="0">
              <a:latin typeface="Ink Free" panose="03080402000500000000" pitchFamily="66" charset="0"/>
            </a:endParaRPr>
          </a:p>
        </p:txBody>
      </p:sp>
      <p:sp>
        <p:nvSpPr>
          <p:cNvPr id="9" name="Oval 8">
            <a:extLst>
              <a:ext uri="{FF2B5EF4-FFF2-40B4-BE49-F238E27FC236}">
                <a16:creationId xmlns:a16="http://schemas.microsoft.com/office/drawing/2014/main" id="{FDC09626-89DD-46EF-8D50-F97857DC30B1}"/>
              </a:ext>
            </a:extLst>
          </p:cNvPr>
          <p:cNvSpPr/>
          <p:nvPr/>
        </p:nvSpPr>
        <p:spPr>
          <a:xfrm>
            <a:off x="2953405" y="1720391"/>
            <a:ext cx="2168022" cy="120032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Right 9">
            <a:extLst>
              <a:ext uri="{FF2B5EF4-FFF2-40B4-BE49-F238E27FC236}">
                <a16:creationId xmlns:a16="http://schemas.microsoft.com/office/drawing/2014/main" id="{D40D9485-BD5D-461E-AD64-72F9CE90DDC9}"/>
              </a:ext>
            </a:extLst>
          </p:cNvPr>
          <p:cNvSpPr/>
          <p:nvPr/>
        </p:nvSpPr>
        <p:spPr>
          <a:xfrm rot="15794992">
            <a:off x="6331007" y="975054"/>
            <a:ext cx="849702" cy="3853523"/>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C30BA305-10C7-4141-850B-EE81D36A2247}"/>
              </a:ext>
            </a:extLst>
          </p:cNvPr>
          <p:cNvSpPr/>
          <p:nvPr/>
        </p:nvSpPr>
        <p:spPr>
          <a:xfrm>
            <a:off x="7565828" y="1192561"/>
            <a:ext cx="4061681" cy="1200329"/>
          </a:xfrm>
          <a:prstGeom prst="rect">
            <a:avLst/>
          </a:prstGeom>
          <a:effectLst>
            <a:outerShdw blurRad="50800" dist="50800" dir="5400000" algn="ctr" rotWithShape="0">
              <a:schemeClr val="bg1"/>
            </a:outerShdw>
          </a:effectLst>
        </p:spPr>
        <p:txBody>
          <a:bodyPr wrap="square">
            <a:spAutoFit/>
          </a:bodyPr>
          <a:lstStyle/>
          <a:p>
            <a:pPr algn="ctr"/>
            <a:r>
              <a:rPr lang="en-US" sz="3600" b="1" dirty="0">
                <a:latin typeface="Ink Free" panose="03080402000500000000" pitchFamily="66" charset="0"/>
                <a:ea typeface="Calibri" panose="020F0502020204030204" pitchFamily="34" charset="0"/>
              </a:rPr>
              <a:t>More to come in </a:t>
            </a:r>
          </a:p>
          <a:p>
            <a:pPr algn="ctr"/>
            <a:r>
              <a:rPr lang="en-US" sz="3600" b="1" dirty="0">
                <a:latin typeface="Ink Free" panose="03080402000500000000" pitchFamily="66" charset="0"/>
                <a:ea typeface="Calibri" panose="020F0502020204030204" pitchFamily="34" charset="0"/>
              </a:rPr>
              <a:t>my resurrection</a:t>
            </a:r>
            <a:endParaRPr lang="en-US" sz="3600" b="1" dirty="0">
              <a:latin typeface="Ink Free" panose="03080402000500000000" pitchFamily="66" charset="0"/>
            </a:endParaRPr>
          </a:p>
        </p:txBody>
      </p:sp>
      <p:sp>
        <p:nvSpPr>
          <p:cNvPr id="12" name="Rectangle 11">
            <a:extLst>
              <a:ext uri="{FF2B5EF4-FFF2-40B4-BE49-F238E27FC236}">
                <a16:creationId xmlns:a16="http://schemas.microsoft.com/office/drawing/2014/main" id="{7D76C601-FC16-4CEE-A530-6821E199F1F1}"/>
              </a:ext>
            </a:extLst>
          </p:cNvPr>
          <p:cNvSpPr/>
          <p:nvPr/>
        </p:nvSpPr>
        <p:spPr>
          <a:xfrm>
            <a:off x="0" y="147820"/>
            <a:ext cx="12185098" cy="675441"/>
          </a:xfrm>
          <a:prstGeom prst="rect">
            <a:avLst/>
          </a:prstGeom>
        </p:spPr>
        <p:txBody>
          <a:bodyPr wrap="square">
            <a:spAutoFit/>
          </a:bodyPr>
          <a:lstStyle/>
          <a:p>
            <a:pPr marR="0" lvl="0" algn="ctr">
              <a:lnSpc>
                <a:spcPct val="107000"/>
              </a:lnSpc>
              <a:spcBef>
                <a:spcPts val="0"/>
              </a:spcBef>
              <a:spcAft>
                <a:spcPts val="0"/>
              </a:spcAft>
            </a:pPr>
            <a:r>
              <a:rPr lang="en-US" sz="36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My future resurrection keeps my eyes in the correct direction</a:t>
            </a:r>
            <a:endParaRPr lang="en-US" sz="3600" b="1"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B07D99C-D015-47D4-B23D-9B66D057058F}"/>
              </a:ext>
            </a:extLst>
          </p:cNvPr>
          <p:cNvSpPr/>
          <p:nvPr/>
        </p:nvSpPr>
        <p:spPr>
          <a:xfrm>
            <a:off x="4674231" y="3436984"/>
            <a:ext cx="7503886" cy="1398844"/>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“…we will certainly also be untied with him in his resurrection.6:5 b </a:t>
            </a:r>
          </a:p>
        </p:txBody>
      </p:sp>
    </p:spTree>
    <p:extLst>
      <p:ext uri="{BB962C8B-B14F-4D97-AF65-F5344CB8AC3E}">
        <p14:creationId xmlns:p14="http://schemas.microsoft.com/office/powerpoint/2010/main" val="432007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708</TotalTime>
  <Words>916</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Ink Free</vt:lpstr>
      <vt:lpstr>MV Boli</vt:lpstr>
      <vt:lpstr>Symbol</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4</cp:revision>
  <dcterms:created xsi:type="dcterms:W3CDTF">2020-05-02T03:54:32Z</dcterms:created>
  <dcterms:modified xsi:type="dcterms:W3CDTF">2020-05-02T15:43:08Z</dcterms:modified>
</cp:coreProperties>
</file>