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260" r:id="rId4"/>
    <p:sldId id="261" r:id="rId5"/>
    <p:sldId id="262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A1EDD4-57EA-479C-B232-8359C73AED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2A1D8A-5A01-4372-B1B9-24BD4A3071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634D3-12AF-4D5F-B3AD-B44D9F56C33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E96517-236D-494F-B6F1-06A27CB732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7993C229-0002-448F-B0C6-9A0F5A0718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F5EA0-E64C-4342-9613-11AF03084A3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A673506D-A233-4A24-B61D-8E99B7F839E9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84710D6B-600E-4BE7-8740-0E7DD76DC49A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E2C4D8BF-9D8A-4D58-8858-5C98F773D049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ABF97821-A19E-4FD3-88AF-AE706BD9DBCE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9708B1AF-1ABB-4902-974A-36C6AAE6E036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61034812-E07A-4FCA-B78A-55F50D4DBFE0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992D97BE-38E9-4B6C-B9D9-1A62AC8645D4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6823676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67E3A-55E7-4081-81DE-3ECEDB625E16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03AD8-B18E-4C25-B9D6-059406064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7BB8C-2E61-4EF4-8C6F-9A5B74BE31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03AD8-B18E-4C25-B9D6-059406064E2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8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03AD8-B18E-4C25-B9D6-059406064E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33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03AD8-B18E-4C25-B9D6-059406064E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84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03AD8-B18E-4C25-B9D6-059406064E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4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03AD8-B18E-4C25-B9D6-059406064E2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94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03AD8-B18E-4C25-B9D6-059406064E2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02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03AD8-B18E-4C25-B9D6-059406064E2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7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03AD8-B18E-4C25-B9D6-059406064E2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4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03AD8-B18E-4C25-B9D6-059406064E2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C5686D-F032-429C-8991-F0F13E896B62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9DA1C4-47D3-4CB5-B725-4942B6D18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Segoe Script" pitchFamily="34" charset="0"/>
              </a:rPr>
              <a:t>Preparation, Lessons 1-3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785360"/>
          </a:xfrm>
        </p:spPr>
        <p:txBody>
          <a:bodyPr>
            <a:normAutofit/>
          </a:bodyPr>
          <a:lstStyle/>
          <a:p>
            <a:r>
              <a:rPr lang="en-US" sz="2600" dirty="0"/>
              <a:t>Godly Leadership (Allen)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Guiding text -- Mark 3:35-45 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The Character of an Elder  (Allen)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1800"/>
              </a:spcAft>
            </a:pPr>
            <a:r>
              <a:rPr lang="en-US" dirty="0"/>
              <a:t>Guiding text -- 1 Timothy 3:1-7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Overseers/Shepherds/Pastors (Chip)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Guiding Text: Acts 20:28 –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Prayer and Fasting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many are praying and some are fasting  --  Thank you very much</a:t>
            </a:r>
          </a:p>
          <a:p>
            <a:endParaRPr lang="en-US" dirty="0"/>
          </a:p>
          <a:p>
            <a:r>
              <a:rPr lang="en-US" dirty="0"/>
              <a:t>Please be especially mindful of during the coming week </a:t>
            </a:r>
          </a:p>
          <a:p>
            <a:pPr lvl="1"/>
            <a:r>
              <a:rPr lang="en-US" dirty="0"/>
              <a:t>Current elders complete the interview of candidates </a:t>
            </a:r>
          </a:p>
          <a:p>
            <a:pPr lvl="1"/>
            <a:r>
              <a:rPr lang="en-US" dirty="0"/>
              <a:t>Carefully consider and select the elder candidates to put before you.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Segoe Script" pitchFamily="34" charset="0"/>
              </a:rPr>
              <a:t>Preparation, Lessons 3-6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Fundamentals of Leading Spiritually (Richard)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Guiding text – Hebrews 13:7</a:t>
            </a:r>
          </a:p>
          <a:p>
            <a:pPr>
              <a:spcAft>
                <a:spcPts val="1800"/>
              </a:spcAft>
            </a:pPr>
            <a:r>
              <a:rPr lang="en-US" dirty="0"/>
              <a:t>Resolving Questions/Objections Biblically (Ed)</a:t>
            </a:r>
          </a:p>
          <a:p>
            <a:pPr>
              <a:spcAft>
                <a:spcPts val="1800"/>
              </a:spcAft>
            </a:pPr>
            <a:r>
              <a:rPr lang="en-US" dirty="0"/>
              <a:t>Spiritual Leaders and Their Families (Allen)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Elder Selection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0916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/>
              <a:t>Candidates Announced to the Church (March 8) </a:t>
            </a:r>
          </a:p>
          <a:p>
            <a:pPr>
              <a:spcAft>
                <a:spcPts val="2400"/>
              </a:spcAft>
            </a:pPr>
            <a:r>
              <a:rPr lang="en-US" dirty="0"/>
              <a:t>Questions/Objections/Resolution  (March 8-22</a:t>
            </a:r>
          </a:p>
          <a:p>
            <a:r>
              <a:rPr lang="en-US" dirty="0"/>
              <a:t>Installation of New Elders (March 29)</a:t>
            </a:r>
          </a:p>
          <a:p>
            <a:pPr lvl="1"/>
            <a:r>
              <a:rPr lang="en-US" dirty="0"/>
              <a:t>Charge to the new elders</a:t>
            </a:r>
          </a:p>
          <a:p>
            <a:pPr lvl="1"/>
            <a:r>
              <a:rPr lang="en-US" dirty="0"/>
              <a:t>Charge to the church</a:t>
            </a:r>
          </a:p>
          <a:p>
            <a:pPr lvl="1"/>
            <a:r>
              <a:rPr lang="en-US" dirty="0"/>
              <a:t>Prayers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Guiding Text</a:t>
            </a:r>
            <a:br>
              <a:rPr lang="en-US" dirty="0"/>
            </a:br>
            <a:r>
              <a:rPr lang="en-US" dirty="0"/>
              <a:t>Hebrews 13:7 (NIV)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spcBef>
                <a:spcPts val="18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Remember your leaders, </a:t>
            </a:r>
          </a:p>
          <a:p>
            <a:pPr marL="651510" indent="-514350">
              <a:spcBef>
                <a:spcPts val="18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Who spoke the word of God to you. </a:t>
            </a:r>
          </a:p>
          <a:p>
            <a:pPr marL="651510" indent="-514350">
              <a:spcBef>
                <a:spcPts val="18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Consider the outcome of their way of life and</a:t>
            </a:r>
          </a:p>
          <a:p>
            <a:pPr marL="651510" indent="-514350">
              <a:spcBef>
                <a:spcPts val="18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Imitate their faith.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400" dirty="0"/>
              <a:t>Remember Your Leaders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651510" indent="-514350" algn="ctr">
              <a:buNone/>
            </a:pPr>
            <a:r>
              <a:rPr lang="en-US" sz="33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Script" pitchFamily="34" charset="0"/>
              </a:rPr>
              <a:t>Who spoke the word of God to you</a:t>
            </a:r>
            <a:r>
              <a:rPr lang="en-US" sz="3300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Script" pitchFamily="34" charset="0"/>
              </a:rPr>
              <a:t>.</a:t>
            </a:r>
            <a:endParaRPr lang="en-US" sz="3300" dirty="0"/>
          </a:p>
          <a:p>
            <a:pPr>
              <a:spcAft>
                <a:spcPts val="1200"/>
              </a:spcAft>
              <a:buNone/>
            </a:pPr>
            <a:r>
              <a:rPr lang="en-US" sz="3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Indicators of readiness to serve</a:t>
            </a:r>
          </a:p>
          <a:p>
            <a:pPr>
              <a:spcAft>
                <a:spcPts val="1200"/>
              </a:spcAft>
            </a:pPr>
            <a:r>
              <a:rPr lang="en-US" sz="3300" dirty="0"/>
              <a:t>Conviction that the Bible is the</a:t>
            </a:r>
            <a:r>
              <a:rPr lang="en-US" sz="2900" dirty="0"/>
              <a:t> W</a:t>
            </a:r>
            <a:r>
              <a:rPr lang="en-US" dirty="0"/>
              <a:t>ord of God, His will for mankind Historically accurate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Revealed truth and trustworthy </a:t>
            </a:r>
          </a:p>
          <a:p>
            <a:pPr marL="651510" indent="-514350">
              <a:spcAft>
                <a:spcPts val="1200"/>
              </a:spcAft>
            </a:pPr>
            <a:r>
              <a:rPr lang="en-US" dirty="0"/>
              <a:t>Able to teach, wise in the Scriptures, able to refute those who oppose and deceive</a:t>
            </a:r>
          </a:p>
          <a:p>
            <a:pPr marL="651510" indent="-514350"/>
            <a:r>
              <a:rPr lang="en-US" dirty="0"/>
              <a:t>Diligent in study</a:t>
            </a:r>
          </a:p>
          <a:p>
            <a:pPr marL="651510" indent="-514350"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 algn="ctr">
              <a:buNone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Script" pitchFamily="34" charset="0"/>
              </a:rPr>
              <a:t>The outcome of their way of life</a:t>
            </a:r>
          </a:p>
          <a:p>
            <a:pPr marL="651510" indent="-514350" algn="ctr">
              <a:buNone/>
            </a:pPr>
            <a:endParaRPr lang="en-US" dirty="0"/>
          </a:p>
          <a:p>
            <a:pPr marL="651510" indent="-514350"/>
            <a:r>
              <a:rPr lang="en-US" dirty="0"/>
              <a:t>Their walk and their talk must tell the same story</a:t>
            </a:r>
          </a:p>
          <a:p>
            <a:pPr marL="651510" indent="-514350"/>
            <a:endParaRPr lang="en-US" dirty="0"/>
          </a:p>
          <a:p>
            <a:pPr marL="651510" indent="-514350"/>
            <a:r>
              <a:rPr lang="en-US" dirty="0"/>
              <a:t>Tested and tried –</a:t>
            </a:r>
          </a:p>
          <a:p>
            <a:pPr marL="971550" lvl="1" indent="-514350"/>
            <a:r>
              <a:rPr lang="en-US" dirty="0"/>
              <a:t>At once (immediately after His baptism) the Spirit sent Him (Jesus) out into the desert, and he was in the desert forty days, being tempted by Satan</a:t>
            </a:r>
            <a:r>
              <a:rPr lang="en-US" sz="2000" dirty="0"/>
              <a:t>. </a:t>
            </a:r>
            <a:r>
              <a:rPr lang="en-US" sz="2000" b="1" dirty="0"/>
              <a:t>Mark 1:12-13 (NIV) </a:t>
            </a:r>
            <a:endParaRPr lang="en-US" dirty="0"/>
          </a:p>
          <a:p>
            <a:pPr marL="971550" lvl="1" indent="-514350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Life’s Indicators of Readiness to Serve as an Elder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sz="3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Allen explained these in detail in Part 2 of this series</a:t>
            </a:r>
          </a:p>
          <a:p>
            <a:pPr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Above reproach; blameless; good reputation with outsiders</a:t>
            </a:r>
            <a:endParaRPr lang="en-US" sz="3200" dirty="0"/>
          </a:p>
          <a:p>
            <a:r>
              <a:rPr lang="en-US" dirty="0"/>
              <a:t>Manages (leads) own family well. Children obey with proper respect, are believers , not open to the charge of being wild  and disobedient</a:t>
            </a:r>
          </a:p>
          <a:p>
            <a:r>
              <a:rPr lang="en-US" dirty="0"/>
              <a:t>Hospitable</a:t>
            </a:r>
          </a:p>
          <a:p>
            <a:r>
              <a:rPr lang="en-US" dirty="0"/>
              <a:t>Gentle</a:t>
            </a:r>
          </a:p>
          <a:p>
            <a:r>
              <a:rPr lang="en-US" dirty="0"/>
              <a:t>Loves what is good</a:t>
            </a:r>
            <a:endParaRPr lang="en-US" sz="3200" dirty="0"/>
          </a:p>
          <a:p>
            <a:r>
              <a:rPr lang="en-US" dirty="0"/>
              <a:t>Upright, holy &amp; disciplined</a:t>
            </a:r>
          </a:p>
          <a:p>
            <a:r>
              <a:rPr lang="en-US" dirty="0"/>
              <a:t>Temperate; self-controlled; not quick tempered; not violent; not given to much wine</a:t>
            </a:r>
          </a:p>
          <a:p>
            <a:r>
              <a:rPr lang="en-US" dirty="0"/>
              <a:t>Eager to serve; willing to work hard among you</a:t>
            </a:r>
          </a:p>
          <a:p>
            <a:r>
              <a:rPr lang="en-US" dirty="0"/>
              <a:t>Not a lover of, or greedy for money; does not pursue dishonest gain; (not materialistic)</a:t>
            </a:r>
            <a:endParaRPr lang="en-US" baseline="30000" dirty="0"/>
          </a:p>
          <a:p>
            <a:r>
              <a:rPr lang="en-US" dirty="0"/>
              <a:t> Not lording it over those entrusted to you</a:t>
            </a:r>
          </a:p>
          <a:p>
            <a:r>
              <a:rPr lang="en-US" dirty="0"/>
              <a:t>Not a novice</a:t>
            </a:r>
          </a:p>
          <a:p>
            <a:endParaRPr lang="en-US" dirty="0"/>
          </a:p>
          <a:p>
            <a:pPr lvl="6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Imitate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Their faith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651510" indent="-514350">
              <a:buNone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Script" pitchFamily="34" charset="0"/>
              </a:rPr>
              <a:t>Actions that testifies to a robust, living faith</a:t>
            </a:r>
          </a:p>
          <a:p>
            <a:pPr marL="651510" indent="-514350"/>
            <a:endParaRPr lang="en-US" dirty="0"/>
          </a:p>
          <a:p>
            <a:pPr marL="651510" indent="-514350"/>
            <a:r>
              <a:rPr lang="en-US" dirty="0"/>
              <a:t>What is Biblical faith?</a:t>
            </a:r>
          </a:p>
          <a:p>
            <a:pPr marL="971550" lvl="1" indent="-514350">
              <a:spcAft>
                <a:spcPts val="1800"/>
              </a:spcAft>
            </a:pPr>
            <a:r>
              <a:rPr lang="en-US" dirty="0"/>
              <a:t>Hebrews 3; Romans 4</a:t>
            </a:r>
          </a:p>
          <a:p>
            <a:pPr marL="651510" indent="-514350"/>
            <a:r>
              <a:rPr lang="en-US" dirty="0"/>
              <a:t>Acting on God’s promises as if they had already come to pass</a:t>
            </a:r>
          </a:p>
          <a:p>
            <a:pPr marL="971550" lvl="1" indent="-514350"/>
            <a:endParaRPr lang="en-US" dirty="0"/>
          </a:p>
          <a:p>
            <a:pPr marL="651510" indent="-514350"/>
            <a:r>
              <a:rPr lang="en-US" dirty="0"/>
              <a:t>Faith without works is . . . 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b="1" dirty="0"/>
              <a:t>James 2:22, 26</a:t>
            </a:r>
          </a:p>
          <a:p>
            <a:pPr marL="971550" lvl="1" indent="-514350">
              <a:buNone/>
            </a:pPr>
            <a:endParaRPr lang="en-US" dirty="0"/>
          </a:p>
          <a:p>
            <a:pPr marL="971550" lvl="1" indent="-514350"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Spiritual Leaders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709160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n-US" b="1" i="1" dirty="0">
                <a:latin typeface="Segoe Script" pitchFamily="34" charset="0"/>
              </a:rPr>
              <a:t>Lead</a:t>
            </a:r>
            <a:r>
              <a:rPr lang="en-US" b="1" dirty="0">
                <a:latin typeface="Segoe Script" pitchFamily="34" charset="0"/>
              </a:rPr>
              <a:t> with the Word </a:t>
            </a:r>
          </a:p>
          <a:p>
            <a:pPr>
              <a:spcAft>
                <a:spcPts val="3000"/>
              </a:spcAft>
            </a:pPr>
            <a:r>
              <a:rPr lang="en-US" b="1" i="1" dirty="0">
                <a:latin typeface="Segoe Script" pitchFamily="34" charset="0"/>
              </a:rPr>
              <a:t>Lead</a:t>
            </a:r>
            <a:r>
              <a:rPr lang="en-US" b="1" dirty="0">
                <a:latin typeface="Segoe Script" pitchFamily="34" charset="0"/>
              </a:rPr>
              <a:t> with their life (example)</a:t>
            </a:r>
          </a:p>
          <a:p>
            <a:pPr>
              <a:spcAft>
                <a:spcPts val="2400"/>
              </a:spcAft>
            </a:pPr>
            <a:r>
              <a:rPr lang="en-US" b="1" i="1" dirty="0">
                <a:latin typeface="Segoe Script" pitchFamily="34" charset="0"/>
              </a:rPr>
              <a:t>Lead </a:t>
            </a:r>
            <a:r>
              <a:rPr lang="en-US" b="1" dirty="0">
                <a:latin typeface="Segoe Script" pitchFamily="34" charset="0"/>
              </a:rPr>
              <a:t>with actions that testifies to a robust, living faith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b="1" i="1" dirty="0">
                <a:latin typeface="Segoe Script" pitchFamily="34" charset="0"/>
              </a:rPr>
              <a:t>Lead the heart and soul of a disciple to be more Christ-like</a:t>
            </a:r>
          </a:p>
          <a:p>
            <a:pPr>
              <a:spcBef>
                <a:spcPts val="0"/>
              </a:spcBef>
            </a:pPr>
            <a:r>
              <a:rPr lang="en-US" b="1" i="1" dirty="0">
                <a:latin typeface="Segoe Script" pitchFamily="34" charset="0"/>
              </a:rPr>
              <a:t>Everybody leads (influences’) somebody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200</TotalTime>
  <Words>411</Words>
  <Application>Microsoft Office PowerPoint</Application>
  <PresentationFormat>On-screen Show (4:3)</PresentationFormat>
  <Paragraphs>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Book Antiqua</vt:lpstr>
      <vt:lpstr>Calibri</vt:lpstr>
      <vt:lpstr>Lucida Sans</vt:lpstr>
      <vt:lpstr>Segoe Script</vt:lpstr>
      <vt:lpstr>Times New Roman</vt:lpstr>
      <vt:lpstr>Wingdings</vt:lpstr>
      <vt:lpstr>Wingdings 2</vt:lpstr>
      <vt:lpstr>Wingdings 3</vt:lpstr>
      <vt:lpstr>Apex</vt:lpstr>
      <vt:lpstr>Preparation, Lessons 1-3</vt:lpstr>
      <vt:lpstr>Preparation, Lessons 3-6</vt:lpstr>
      <vt:lpstr>Elder Selection Events</vt:lpstr>
      <vt:lpstr>Guiding Text Hebrews 13:7 (NIV) </vt:lpstr>
      <vt:lpstr>Remember Your Leaders </vt:lpstr>
      <vt:lpstr> Consider</vt:lpstr>
      <vt:lpstr>Life’s Indicators of Readiness to Serve as an Elder </vt:lpstr>
      <vt:lpstr>Imitate Their faith</vt:lpstr>
      <vt:lpstr>Spiritual Leaders </vt:lpstr>
      <vt:lpstr>Call to Prayer and Fasting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Leading Spiritually</dc:title>
  <dc:creator>Windows User</dc:creator>
  <cp:lastModifiedBy>AV Team</cp:lastModifiedBy>
  <cp:revision>5</cp:revision>
  <cp:lastPrinted>2020-03-01T13:06:25Z</cp:lastPrinted>
  <dcterms:created xsi:type="dcterms:W3CDTF">2020-03-01T06:43:19Z</dcterms:created>
  <dcterms:modified xsi:type="dcterms:W3CDTF">2020-03-01T13:06:30Z</dcterms:modified>
</cp:coreProperties>
</file>