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C785A4F-B759-4FA6-B563-70C8137942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0B30A8-F63B-49CB-88E7-3622BF0022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49034-18D6-4934-8AA5-34CC00A579DF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CC1FEF-CC9A-4B6E-8783-775C7CB485F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 descr="HandoutSlideNumber">
            <a:extLst>
              <a:ext uri="{FF2B5EF4-FFF2-40B4-BE49-F238E27FC236}">
                <a16:creationId xmlns:a16="http://schemas.microsoft.com/office/drawing/2014/main" id="{F0A78D52-3E2A-4561-88A9-10808989C9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6E53C-B723-4239-893C-1F73CE98FDD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 descr="Box1">
            <a:extLst>
              <a:ext uri="{FF2B5EF4-FFF2-40B4-BE49-F238E27FC236}">
                <a16:creationId xmlns:a16="http://schemas.microsoft.com/office/drawing/2014/main" id="{2BBC3259-E897-4984-8927-A2FFE4F8A688}"/>
              </a:ext>
            </a:extLst>
          </p:cNvPr>
          <p:cNvSpPr txBox="1"/>
          <p:nvPr/>
        </p:nvSpPr>
        <p:spPr bwMode="black">
          <a:xfrm>
            <a:off x="564039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" name="TextBox 6" descr="Box2">
            <a:extLst>
              <a:ext uri="{FF2B5EF4-FFF2-40B4-BE49-F238E27FC236}">
                <a16:creationId xmlns:a16="http://schemas.microsoft.com/office/drawing/2014/main" id="{9A6BEFE2-7149-4B6A-B3E1-492C65068E18}"/>
              </a:ext>
            </a:extLst>
          </p:cNvPr>
          <p:cNvSpPr txBox="1"/>
          <p:nvPr/>
        </p:nvSpPr>
        <p:spPr bwMode="black">
          <a:xfrm>
            <a:off x="3652825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 descr="Box3">
            <a:extLst>
              <a:ext uri="{FF2B5EF4-FFF2-40B4-BE49-F238E27FC236}">
                <a16:creationId xmlns:a16="http://schemas.microsoft.com/office/drawing/2014/main" id="{D4155D29-03B8-4A28-BA0F-1D75340A1672}"/>
              </a:ext>
            </a:extLst>
          </p:cNvPr>
          <p:cNvSpPr txBox="1"/>
          <p:nvPr/>
        </p:nvSpPr>
        <p:spPr bwMode="black">
          <a:xfrm>
            <a:off x="564039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 descr="Box4">
            <a:extLst>
              <a:ext uri="{FF2B5EF4-FFF2-40B4-BE49-F238E27FC236}">
                <a16:creationId xmlns:a16="http://schemas.microsoft.com/office/drawing/2014/main" id="{83616C5D-C3C9-4485-AE58-6F27268B3DBA}"/>
              </a:ext>
            </a:extLst>
          </p:cNvPr>
          <p:cNvSpPr txBox="1"/>
          <p:nvPr/>
        </p:nvSpPr>
        <p:spPr bwMode="black">
          <a:xfrm>
            <a:off x="3652825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" name="TextBox 9" descr="Box5">
            <a:extLst>
              <a:ext uri="{FF2B5EF4-FFF2-40B4-BE49-F238E27FC236}">
                <a16:creationId xmlns:a16="http://schemas.microsoft.com/office/drawing/2014/main" id="{39FE4926-9FD0-4A01-BF44-5F2134751919}"/>
              </a:ext>
            </a:extLst>
          </p:cNvPr>
          <p:cNvSpPr txBox="1"/>
          <p:nvPr/>
        </p:nvSpPr>
        <p:spPr bwMode="black">
          <a:xfrm>
            <a:off x="564039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" name="TextBox 10" descr="Box6">
            <a:extLst>
              <a:ext uri="{FF2B5EF4-FFF2-40B4-BE49-F238E27FC236}">
                <a16:creationId xmlns:a16="http://schemas.microsoft.com/office/drawing/2014/main" id="{A37FFEDF-876E-4157-87D8-61AA12A0AE29}"/>
              </a:ext>
            </a:extLst>
          </p:cNvPr>
          <p:cNvSpPr txBox="1"/>
          <p:nvPr/>
        </p:nvSpPr>
        <p:spPr bwMode="black">
          <a:xfrm>
            <a:off x="3652825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1" descr="Box7">
            <a:extLst>
              <a:ext uri="{FF2B5EF4-FFF2-40B4-BE49-F238E27FC236}">
                <a16:creationId xmlns:a16="http://schemas.microsoft.com/office/drawing/2014/main" id="{83FE74DD-9EF7-412A-8483-A7BF8996F65A}"/>
              </a:ext>
            </a:extLst>
          </p:cNvPr>
          <p:cNvSpPr txBox="1"/>
          <p:nvPr/>
        </p:nvSpPr>
        <p:spPr bwMode="black">
          <a:xfrm>
            <a:off x="5257800" y="8686800"/>
            <a:ext cx="1016000" cy="18466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latin typeface="Times New Roman" panose="02020603050405020304" pitchFamily="18" charset="0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3838519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ADEEA-A131-4DC8-97F0-BA602DDE11BC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59442-4F9C-40B6-A241-E70B4B140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71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59442-4F9C-40B6-A241-E70B4B1407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41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59442-4F9C-40B6-A241-E70B4B1407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9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59442-4F9C-40B6-A241-E70B4B1407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74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59442-4F9C-40B6-A241-E70B4B1407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16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59442-4F9C-40B6-A241-E70B4B1407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46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59442-4F9C-40B6-A241-E70B4B1407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97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59442-4F9C-40B6-A241-E70B4B1407C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18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59442-4F9C-40B6-A241-E70B4B1407C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26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59442-4F9C-40B6-A241-E70B4B1407C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26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E012-35BA-4590-9D43-C240E4AE6303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3DD9-99FB-4853-A9DD-2D9CD1C5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9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E012-35BA-4590-9D43-C240E4AE6303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3DD9-99FB-4853-A9DD-2D9CD1C5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7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E012-35BA-4590-9D43-C240E4AE6303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3DD9-99FB-4853-A9DD-2D9CD1C5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4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E012-35BA-4590-9D43-C240E4AE6303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3DD9-99FB-4853-A9DD-2D9CD1C5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E012-35BA-4590-9D43-C240E4AE6303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3DD9-99FB-4853-A9DD-2D9CD1C5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3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E012-35BA-4590-9D43-C240E4AE6303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3DD9-99FB-4853-A9DD-2D9CD1C5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E012-35BA-4590-9D43-C240E4AE6303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3DD9-99FB-4853-A9DD-2D9CD1C5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7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E012-35BA-4590-9D43-C240E4AE6303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3DD9-99FB-4853-A9DD-2D9CD1C5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E012-35BA-4590-9D43-C240E4AE6303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3DD9-99FB-4853-A9DD-2D9CD1C5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2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E012-35BA-4590-9D43-C240E4AE6303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3DD9-99FB-4853-A9DD-2D9CD1C5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9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E012-35BA-4590-9D43-C240E4AE6303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3DD9-99FB-4853-A9DD-2D9CD1C5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3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5E012-35BA-4590-9D43-C240E4AE6303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3DD9-99FB-4853-A9DD-2D9CD1C5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138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grass, outdoor, bench, park&#10;&#10;Description automatically generated">
            <a:extLst>
              <a:ext uri="{FF2B5EF4-FFF2-40B4-BE49-F238E27FC236}">
                <a16:creationId xmlns:a16="http://schemas.microsoft.com/office/drawing/2014/main" id="{3781D3E8-66B2-47AF-A163-A2C60B30D1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446"/>
            <a:ext cx="9073663" cy="60491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078D717-067E-4F21-AF72-153876F970C3}"/>
              </a:ext>
            </a:extLst>
          </p:cNvPr>
          <p:cNvSpPr txBox="1"/>
          <p:nvPr/>
        </p:nvSpPr>
        <p:spPr>
          <a:xfrm>
            <a:off x="548639" y="506437"/>
            <a:ext cx="45438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50800" dir="5400000" algn="ctr" rotWithShape="0">
                    <a:schemeClr val="bg1"/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Godly Leadership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88EEC1-7D95-409F-8C98-6B9A917A1CE3}"/>
              </a:ext>
            </a:extLst>
          </p:cNvPr>
          <p:cNvSpPr txBox="1"/>
          <p:nvPr/>
        </p:nvSpPr>
        <p:spPr>
          <a:xfrm>
            <a:off x="5427783" y="5745668"/>
            <a:ext cx="34348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50800" dir="5400000" algn="ctr" rotWithShape="0">
                    <a:schemeClr val="bg1"/>
                  </a:outerShdw>
                </a:effectLst>
                <a:latin typeface="Tempus Sans ITC" panose="04020404030D07020202" pitchFamily="82" charset="0"/>
                <a:cs typeface="Cavolini" panose="020B0502040204020203" pitchFamily="66" charset="0"/>
              </a:rPr>
              <a:t>Mark 10:35-45</a:t>
            </a:r>
          </a:p>
        </p:txBody>
      </p:sp>
    </p:spTree>
    <p:extLst>
      <p:ext uri="{BB962C8B-B14F-4D97-AF65-F5344CB8AC3E}">
        <p14:creationId xmlns:p14="http://schemas.microsoft.com/office/powerpoint/2010/main" val="1258519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grass, outdoor, bench, park&#10;&#10;Description automatically generated">
            <a:extLst>
              <a:ext uri="{FF2B5EF4-FFF2-40B4-BE49-F238E27FC236}">
                <a16:creationId xmlns:a16="http://schemas.microsoft.com/office/drawing/2014/main" id="{5BDE81BC-7AFE-49F9-B2F6-AEE86F1707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446"/>
            <a:ext cx="9073663" cy="60491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1D741BD-F26D-4A7C-A5B7-0F3931F81119}"/>
              </a:ext>
            </a:extLst>
          </p:cNvPr>
          <p:cNvSpPr txBox="1"/>
          <p:nvPr/>
        </p:nvSpPr>
        <p:spPr>
          <a:xfrm>
            <a:off x="4529798" y="4501662"/>
            <a:ext cx="45438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50800" dir="5400000" algn="ctr" rotWithShape="0">
                    <a:schemeClr val="bg1"/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Godly Leadership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B80473-61D7-455B-B148-24B5CB2B3890}"/>
              </a:ext>
            </a:extLst>
          </p:cNvPr>
          <p:cNvSpPr txBox="1"/>
          <p:nvPr/>
        </p:nvSpPr>
        <p:spPr>
          <a:xfrm>
            <a:off x="70337" y="202997"/>
            <a:ext cx="90736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5400000" algn="ctr" rotWithShape="0">
                    <a:schemeClr val="bg1"/>
                  </a:outerShdw>
                </a:effectLst>
                <a:latin typeface="Tempus Sans ITC" panose="04020404030D07020202" pitchFamily="82" charset="0"/>
                <a:cs typeface="Cavolini" panose="020B0502040204020203" pitchFamily="66" charset="0"/>
              </a:rPr>
              <a:t>Christian leadership:</a:t>
            </a:r>
          </a:p>
          <a:p>
            <a:pPr algn="ctr"/>
            <a:r>
              <a:rPr lang="en-US" sz="40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5400000" algn="ctr" rotWithShape="0">
                    <a:schemeClr val="bg1"/>
                  </a:outerShdw>
                </a:effectLst>
                <a:latin typeface="Tempus Sans ITC" panose="04020404030D07020202" pitchFamily="82" charset="0"/>
                <a:cs typeface="Cavolini" panose="020B0502040204020203" pitchFamily="66" charset="0"/>
              </a:rPr>
              <a:t>More to do with one’s character </a:t>
            </a:r>
          </a:p>
          <a:p>
            <a:pPr algn="ctr"/>
            <a:r>
              <a:rPr lang="en-US" sz="40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5400000" algn="ctr" rotWithShape="0">
                    <a:schemeClr val="bg1"/>
                  </a:outerShdw>
                </a:effectLst>
                <a:latin typeface="Tempus Sans ITC" panose="04020404030D07020202" pitchFamily="82" charset="0"/>
                <a:cs typeface="Cavolini" panose="020B0502040204020203" pitchFamily="66" charset="0"/>
              </a:rPr>
              <a:t>than by their position</a:t>
            </a:r>
          </a:p>
        </p:txBody>
      </p:sp>
    </p:spTree>
    <p:extLst>
      <p:ext uri="{BB962C8B-B14F-4D97-AF65-F5344CB8AC3E}">
        <p14:creationId xmlns:p14="http://schemas.microsoft.com/office/powerpoint/2010/main" val="332440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ody of water&#10;&#10;Description automatically generated">
            <a:extLst>
              <a:ext uri="{FF2B5EF4-FFF2-40B4-BE49-F238E27FC236}">
                <a16:creationId xmlns:a16="http://schemas.microsoft.com/office/drawing/2014/main" id="{9D605CEA-61EB-4FD1-8C1A-B0DF657433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168" y="946686"/>
            <a:ext cx="6643663" cy="4964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8B7B79-1DC2-40BB-9FB9-CC5DF79FACA7}"/>
              </a:ext>
            </a:extLst>
          </p:cNvPr>
          <p:cNvSpPr txBox="1"/>
          <p:nvPr/>
        </p:nvSpPr>
        <p:spPr>
          <a:xfrm rot="19619509">
            <a:off x="142296" y="1198225"/>
            <a:ext cx="4608839" cy="707886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Tempus Sans ITC" panose="04020404030D07020202" pitchFamily="82" charset="0"/>
              </a:rPr>
              <a:t>Worldly Principles</a:t>
            </a:r>
          </a:p>
        </p:txBody>
      </p:sp>
      <p:sp>
        <p:nvSpPr>
          <p:cNvPr id="7" name="Arrow: Curved Left 6">
            <a:extLst>
              <a:ext uri="{FF2B5EF4-FFF2-40B4-BE49-F238E27FC236}">
                <a16:creationId xmlns:a16="http://schemas.microsoft.com/office/drawing/2014/main" id="{2326228E-A417-48F9-955C-A737026F7E49}"/>
              </a:ext>
            </a:extLst>
          </p:cNvPr>
          <p:cNvSpPr/>
          <p:nvPr/>
        </p:nvSpPr>
        <p:spPr>
          <a:xfrm rot="8107801">
            <a:off x="708074" y="2491768"/>
            <a:ext cx="1308295" cy="3671667"/>
          </a:xfrm>
          <a:prstGeom prst="curvedLeftArrow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0610CB-6946-40CA-AF08-C67B1CE25ED9}"/>
              </a:ext>
            </a:extLst>
          </p:cNvPr>
          <p:cNvSpPr txBox="1"/>
          <p:nvPr/>
        </p:nvSpPr>
        <p:spPr>
          <a:xfrm rot="19510642">
            <a:off x="3946624" y="4897585"/>
            <a:ext cx="4608839" cy="707886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Tempus Sans ITC" panose="04020404030D07020202" pitchFamily="82" charset="0"/>
              </a:rPr>
              <a:t>Godly Principles</a:t>
            </a:r>
          </a:p>
        </p:txBody>
      </p:sp>
      <p:sp>
        <p:nvSpPr>
          <p:cNvPr id="9" name="Arrow: Curved Left 8">
            <a:extLst>
              <a:ext uri="{FF2B5EF4-FFF2-40B4-BE49-F238E27FC236}">
                <a16:creationId xmlns:a16="http://schemas.microsoft.com/office/drawing/2014/main" id="{14B41574-2550-4B80-9446-4E2B643A1C58}"/>
              </a:ext>
            </a:extLst>
          </p:cNvPr>
          <p:cNvSpPr/>
          <p:nvPr/>
        </p:nvSpPr>
        <p:spPr>
          <a:xfrm rot="19776105">
            <a:off x="6648676" y="577303"/>
            <a:ext cx="1308295" cy="3671667"/>
          </a:xfrm>
          <a:prstGeom prst="curvedLeftArrow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90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looking at the camera&#10;&#10;Description automatically generated">
            <a:extLst>
              <a:ext uri="{FF2B5EF4-FFF2-40B4-BE49-F238E27FC236}">
                <a16:creationId xmlns:a16="http://schemas.microsoft.com/office/drawing/2014/main" id="{5F6C78F2-7283-4633-81FE-57C863B6B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403225"/>
            <a:ext cx="3200400" cy="46291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158ECE8-7932-4C25-9C32-52814E658CE0}"/>
              </a:ext>
            </a:extLst>
          </p:cNvPr>
          <p:cNvSpPr/>
          <p:nvPr/>
        </p:nvSpPr>
        <p:spPr>
          <a:xfrm>
            <a:off x="3491523" y="304703"/>
            <a:ext cx="5511800" cy="6010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“Hell is a state where everyone is perpetually concerned about his own dignity and advancement, where everyone has a grievance, and where everyone lives the deadly serious passions of envy, self-importance and resentment.”</a:t>
            </a:r>
            <a:endParaRPr lang="en-US" sz="36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18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8E4B9E9-8504-406B-B94A-76C41D29F3A6}"/>
              </a:ext>
            </a:extLst>
          </p:cNvPr>
          <p:cNvSpPr/>
          <p:nvPr/>
        </p:nvSpPr>
        <p:spPr>
          <a:xfrm>
            <a:off x="592252" y="470627"/>
            <a:ext cx="2698175" cy="740203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Be a servant</a:t>
            </a:r>
            <a:endParaRPr lang="en-US" sz="4000" b="1" dirty="0"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A young girl in a blue shirt&#10;&#10;Description automatically generated">
            <a:extLst>
              <a:ext uri="{FF2B5EF4-FFF2-40B4-BE49-F238E27FC236}">
                <a16:creationId xmlns:a16="http://schemas.microsoft.com/office/drawing/2014/main" id="{9CF7FCC7-57F4-4D3B-A544-90CE6BBE63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4587" y="892681"/>
            <a:ext cx="4603485" cy="5072638"/>
          </a:xfrm>
          <a:prstGeom prst="rect">
            <a:avLst/>
          </a:prstGeom>
          <a:ln>
            <a:noFill/>
            <a:prstDash val="solid"/>
          </a:ln>
          <a:effectLst>
            <a:softEdge rad="112500"/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2529B72-997A-44C0-AFC4-7C0E60F0CC00}"/>
              </a:ext>
            </a:extLst>
          </p:cNvPr>
          <p:cNvSpPr/>
          <p:nvPr/>
        </p:nvSpPr>
        <p:spPr>
          <a:xfrm>
            <a:off x="4403187" y="5965319"/>
            <a:ext cx="4603485" cy="740203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Time to Grow Up</a:t>
            </a:r>
            <a:endParaRPr lang="en-US" sz="4000" b="1" dirty="0"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C0659D-E529-41F7-BE0A-064A8E90FCB7}"/>
              </a:ext>
            </a:extLst>
          </p:cNvPr>
          <p:cNvSpPr/>
          <p:nvPr/>
        </p:nvSpPr>
        <p:spPr>
          <a:xfrm>
            <a:off x="0" y="2257223"/>
            <a:ext cx="4403187" cy="740203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solidFill>
                  <a:srgbClr val="FFFF00"/>
                </a:solidFill>
                <a:latin typeface="Ink Free" panose="03080402000500000000" pitchFamily="66" charset="0"/>
                <a:ea typeface="STHupo" panose="02010800040101010101" pitchFamily="2" charset="-122"/>
                <a:cs typeface="Times New Roman" panose="02020603050405020304" pitchFamily="18" charset="0"/>
              </a:rPr>
              <a:t>Mark 10:35-45</a:t>
            </a:r>
            <a:endParaRPr lang="en-US" sz="4000" dirty="0">
              <a:solidFill>
                <a:srgbClr val="FFFF00"/>
              </a:solidFill>
              <a:effectLst/>
              <a:latin typeface="Ink Free" panose="03080402000500000000" pitchFamily="66" charset="0"/>
              <a:ea typeface="STHupo" panose="020108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0" name="Picture 9" descr="ME FIRST!&#10;">
            <a:extLst>
              <a:ext uri="{FF2B5EF4-FFF2-40B4-BE49-F238E27FC236}">
                <a16:creationId xmlns:a16="http://schemas.microsoft.com/office/drawing/2014/main" id="{B3555423-79E3-4E37-A5D9-54BDD95A33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97426"/>
            <a:ext cx="4565989" cy="2967893"/>
          </a:xfrm>
          <a:prstGeom prst="rect">
            <a:avLst/>
          </a:prstGeom>
          <a:ln>
            <a:noFill/>
            <a:prstDash val="solid"/>
          </a:ln>
          <a:effectLst>
            <a:softEdge rad="112500"/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27618CF-7AB9-458E-96BE-81195088EF75}"/>
              </a:ext>
            </a:extLst>
          </p:cNvPr>
          <p:cNvSpPr/>
          <p:nvPr/>
        </p:nvSpPr>
        <p:spPr>
          <a:xfrm>
            <a:off x="1" y="5647170"/>
            <a:ext cx="4484586" cy="740203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latin typeface="Ink Free" panose="03080402000500000000" pitchFamily="66" charset="0"/>
                <a:ea typeface="STHupo" panose="02010800040101010101" pitchFamily="2" charset="-122"/>
                <a:cs typeface="Times New Roman" panose="02020603050405020304" pitchFamily="18" charset="0"/>
              </a:rPr>
              <a:t>Me First!</a:t>
            </a:r>
            <a:endParaRPr lang="en-US" sz="4000" dirty="0">
              <a:effectLst/>
              <a:latin typeface="Ink Free" panose="03080402000500000000" pitchFamily="66" charset="0"/>
              <a:ea typeface="STHupo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69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F85C93-7CF7-45D1-8310-1E4B450E924D}"/>
              </a:ext>
            </a:extLst>
          </p:cNvPr>
          <p:cNvSpPr/>
          <p:nvPr/>
        </p:nvSpPr>
        <p:spPr>
          <a:xfrm>
            <a:off x="4941863" y="2153343"/>
            <a:ext cx="4015045" cy="2052100"/>
          </a:xfrm>
          <a:prstGeom prst="rect">
            <a:avLst/>
          </a:prstGeom>
          <a:ln w="38100">
            <a:noFill/>
            <a:prstDash val="solid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92D050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000" b="1" dirty="0">
                <a:latin typeface="Ink Free" panose="03080402000500000000" pitchFamily="66" charset="0"/>
                <a:ea typeface="STHupo" panose="02010800040101010101" pitchFamily="2" charset="-122"/>
                <a:cs typeface="Times New Roman" panose="02020603050405020304" pitchFamily="18" charset="0"/>
              </a:rPr>
              <a:t>Not So With You</a:t>
            </a:r>
            <a:endParaRPr lang="en-US" sz="6000" dirty="0">
              <a:effectLst/>
              <a:latin typeface="Ink Free" panose="03080402000500000000" pitchFamily="66" charset="0"/>
              <a:ea typeface="STHupo" panose="020108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A picture containing mountain, outdoor, track, train&#10;&#10;Description automatically generated">
            <a:extLst>
              <a:ext uri="{FF2B5EF4-FFF2-40B4-BE49-F238E27FC236}">
                <a16:creationId xmlns:a16="http://schemas.microsoft.com/office/drawing/2014/main" id="{DC551448-E6B2-4694-BD60-EC292A0288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62500" cy="6858000"/>
          </a:xfrm>
          <a:prstGeom prst="rect">
            <a:avLst/>
          </a:prstGeom>
          <a:ln>
            <a:noFill/>
            <a:prstDash val="solid"/>
          </a:ln>
          <a:effectLst>
            <a:softEdge rad="112500"/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FB25DED-96A1-4961-A9F3-814F7F18733C}"/>
              </a:ext>
            </a:extLst>
          </p:cNvPr>
          <p:cNvSpPr/>
          <p:nvPr/>
        </p:nvSpPr>
        <p:spPr>
          <a:xfrm>
            <a:off x="0" y="224187"/>
            <a:ext cx="2133599" cy="966996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54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Ink Free" panose="03080402000500000000" pitchFamily="66" charset="0"/>
                <a:ea typeface="STHupo" panose="02010800040101010101" pitchFamily="2" charset="-122"/>
                <a:cs typeface="Times New Roman" panose="02020603050405020304" pitchFamily="18" charset="0"/>
              </a:rPr>
              <a:t>Great</a:t>
            </a:r>
            <a:endParaRPr lang="en-US" sz="54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Ink Free" panose="03080402000500000000" pitchFamily="66" charset="0"/>
              <a:ea typeface="STHupo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25D71F-307C-464D-B579-9D6D8236DC21}"/>
              </a:ext>
            </a:extLst>
          </p:cNvPr>
          <p:cNvSpPr/>
          <p:nvPr/>
        </p:nvSpPr>
        <p:spPr>
          <a:xfrm>
            <a:off x="2438401" y="5146691"/>
            <a:ext cx="2133599" cy="805029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Ink Free" panose="03080402000500000000" pitchFamily="66" charset="0"/>
                <a:ea typeface="STHupo" panose="02010800040101010101" pitchFamily="2" charset="-122"/>
                <a:cs typeface="Times New Roman" panose="02020603050405020304" pitchFamily="18" charset="0"/>
              </a:rPr>
              <a:t>Slave</a:t>
            </a:r>
            <a:endParaRPr lang="en-US" sz="44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Ink Free" panose="03080402000500000000" pitchFamily="66" charset="0"/>
              <a:ea typeface="STHupo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9AC826-B4F3-45EC-B3B0-74556429671B}"/>
              </a:ext>
            </a:extLst>
          </p:cNvPr>
          <p:cNvSpPr/>
          <p:nvPr/>
        </p:nvSpPr>
        <p:spPr>
          <a:xfrm>
            <a:off x="-1" y="5161801"/>
            <a:ext cx="2133599" cy="805029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Ink Free" panose="03080402000500000000" pitchFamily="66" charset="0"/>
                <a:ea typeface="STHupo" panose="02010800040101010101" pitchFamily="2" charset="-122"/>
                <a:cs typeface="Times New Roman" panose="02020603050405020304" pitchFamily="18" charset="0"/>
              </a:rPr>
              <a:t>Servant</a:t>
            </a:r>
            <a:endParaRPr lang="en-US" sz="44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Ink Free" panose="03080402000500000000" pitchFamily="66" charset="0"/>
              <a:ea typeface="STHupo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D1BFAF-8750-42C4-864E-CA194F630B4A}"/>
              </a:ext>
            </a:extLst>
          </p:cNvPr>
          <p:cNvSpPr/>
          <p:nvPr/>
        </p:nvSpPr>
        <p:spPr>
          <a:xfrm>
            <a:off x="2438401" y="224187"/>
            <a:ext cx="2133599" cy="966996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54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Ink Free" panose="03080402000500000000" pitchFamily="66" charset="0"/>
                <a:ea typeface="STHupo" panose="02010800040101010101" pitchFamily="2" charset="-122"/>
                <a:cs typeface="Times New Roman" panose="02020603050405020304" pitchFamily="18" charset="0"/>
              </a:rPr>
              <a:t>First</a:t>
            </a:r>
            <a:endParaRPr lang="en-US" sz="54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Ink Free" panose="03080402000500000000" pitchFamily="66" charset="0"/>
              <a:ea typeface="STHupo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Arrow: Up-Down 9">
            <a:extLst>
              <a:ext uri="{FF2B5EF4-FFF2-40B4-BE49-F238E27FC236}">
                <a16:creationId xmlns:a16="http://schemas.microsoft.com/office/drawing/2014/main" id="{03558F04-19C5-435A-99C2-21D818203296}"/>
              </a:ext>
            </a:extLst>
          </p:cNvPr>
          <p:cNvSpPr/>
          <p:nvPr/>
        </p:nvSpPr>
        <p:spPr>
          <a:xfrm>
            <a:off x="912055" y="1014106"/>
            <a:ext cx="562707" cy="4162805"/>
          </a:xfrm>
          <a:prstGeom prst="upDown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Up-Down 10">
            <a:extLst>
              <a:ext uri="{FF2B5EF4-FFF2-40B4-BE49-F238E27FC236}">
                <a16:creationId xmlns:a16="http://schemas.microsoft.com/office/drawing/2014/main" id="{E4272813-3D23-4338-9620-F09190A65744}"/>
              </a:ext>
            </a:extLst>
          </p:cNvPr>
          <p:cNvSpPr/>
          <p:nvPr/>
        </p:nvSpPr>
        <p:spPr>
          <a:xfrm>
            <a:off x="3223846" y="1014106"/>
            <a:ext cx="562707" cy="4147695"/>
          </a:xfrm>
          <a:prstGeom prst="upDown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3C5BDC-413D-4E38-B355-940B0BE70F07}"/>
              </a:ext>
            </a:extLst>
          </p:cNvPr>
          <p:cNvSpPr txBox="1"/>
          <p:nvPr/>
        </p:nvSpPr>
        <p:spPr>
          <a:xfrm>
            <a:off x="-1" y="6060596"/>
            <a:ext cx="4689815" cy="584775"/>
          </a:xfrm>
          <a:prstGeom prst="rect">
            <a:avLst/>
          </a:prstGeom>
          <a:noFill/>
          <a:ln w="28575">
            <a:noFill/>
            <a:prstDash val="solid"/>
          </a:ln>
          <a:extLst>
            <a:ext uri="{91240B29-F687-4F45-9708-019B960494DF}">
              <a14:hiddenLine xmlns:a14="http://schemas.microsoft.com/office/drawing/2010/main" w="28575">
                <a:solidFill>
                  <a:srgbClr val="7030A0"/>
                </a:solidFill>
                <a:prstDash val="solid"/>
              </a14:hiddenLine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50800" dir="5400000" algn="ctr" rotWithShape="0">
                    <a:schemeClr val="bg1"/>
                  </a:outerShdw>
                </a:effectLst>
                <a:latin typeface="Bradley Hand ITC" panose="03070402050302030203" pitchFamily="66" charset="0"/>
              </a:rPr>
              <a:t>The Road to Greatness</a:t>
            </a:r>
          </a:p>
        </p:txBody>
      </p:sp>
    </p:spTree>
    <p:extLst>
      <p:ext uri="{BB962C8B-B14F-4D97-AF65-F5344CB8AC3E}">
        <p14:creationId xmlns:p14="http://schemas.microsoft.com/office/powerpoint/2010/main" val="348081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  <p:bldP spid="9" grpId="0"/>
      <p:bldP spid="10" grpId="0" animBg="1"/>
      <p:bldP spid="11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60B0B086-BE7B-4341-92A2-42D8D88C48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4885"/>
            <a:ext cx="9168193" cy="55009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256806A-3AE7-4566-95FD-A257414ED4A7}"/>
              </a:ext>
            </a:extLst>
          </p:cNvPr>
          <p:cNvSpPr/>
          <p:nvPr/>
        </p:nvSpPr>
        <p:spPr>
          <a:xfrm>
            <a:off x="545546" y="4841183"/>
            <a:ext cx="2264900" cy="1870640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5400" dirty="0">
                <a:latin typeface="Freestyle Script" panose="030804020302050B04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Yield Your Rights</a:t>
            </a:r>
            <a:endParaRPr lang="en-US" sz="5400" dirty="0">
              <a:effectLst/>
              <a:latin typeface="Freestyle Script" panose="030804020302050B04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515E652E-C753-4FC0-A64C-C5625AD04344}"/>
              </a:ext>
            </a:extLst>
          </p:cNvPr>
          <p:cNvSpPr/>
          <p:nvPr/>
        </p:nvSpPr>
        <p:spPr>
          <a:xfrm rot="21247972">
            <a:off x="379828" y="1424842"/>
            <a:ext cx="2377440" cy="1589649"/>
          </a:xfrm>
          <a:prstGeom prst="wedgeEllipseCallout">
            <a:avLst>
              <a:gd name="adj1" fmla="val -21098"/>
              <a:gd name="adj2" fmla="val 172918"/>
            </a:avLst>
          </a:prstGeom>
          <a:noFill/>
          <a:ln w="2857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28575" cap="flat" cmpd="sng" algn="ctr">
                <a:solidFill>
                  <a:schemeClr val="tx2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D9CF8D-F31A-4D19-A8A0-081630849CA1}"/>
              </a:ext>
            </a:extLst>
          </p:cNvPr>
          <p:cNvSpPr/>
          <p:nvPr/>
        </p:nvSpPr>
        <p:spPr>
          <a:xfrm>
            <a:off x="3123028" y="4388822"/>
            <a:ext cx="6020972" cy="1323439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4000" dirty="0">
                <a:latin typeface="Vivaldi" panose="03020602050506090804" pitchFamily="66" charset="0"/>
                <a:ea typeface="Calibri" panose="020F0502020204030204" pitchFamily="34" charset="0"/>
              </a:rPr>
              <a:t>Christians have the greatest right of all – the right to give up their rights</a:t>
            </a:r>
            <a:endParaRPr lang="en-US" sz="4000" dirty="0">
              <a:latin typeface="Vivaldi" panose="0302060205050609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18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flying through the air on a cloudy day&#10;&#10;Description automatically generated">
            <a:extLst>
              <a:ext uri="{FF2B5EF4-FFF2-40B4-BE49-F238E27FC236}">
                <a16:creationId xmlns:a16="http://schemas.microsoft.com/office/drawing/2014/main" id="{FBB332C8-72D0-46CC-8FDC-ACE58C2AA86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39" r="7231" b="2"/>
          <a:stretch/>
        </p:blipFill>
        <p:spPr>
          <a:xfrm>
            <a:off x="20" y="10"/>
            <a:ext cx="6856288" cy="6863475"/>
          </a:xfrm>
          <a:custGeom>
            <a:avLst/>
            <a:gdLst/>
            <a:ahLst/>
            <a:cxnLst/>
            <a:rect l="l" t="t" r="r" b="b"/>
            <a:pathLst>
              <a:path w="9141744" h="6863485">
                <a:moveTo>
                  <a:pt x="0" y="0"/>
                </a:moveTo>
                <a:lnTo>
                  <a:pt x="5963051" y="0"/>
                </a:lnTo>
                <a:lnTo>
                  <a:pt x="9141744" y="6863485"/>
                </a:lnTo>
                <a:lnTo>
                  <a:pt x="0" y="686348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>
            <a:softEdge rad="112500"/>
          </a:effectLst>
        </p:spPr>
      </p:pic>
      <p:pic>
        <p:nvPicPr>
          <p:cNvPr id="3" name="Picture 2" descr="A group of people standing in front of a building&#10;&#10;Description automatically generated">
            <a:extLst>
              <a:ext uri="{FF2B5EF4-FFF2-40B4-BE49-F238E27FC236}">
                <a16:creationId xmlns:a16="http://schemas.microsoft.com/office/drawing/2014/main" id="{2CAC156A-68B8-4398-8ACB-EDAA1546A24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81" r="39288"/>
          <a:stretch/>
        </p:blipFill>
        <p:spPr>
          <a:xfrm>
            <a:off x="4342764" y="10"/>
            <a:ext cx="4801236" cy="6852984"/>
          </a:xfrm>
          <a:custGeom>
            <a:avLst/>
            <a:gdLst/>
            <a:ahLst/>
            <a:cxnLst/>
            <a:rect l="l" t="t" r="r" b="b"/>
            <a:pathLst>
              <a:path w="6401647" h="6852994">
                <a:moveTo>
                  <a:pt x="354282" y="0"/>
                </a:moveTo>
                <a:lnTo>
                  <a:pt x="6401647" y="0"/>
                </a:lnTo>
                <a:lnTo>
                  <a:pt x="6401647" y="6852994"/>
                </a:lnTo>
                <a:lnTo>
                  <a:pt x="0" y="6852994"/>
                </a:lnTo>
                <a:lnTo>
                  <a:pt x="0" y="6852993"/>
                </a:lnTo>
                <a:lnTo>
                  <a:pt x="3528116" y="6852993"/>
                </a:lnTo>
                <a:close/>
              </a:path>
            </a:pathLst>
          </a:cu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D59CDB0-E718-4615-8431-A46A927D8CC8}"/>
              </a:ext>
            </a:extLst>
          </p:cNvPr>
          <p:cNvSpPr/>
          <p:nvPr/>
        </p:nvSpPr>
        <p:spPr>
          <a:xfrm>
            <a:off x="121363" y="381522"/>
            <a:ext cx="4572000" cy="2727029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70815" algn="l"/>
                <a:tab pos="285750" algn="l"/>
                <a:tab pos="342900" algn="l"/>
              </a:tabLst>
            </a:pPr>
            <a:r>
              <a:rPr lang="en-US" sz="3200" b="1" dirty="0"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 first principle in having godly leaders. 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70815" algn="l"/>
                <a:tab pos="285750" algn="l"/>
                <a:tab pos="342900" algn="l"/>
              </a:tabLst>
            </a:pPr>
            <a:r>
              <a:rPr lang="en-US" sz="3200" b="1" dirty="0"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 Christian leader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70815" algn="l"/>
                <a:tab pos="285750" algn="l"/>
                <a:tab pos="342900" algn="l"/>
              </a:tabLst>
            </a:pPr>
            <a:r>
              <a:rPr lang="en-US" sz="3200" b="1" dirty="0"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must be a Servant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70815" algn="l"/>
                <a:tab pos="285750" algn="l"/>
                <a:tab pos="342900" algn="l"/>
              </a:tabLst>
            </a:pPr>
            <a:r>
              <a:rPr lang="en-US" sz="3200" b="1" dirty="0"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and Submissive.</a:t>
            </a:r>
            <a:endParaRPr lang="en-US" sz="3200" dirty="0"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60AED2-771F-4DC1-821D-3682A624713A}"/>
              </a:ext>
            </a:extLst>
          </p:cNvPr>
          <p:cNvSpPr/>
          <p:nvPr/>
        </p:nvSpPr>
        <p:spPr>
          <a:xfrm>
            <a:off x="3207433" y="5534561"/>
            <a:ext cx="3334043" cy="1323439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I am a servant, I will submit.</a:t>
            </a:r>
            <a:endParaRPr lang="en-US" sz="4000" b="1" dirty="0">
              <a:solidFill>
                <a:srgbClr val="FFFF00"/>
              </a:solidFill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35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9559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139</Words>
  <Application>Microsoft Office PowerPoint</Application>
  <PresentationFormat>On-screen Show (4:3)</PresentationFormat>
  <Paragraphs>35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Arial</vt:lpstr>
      <vt:lpstr>Bradley Hand ITC</vt:lpstr>
      <vt:lpstr>Calibri</vt:lpstr>
      <vt:lpstr>Calibri Light</vt:lpstr>
      <vt:lpstr>Cavolini</vt:lpstr>
      <vt:lpstr>Freestyle Script</vt:lpstr>
      <vt:lpstr>Ink Free</vt:lpstr>
      <vt:lpstr>Segoe Print</vt:lpstr>
      <vt:lpstr>Tempus Sans ITC</vt:lpstr>
      <vt:lpstr>Times New Roman</vt:lpstr>
      <vt:lpstr>Vivaldi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Ministry1 - Office</dc:creator>
  <cp:lastModifiedBy>AV Team</cp:lastModifiedBy>
  <cp:revision>4</cp:revision>
  <cp:lastPrinted>2020-02-09T10:01:42Z</cp:lastPrinted>
  <dcterms:created xsi:type="dcterms:W3CDTF">2020-02-09T02:08:14Z</dcterms:created>
  <dcterms:modified xsi:type="dcterms:W3CDTF">2020-02-09T10:01:48Z</dcterms:modified>
</cp:coreProperties>
</file>