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1" r:id="rId4"/>
    <p:sldId id="258" r:id="rId5"/>
    <p:sldId id="259" r:id="rId6"/>
    <p:sldId id="260" r:id="rId7"/>
    <p:sldId id="262"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0" d="100"/>
          <a:sy n="60" d="100"/>
        </p:scale>
        <p:origin x="42"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C77F50-381B-4DB1-BD9D-9A3950DFC943}" type="datetimeFigureOut">
              <a:rPr lang="en-US" smtClean="0"/>
              <a:t>12/14/2019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C6128-5B74-4F9F-AD3C-4FA25EBE118A}" type="slidenum">
              <a:rPr lang="en-US" smtClean="0"/>
              <a:t>‹#›</a:t>
            </a:fld>
            <a:endParaRPr lang="en-US"/>
          </a:p>
        </p:txBody>
      </p:sp>
    </p:spTree>
    <p:extLst>
      <p:ext uri="{BB962C8B-B14F-4D97-AF65-F5344CB8AC3E}">
        <p14:creationId xmlns:p14="http://schemas.microsoft.com/office/powerpoint/2010/main" val="4040950593"/>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C77F50-381B-4DB1-BD9D-9A3950DFC943}" type="datetimeFigureOut">
              <a:rPr lang="en-US" smtClean="0"/>
              <a:t>12/14/2019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C6128-5B74-4F9F-AD3C-4FA25EBE118A}" type="slidenum">
              <a:rPr lang="en-US" smtClean="0"/>
              <a:t>‹#›</a:t>
            </a:fld>
            <a:endParaRPr lang="en-US"/>
          </a:p>
        </p:txBody>
      </p:sp>
    </p:spTree>
    <p:extLst>
      <p:ext uri="{BB962C8B-B14F-4D97-AF65-F5344CB8AC3E}">
        <p14:creationId xmlns:p14="http://schemas.microsoft.com/office/powerpoint/2010/main" val="890187630"/>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C77F50-381B-4DB1-BD9D-9A3950DFC943}" type="datetimeFigureOut">
              <a:rPr lang="en-US" smtClean="0"/>
              <a:t>12/14/2019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C6128-5B74-4F9F-AD3C-4FA25EBE118A}" type="slidenum">
              <a:rPr lang="en-US" smtClean="0"/>
              <a:t>‹#›</a:t>
            </a:fld>
            <a:endParaRPr lang="en-US"/>
          </a:p>
        </p:txBody>
      </p:sp>
    </p:spTree>
    <p:extLst>
      <p:ext uri="{BB962C8B-B14F-4D97-AF65-F5344CB8AC3E}">
        <p14:creationId xmlns:p14="http://schemas.microsoft.com/office/powerpoint/2010/main" val="423670784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C77F50-381B-4DB1-BD9D-9A3950DFC943}" type="datetimeFigureOut">
              <a:rPr lang="en-US" smtClean="0"/>
              <a:t>12/14/2019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C6128-5B74-4F9F-AD3C-4FA25EBE118A}" type="slidenum">
              <a:rPr lang="en-US" smtClean="0"/>
              <a:t>‹#›</a:t>
            </a:fld>
            <a:endParaRPr lang="en-US"/>
          </a:p>
        </p:txBody>
      </p:sp>
    </p:spTree>
    <p:extLst>
      <p:ext uri="{BB962C8B-B14F-4D97-AF65-F5344CB8AC3E}">
        <p14:creationId xmlns:p14="http://schemas.microsoft.com/office/powerpoint/2010/main" val="202392061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C77F50-381B-4DB1-BD9D-9A3950DFC943}" type="datetimeFigureOut">
              <a:rPr lang="en-US" smtClean="0"/>
              <a:t>12/14/2019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C6128-5B74-4F9F-AD3C-4FA25EBE118A}" type="slidenum">
              <a:rPr lang="en-US" smtClean="0"/>
              <a:t>‹#›</a:t>
            </a:fld>
            <a:endParaRPr lang="en-US"/>
          </a:p>
        </p:txBody>
      </p:sp>
    </p:spTree>
    <p:extLst>
      <p:ext uri="{BB962C8B-B14F-4D97-AF65-F5344CB8AC3E}">
        <p14:creationId xmlns:p14="http://schemas.microsoft.com/office/powerpoint/2010/main" val="459048052"/>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C77F50-381B-4DB1-BD9D-9A3950DFC943}" type="datetimeFigureOut">
              <a:rPr lang="en-US" smtClean="0"/>
              <a:t>12/14/2019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C6128-5B74-4F9F-AD3C-4FA25EBE118A}" type="slidenum">
              <a:rPr lang="en-US" smtClean="0"/>
              <a:t>‹#›</a:t>
            </a:fld>
            <a:endParaRPr lang="en-US"/>
          </a:p>
        </p:txBody>
      </p:sp>
    </p:spTree>
    <p:extLst>
      <p:ext uri="{BB962C8B-B14F-4D97-AF65-F5344CB8AC3E}">
        <p14:creationId xmlns:p14="http://schemas.microsoft.com/office/powerpoint/2010/main" val="886151454"/>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C77F50-381B-4DB1-BD9D-9A3950DFC943}" type="datetimeFigureOut">
              <a:rPr lang="en-US" smtClean="0"/>
              <a:t>12/14/2019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7C6128-5B74-4F9F-AD3C-4FA25EBE118A}" type="slidenum">
              <a:rPr lang="en-US" smtClean="0"/>
              <a:t>‹#›</a:t>
            </a:fld>
            <a:endParaRPr lang="en-US"/>
          </a:p>
        </p:txBody>
      </p:sp>
    </p:spTree>
    <p:extLst>
      <p:ext uri="{BB962C8B-B14F-4D97-AF65-F5344CB8AC3E}">
        <p14:creationId xmlns:p14="http://schemas.microsoft.com/office/powerpoint/2010/main" val="3382178054"/>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C77F50-381B-4DB1-BD9D-9A3950DFC943}" type="datetimeFigureOut">
              <a:rPr lang="en-US" smtClean="0"/>
              <a:t>12/14/2019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7C6128-5B74-4F9F-AD3C-4FA25EBE118A}" type="slidenum">
              <a:rPr lang="en-US" smtClean="0"/>
              <a:t>‹#›</a:t>
            </a:fld>
            <a:endParaRPr lang="en-US"/>
          </a:p>
        </p:txBody>
      </p:sp>
    </p:spTree>
    <p:extLst>
      <p:ext uri="{BB962C8B-B14F-4D97-AF65-F5344CB8AC3E}">
        <p14:creationId xmlns:p14="http://schemas.microsoft.com/office/powerpoint/2010/main" val="365269776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C77F50-381B-4DB1-BD9D-9A3950DFC943}" type="datetimeFigureOut">
              <a:rPr lang="en-US" smtClean="0"/>
              <a:t>12/14/2019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7C6128-5B74-4F9F-AD3C-4FA25EBE118A}" type="slidenum">
              <a:rPr lang="en-US" smtClean="0"/>
              <a:t>‹#›</a:t>
            </a:fld>
            <a:endParaRPr lang="en-US"/>
          </a:p>
        </p:txBody>
      </p:sp>
    </p:spTree>
    <p:extLst>
      <p:ext uri="{BB962C8B-B14F-4D97-AF65-F5344CB8AC3E}">
        <p14:creationId xmlns:p14="http://schemas.microsoft.com/office/powerpoint/2010/main" val="64757700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C77F50-381B-4DB1-BD9D-9A3950DFC943}" type="datetimeFigureOut">
              <a:rPr lang="en-US" smtClean="0"/>
              <a:t>12/14/2019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C6128-5B74-4F9F-AD3C-4FA25EBE118A}" type="slidenum">
              <a:rPr lang="en-US" smtClean="0"/>
              <a:t>‹#›</a:t>
            </a:fld>
            <a:endParaRPr lang="en-US"/>
          </a:p>
        </p:txBody>
      </p:sp>
    </p:spTree>
    <p:extLst>
      <p:ext uri="{BB962C8B-B14F-4D97-AF65-F5344CB8AC3E}">
        <p14:creationId xmlns:p14="http://schemas.microsoft.com/office/powerpoint/2010/main" val="97293747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C77F50-381B-4DB1-BD9D-9A3950DFC943}" type="datetimeFigureOut">
              <a:rPr lang="en-US" smtClean="0"/>
              <a:t>12/14/2019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C6128-5B74-4F9F-AD3C-4FA25EBE118A}" type="slidenum">
              <a:rPr lang="en-US" smtClean="0"/>
              <a:t>‹#›</a:t>
            </a:fld>
            <a:endParaRPr lang="en-US"/>
          </a:p>
        </p:txBody>
      </p:sp>
    </p:spTree>
    <p:extLst>
      <p:ext uri="{BB962C8B-B14F-4D97-AF65-F5344CB8AC3E}">
        <p14:creationId xmlns:p14="http://schemas.microsoft.com/office/powerpoint/2010/main" val="15367762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C77F50-381B-4DB1-BD9D-9A3950DFC943}" type="datetimeFigureOut">
              <a:rPr lang="en-US" smtClean="0"/>
              <a:t>12/14/2019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7C6128-5B74-4F9F-AD3C-4FA25EBE118A}" type="slidenum">
              <a:rPr lang="en-US" smtClean="0"/>
              <a:t>‹#›</a:t>
            </a:fld>
            <a:endParaRPr lang="en-US"/>
          </a:p>
        </p:txBody>
      </p:sp>
    </p:spTree>
    <p:extLst>
      <p:ext uri="{BB962C8B-B14F-4D97-AF65-F5344CB8AC3E}">
        <p14:creationId xmlns:p14="http://schemas.microsoft.com/office/powerpoint/2010/main" val="208623289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5F7153DC-8A02-4507-848E-4EC219D87230}"/>
              </a:ext>
            </a:extLst>
          </p:cNvPr>
          <p:cNvPicPr>
            <a:picLocks noChangeAspect="1"/>
          </p:cNvPicPr>
          <p:nvPr/>
        </p:nvPicPr>
        <p:blipFill>
          <a:blip r:embed="rId2"/>
          <a:stretch>
            <a:fillRect/>
          </a:stretch>
        </p:blipFill>
        <p:spPr>
          <a:xfrm>
            <a:off x="1" y="0"/>
            <a:ext cx="9157274" cy="6858000"/>
          </a:xfrm>
          <a:prstGeom prst="rect">
            <a:avLst/>
          </a:prstGeom>
          <a:effectLst>
            <a:outerShdw blurRad="50800" dist="50800" dir="5400000" algn="ctr" rotWithShape="0">
              <a:schemeClr val="bg1"/>
            </a:outerShdw>
          </a:effectLst>
        </p:spPr>
      </p:pic>
      <p:sp>
        <p:nvSpPr>
          <p:cNvPr id="5" name="TextBox 4">
            <a:extLst>
              <a:ext uri="{FF2B5EF4-FFF2-40B4-BE49-F238E27FC236}">
                <a16:creationId xmlns:a16="http://schemas.microsoft.com/office/drawing/2014/main" id="{94DC6097-A1F1-44BB-87A5-F1101744623C}"/>
              </a:ext>
            </a:extLst>
          </p:cNvPr>
          <p:cNvSpPr txBox="1"/>
          <p:nvPr/>
        </p:nvSpPr>
        <p:spPr>
          <a:xfrm>
            <a:off x="0" y="185781"/>
            <a:ext cx="9157274" cy="830997"/>
          </a:xfrm>
          <a:prstGeom prst="rect">
            <a:avLst/>
          </a:prstGeom>
          <a:noFill/>
          <a:effectLst>
            <a:outerShdw blurRad="50800" dist="50800" dir="5400000" algn="ctr" rotWithShape="0">
              <a:schemeClr val="bg1"/>
            </a:outerShdw>
          </a:effectLst>
        </p:spPr>
        <p:txBody>
          <a:bodyPr wrap="square" rtlCol="0">
            <a:spAutoFit/>
          </a:bodyPr>
          <a:lstStyle/>
          <a:p>
            <a:pPr algn="ctr"/>
            <a:r>
              <a:rPr lang="en-US" sz="4800" b="1" dirty="0">
                <a:effectLst>
                  <a:outerShdw blurRad="50800" dist="50800" dir="5400000" algn="ctr" rotWithShape="0">
                    <a:schemeClr val="bg1"/>
                  </a:outerShdw>
                </a:effectLst>
                <a:latin typeface="Ink Free" panose="03080402000500000000" pitchFamily="66" charset="0"/>
              </a:rPr>
              <a:t>Blending in new members</a:t>
            </a:r>
          </a:p>
        </p:txBody>
      </p:sp>
      <p:sp>
        <p:nvSpPr>
          <p:cNvPr id="6" name="TextBox 5">
            <a:extLst>
              <a:ext uri="{FF2B5EF4-FFF2-40B4-BE49-F238E27FC236}">
                <a16:creationId xmlns:a16="http://schemas.microsoft.com/office/drawing/2014/main" id="{31DCD19F-E42A-48B1-9417-CB131907D0AA}"/>
              </a:ext>
            </a:extLst>
          </p:cNvPr>
          <p:cNvSpPr txBox="1"/>
          <p:nvPr/>
        </p:nvSpPr>
        <p:spPr>
          <a:xfrm rot="21017365">
            <a:off x="426815" y="2174886"/>
            <a:ext cx="4692458" cy="707886"/>
          </a:xfrm>
          <a:prstGeom prst="rect">
            <a:avLst/>
          </a:prstGeom>
          <a:noFill/>
          <a:ln w="38100">
            <a:solidFill>
              <a:schemeClr val="tx2">
                <a:lumMod val="50000"/>
              </a:schemeClr>
            </a:solidFill>
          </a:ln>
          <a:effectLst>
            <a:outerShdw blurRad="50800" dist="50800" dir="5400000" algn="ctr" rotWithShape="0">
              <a:schemeClr val="bg1"/>
            </a:outerShdw>
          </a:effectLst>
        </p:spPr>
        <p:txBody>
          <a:bodyPr wrap="square" rtlCol="0">
            <a:spAutoFit/>
          </a:bodyPr>
          <a:lstStyle/>
          <a:p>
            <a:pPr algn="ctr"/>
            <a:r>
              <a:rPr lang="en-US" sz="4000" b="1" dirty="0">
                <a:effectLst>
                  <a:glow rad="228600">
                    <a:schemeClr val="accent2">
                      <a:satMod val="175000"/>
                      <a:alpha val="40000"/>
                    </a:schemeClr>
                  </a:glow>
                  <a:outerShdw blurRad="50800" dist="38100" dir="2700000" algn="tl" rotWithShape="0">
                    <a:prstClr val="black">
                      <a:alpha val="40000"/>
                    </a:prstClr>
                  </a:outerShdw>
                </a:effectLst>
                <a:latin typeface="Ink Free" panose="03080402000500000000" pitchFamily="66" charset="0"/>
              </a:rPr>
              <a:t>Romans 15:7</a:t>
            </a:r>
          </a:p>
        </p:txBody>
      </p:sp>
      <p:sp>
        <p:nvSpPr>
          <p:cNvPr id="7" name="Arrow: Striped Right 6">
            <a:extLst>
              <a:ext uri="{FF2B5EF4-FFF2-40B4-BE49-F238E27FC236}">
                <a16:creationId xmlns:a16="http://schemas.microsoft.com/office/drawing/2014/main" id="{EAE55DFD-D433-4F58-B9C0-D499CD36EE65}"/>
              </a:ext>
            </a:extLst>
          </p:cNvPr>
          <p:cNvSpPr/>
          <p:nvPr/>
        </p:nvSpPr>
        <p:spPr>
          <a:xfrm rot="16200000">
            <a:off x="5674842" y="3082974"/>
            <a:ext cx="3998172" cy="1533375"/>
          </a:xfrm>
          <a:prstGeom prst="stripedRightArrow">
            <a:avLst/>
          </a:prstGeom>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8" name="Arrow: Bent-Up 7">
            <a:extLst>
              <a:ext uri="{FF2B5EF4-FFF2-40B4-BE49-F238E27FC236}">
                <a16:creationId xmlns:a16="http://schemas.microsoft.com/office/drawing/2014/main" id="{82966587-A939-4B86-957D-546C8C346049}"/>
              </a:ext>
            </a:extLst>
          </p:cNvPr>
          <p:cNvSpPr/>
          <p:nvPr/>
        </p:nvSpPr>
        <p:spPr>
          <a:xfrm rot="5400000" flipV="1">
            <a:off x="6248964" y="4293553"/>
            <a:ext cx="3060948" cy="1744396"/>
          </a:xfrm>
          <a:prstGeom prst="bentUpArrow">
            <a:avLst>
              <a:gd name="adj1" fmla="val 31004"/>
              <a:gd name="adj2" fmla="val 25000"/>
              <a:gd name="adj3" fmla="val 2500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9435D50-6D71-4802-A25B-AE27AD9E7498}"/>
              </a:ext>
            </a:extLst>
          </p:cNvPr>
          <p:cNvSpPr txBox="1"/>
          <p:nvPr/>
        </p:nvSpPr>
        <p:spPr>
          <a:xfrm rot="16200000">
            <a:off x="6035854" y="3177427"/>
            <a:ext cx="3278752" cy="1015663"/>
          </a:xfrm>
          <a:prstGeom prst="rect">
            <a:avLst/>
          </a:prstGeom>
          <a:noFill/>
        </p:spPr>
        <p:txBody>
          <a:bodyPr wrap="square" rtlCol="0">
            <a:spAutoFit/>
          </a:bodyPr>
          <a:lstStyle/>
          <a:p>
            <a:r>
              <a:rPr lang="en-US" sz="6000" b="1" dirty="0">
                <a:solidFill>
                  <a:schemeClr val="bg1"/>
                </a:solidFill>
                <a:effectLst>
                  <a:outerShdw blurRad="50800" dist="50800" dir="5400000" algn="ctr" rotWithShape="0">
                    <a:schemeClr val="tx1"/>
                  </a:outerShdw>
                </a:effectLst>
                <a:latin typeface="Ink Free" panose="03080402000500000000" pitchFamily="66" charset="0"/>
              </a:rPr>
              <a:t>UPWARD</a:t>
            </a:r>
          </a:p>
        </p:txBody>
      </p:sp>
      <p:sp>
        <p:nvSpPr>
          <p:cNvPr id="10" name="TextBox 9">
            <a:extLst>
              <a:ext uri="{FF2B5EF4-FFF2-40B4-BE49-F238E27FC236}">
                <a16:creationId xmlns:a16="http://schemas.microsoft.com/office/drawing/2014/main" id="{B8060E2A-758F-4EA2-B86F-10F4ACD4456E}"/>
              </a:ext>
            </a:extLst>
          </p:cNvPr>
          <p:cNvSpPr txBox="1"/>
          <p:nvPr/>
        </p:nvSpPr>
        <p:spPr>
          <a:xfrm rot="16200000">
            <a:off x="7162168" y="4619943"/>
            <a:ext cx="2442557" cy="830997"/>
          </a:xfrm>
          <a:prstGeom prst="rect">
            <a:avLst/>
          </a:prstGeom>
          <a:noFill/>
        </p:spPr>
        <p:txBody>
          <a:bodyPr wrap="square" rtlCol="0">
            <a:spAutoFit/>
          </a:bodyPr>
          <a:lstStyle/>
          <a:p>
            <a:r>
              <a:rPr lang="en-US" sz="4800" b="1" dirty="0">
                <a:solidFill>
                  <a:schemeClr val="bg1"/>
                </a:solidFill>
                <a:effectLst>
                  <a:outerShdw blurRad="50800" dist="50800" dir="5400000" algn="ctr" rotWithShape="0">
                    <a:schemeClr val="tx1"/>
                  </a:outerShdw>
                </a:effectLst>
                <a:latin typeface="Ink Free" panose="03080402000500000000" pitchFamily="66" charset="0"/>
              </a:rPr>
              <a:t>WARD</a:t>
            </a:r>
          </a:p>
        </p:txBody>
      </p:sp>
      <p:sp>
        <p:nvSpPr>
          <p:cNvPr id="11" name="TextBox 10">
            <a:extLst>
              <a:ext uri="{FF2B5EF4-FFF2-40B4-BE49-F238E27FC236}">
                <a16:creationId xmlns:a16="http://schemas.microsoft.com/office/drawing/2014/main" id="{1521CE3F-6F88-45BB-A1EA-E74E843B25C3}"/>
              </a:ext>
            </a:extLst>
          </p:cNvPr>
          <p:cNvSpPr txBox="1"/>
          <p:nvPr/>
        </p:nvSpPr>
        <p:spPr>
          <a:xfrm>
            <a:off x="7225206" y="5848748"/>
            <a:ext cx="2184887" cy="830997"/>
          </a:xfrm>
          <a:prstGeom prst="rect">
            <a:avLst/>
          </a:prstGeom>
          <a:noFill/>
        </p:spPr>
        <p:txBody>
          <a:bodyPr wrap="square" rtlCol="0">
            <a:spAutoFit/>
          </a:bodyPr>
          <a:lstStyle/>
          <a:p>
            <a:r>
              <a:rPr lang="en-US" sz="4800" b="1" dirty="0">
                <a:solidFill>
                  <a:schemeClr val="bg1"/>
                </a:solidFill>
                <a:effectLst>
                  <a:outerShdw blurRad="50800" dist="50800" dir="5400000" algn="ctr" rotWithShape="0">
                    <a:schemeClr val="tx1"/>
                  </a:outerShdw>
                </a:effectLst>
                <a:latin typeface="Ink Free" panose="03080402000500000000" pitchFamily="66" charset="0"/>
              </a:rPr>
              <a:t>IN</a:t>
            </a:r>
          </a:p>
        </p:txBody>
      </p:sp>
      <p:sp>
        <p:nvSpPr>
          <p:cNvPr id="12" name="Arrow: Quad 11">
            <a:extLst>
              <a:ext uri="{FF2B5EF4-FFF2-40B4-BE49-F238E27FC236}">
                <a16:creationId xmlns:a16="http://schemas.microsoft.com/office/drawing/2014/main" id="{9A82E53A-A1ED-41A2-A574-789C732EF2F9}"/>
              </a:ext>
            </a:extLst>
          </p:cNvPr>
          <p:cNvSpPr/>
          <p:nvPr/>
        </p:nvSpPr>
        <p:spPr>
          <a:xfrm>
            <a:off x="5317588" y="2425125"/>
            <a:ext cx="2038927" cy="3186685"/>
          </a:xfrm>
          <a:prstGeom prst="quadArrow">
            <a:avLst/>
          </a:prstGeom>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2D993FD-9933-48D4-9A28-E3136C3960B0}"/>
              </a:ext>
            </a:extLst>
          </p:cNvPr>
          <p:cNvSpPr txBox="1"/>
          <p:nvPr/>
        </p:nvSpPr>
        <p:spPr>
          <a:xfrm>
            <a:off x="5024527" y="3685259"/>
            <a:ext cx="2546252" cy="646331"/>
          </a:xfrm>
          <a:prstGeom prst="rect">
            <a:avLst/>
          </a:prstGeom>
          <a:noFill/>
        </p:spPr>
        <p:txBody>
          <a:bodyPr wrap="square" rtlCol="0">
            <a:spAutoFit/>
          </a:bodyPr>
          <a:lstStyle/>
          <a:p>
            <a:pPr algn="ctr"/>
            <a:r>
              <a:rPr lang="en-US" sz="3600" b="1" dirty="0">
                <a:solidFill>
                  <a:schemeClr val="bg1"/>
                </a:solidFill>
                <a:effectLst>
                  <a:outerShdw blurRad="50800" dist="50800" dir="5400000" algn="ctr" rotWithShape="0">
                    <a:schemeClr val="tx1"/>
                  </a:outerShdw>
                </a:effectLst>
                <a:latin typeface="Ink Free" panose="03080402000500000000" pitchFamily="66" charset="0"/>
              </a:rPr>
              <a:t>Outward</a:t>
            </a:r>
          </a:p>
        </p:txBody>
      </p:sp>
      <p:sp>
        <p:nvSpPr>
          <p:cNvPr id="15" name="Arrow: Bent 14">
            <a:extLst>
              <a:ext uri="{FF2B5EF4-FFF2-40B4-BE49-F238E27FC236}">
                <a16:creationId xmlns:a16="http://schemas.microsoft.com/office/drawing/2014/main" id="{F4D01A91-2DBD-465E-8EF3-423FF145F9A5}"/>
              </a:ext>
            </a:extLst>
          </p:cNvPr>
          <p:cNvSpPr/>
          <p:nvPr/>
        </p:nvSpPr>
        <p:spPr>
          <a:xfrm>
            <a:off x="4886065" y="1178935"/>
            <a:ext cx="2726982" cy="3116827"/>
          </a:xfrm>
          <a:prstGeom prst="bentArrow">
            <a:avLst>
              <a:gd name="adj1" fmla="val 17026"/>
              <a:gd name="adj2" fmla="val 25000"/>
              <a:gd name="adj3" fmla="val 25000"/>
              <a:gd name="adj4" fmla="val 43750"/>
            </a:avLst>
          </a:prstGeom>
          <a:scene3d>
            <a:camera prst="orthographicFront"/>
            <a:lightRig rig="threePt" dir="t"/>
          </a:scene3d>
          <a:sp3d>
            <a:bevelT w="139700" h="139700" prst="divo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52EB95D5-4593-41C8-9D15-344F3C32E612}"/>
              </a:ext>
            </a:extLst>
          </p:cNvPr>
          <p:cNvSpPr txBox="1"/>
          <p:nvPr/>
        </p:nvSpPr>
        <p:spPr>
          <a:xfrm>
            <a:off x="5172305" y="1573470"/>
            <a:ext cx="2546252" cy="707886"/>
          </a:xfrm>
          <a:prstGeom prst="rect">
            <a:avLst/>
          </a:prstGeom>
          <a:noFill/>
        </p:spPr>
        <p:txBody>
          <a:bodyPr wrap="square" rtlCol="0">
            <a:spAutoFit/>
          </a:bodyPr>
          <a:lstStyle/>
          <a:p>
            <a:pPr algn="ctr"/>
            <a:r>
              <a:rPr lang="en-US" sz="4000" b="1" dirty="0">
                <a:solidFill>
                  <a:schemeClr val="bg1"/>
                </a:solidFill>
                <a:effectLst>
                  <a:outerShdw blurRad="50800" dist="50800" dir="5400000" algn="ctr" rotWithShape="0">
                    <a:schemeClr val="tx1"/>
                  </a:outerShdw>
                </a:effectLst>
                <a:latin typeface="Ink Free" panose="03080402000500000000" pitchFamily="66" charset="0"/>
              </a:rPr>
              <a:t>Forward</a:t>
            </a:r>
          </a:p>
        </p:txBody>
      </p:sp>
    </p:spTree>
    <p:extLst>
      <p:ext uri="{BB962C8B-B14F-4D97-AF65-F5344CB8AC3E}">
        <p14:creationId xmlns:p14="http://schemas.microsoft.com/office/powerpoint/2010/main" val="323647352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Striped Right 1">
            <a:extLst>
              <a:ext uri="{FF2B5EF4-FFF2-40B4-BE49-F238E27FC236}">
                <a16:creationId xmlns:a16="http://schemas.microsoft.com/office/drawing/2014/main" id="{90CFF1CA-37A2-42A6-8EA8-059D7CCCC326}"/>
              </a:ext>
            </a:extLst>
          </p:cNvPr>
          <p:cNvSpPr/>
          <p:nvPr/>
        </p:nvSpPr>
        <p:spPr>
          <a:xfrm rot="16200000">
            <a:off x="-1195471" y="2348415"/>
            <a:ext cx="5437931" cy="1695257"/>
          </a:xfrm>
          <a:prstGeom prst="stripedRightArrow">
            <a:avLst/>
          </a:prstGeom>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607C64B-E1AC-4C46-8C52-8AE3A7463C1E}"/>
              </a:ext>
            </a:extLst>
          </p:cNvPr>
          <p:cNvSpPr txBox="1"/>
          <p:nvPr/>
        </p:nvSpPr>
        <p:spPr>
          <a:xfrm rot="16200000">
            <a:off x="-674996" y="2767281"/>
            <a:ext cx="4396982" cy="1323439"/>
          </a:xfrm>
          <a:prstGeom prst="rect">
            <a:avLst/>
          </a:prstGeom>
          <a:noFill/>
        </p:spPr>
        <p:txBody>
          <a:bodyPr wrap="square" rtlCol="0">
            <a:spAutoFit/>
          </a:bodyPr>
          <a:lstStyle/>
          <a:p>
            <a:r>
              <a:rPr lang="en-US" sz="8000" b="1" dirty="0">
                <a:solidFill>
                  <a:schemeClr val="bg1"/>
                </a:solidFill>
                <a:effectLst>
                  <a:outerShdw blurRad="50800" dist="50800" dir="5400000" algn="ctr" rotWithShape="0">
                    <a:schemeClr val="tx1"/>
                  </a:outerShdw>
                </a:effectLst>
                <a:latin typeface="Ink Free" panose="03080402000500000000" pitchFamily="66" charset="0"/>
              </a:rPr>
              <a:t>UPWARD</a:t>
            </a:r>
          </a:p>
        </p:txBody>
      </p:sp>
      <p:sp>
        <p:nvSpPr>
          <p:cNvPr id="5" name="Rectangle 4">
            <a:extLst>
              <a:ext uri="{FF2B5EF4-FFF2-40B4-BE49-F238E27FC236}">
                <a16:creationId xmlns:a16="http://schemas.microsoft.com/office/drawing/2014/main" id="{BCEB1446-D044-4F87-A5FE-D7133A27736C}"/>
              </a:ext>
            </a:extLst>
          </p:cNvPr>
          <p:cNvSpPr/>
          <p:nvPr/>
        </p:nvSpPr>
        <p:spPr>
          <a:xfrm>
            <a:off x="2602781" y="305009"/>
            <a:ext cx="5793574" cy="805029"/>
          </a:xfrm>
          <a:prstGeom prst="rect">
            <a:avLst/>
          </a:prstGeom>
        </p:spPr>
        <p:txBody>
          <a:bodyPr wrap="none">
            <a:spAutoFit/>
          </a:bodyPr>
          <a:lstStyle/>
          <a:p>
            <a:pPr marR="0" lvl="0" algn="just">
              <a:lnSpc>
                <a:spcPct val="107000"/>
              </a:lnSpc>
              <a:spcBef>
                <a:spcPts val="0"/>
              </a:spcBef>
              <a:spcAft>
                <a:spcPts val="0"/>
              </a:spcAft>
              <a:tabLst>
                <a:tab pos="342900" algn="l"/>
              </a:tabLst>
            </a:pPr>
            <a:r>
              <a:rPr lang="en-US" sz="44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God is a hospitable God</a:t>
            </a:r>
            <a:endParaRPr lang="en-US" sz="4400" b="1" dirty="0">
              <a:solidFill>
                <a:srgbClr val="FFFF00"/>
              </a:solidFill>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49D39696-8534-4F00-820A-0C659AE6FBEE}"/>
              </a:ext>
            </a:extLst>
          </p:cNvPr>
          <p:cNvSpPr/>
          <p:nvPr/>
        </p:nvSpPr>
        <p:spPr>
          <a:xfrm>
            <a:off x="2557034" y="1161636"/>
            <a:ext cx="6586966" cy="750975"/>
          </a:xfrm>
          <a:prstGeom prst="rect">
            <a:avLst/>
          </a:prstGeom>
        </p:spPr>
        <p:txBody>
          <a:bodyPr wrap="square">
            <a:spAutoFit/>
          </a:bodyPr>
          <a:lstStyle/>
          <a:p>
            <a:pPr marR="0" lvl="0" algn="just">
              <a:lnSpc>
                <a:spcPct val="107000"/>
              </a:lnSpc>
              <a:spcBef>
                <a:spcPts val="0"/>
              </a:spcBef>
              <a:spcAft>
                <a:spcPts val="0"/>
              </a:spcAft>
              <a:tabLst>
                <a:tab pos="342900" algn="l"/>
              </a:tabLst>
            </a:pPr>
            <a:r>
              <a:rPr lang="en-US" sz="4000" b="1" dirty="0">
                <a:latin typeface="Papyrus" panose="03070502060502030205" pitchFamily="66" charset="0"/>
                <a:ea typeface="Calibri" panose="020F0502020204030204" pitchFamily="34" charset="0"/>
                <a:cs typeface="Times New Roman" panose="02020603050405020304" pitchFamily="18" charset="0"/>
              </a:rPr>
              <a:t>Genesis 1 – it was good</a:t>
            </a:r>
            <a:endParaRPr lang="en-US" sz="4000" b="1" dirty="0">
              <a:effectLst/>
              <a:latin typeface="Papyrus" panose="03070502060502030205" pitchFamily="66"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24475B83-77AA-4D78-A125-3762F5F7F4C7}"/>
              </a:ext>
            </a:extLst>
          </p:cNvPr>
          <p:cNvSpPr/>
          <p:nvPr/>
        </p:nvSpPr>
        <p:spPr>
          <a:xfrm>
            <a:off x="2040835" y="2033082"/>
            <a:ext cx="7103165" cy="1409617"/>
          </a:xfrm>
          <a:prstGeom prst="rect">
            <a:avLst/>
          </a:prstGeom>
        </p:spPr>
        <p:txBody>
          <a:bodyPr wrap="square">
            <a:spAutoFit/>
          </a:bodyPr>
          <a:lstStyle/>
          <a:p>
            <a:pPr marR="0" lvl="0" algn="ctr">
              <a:lnSpc>
                <a:spcPct val="107000"/>
              </a:lnSpc>
              <a:spcBef>
                <a:spcPts val="0"/>
              </a:spcBef>
              <a:spcAft>
                <a:spcPts val="0"/>
              </a:spcAft>
              <a:tabLst>
                <a:tab pos="342900" algn="l"/>
              </a:tabLst>
            </a:pPr>
            <a:r>
              <a:rPr lang="en-US" sz="4000" b="1" dirty="0">
                <a:solidFill>
                  <a:srgbClr val="FFC000"/>
                </a:solidFill>
                <a:effectLst/>
                <a:latin typeface="Papyrus" panose="03070502060502030205" pitchFamily="66" charset="0"/>
                <a:ea typeface="Calibri" panose="020F0502020204030204" pitchFamily="34" charset="0"/>
                <a:cs typeface="Times New Roman" panose="02020603050405020304" pitchFamily="18" charset="0"/>
              </a:rPr>
              <a:t>Ou</a:t>
            </a:r>
            <a:r>
              <a:rPr lang="en-US" sz="4000" b="1" dirty="0">
                <a:solidFill>
                  <a:srgbClr val="FFC000"/>
                </a:solidFill>
                <a:latin typeface="Papyrus" panose="03070502060502030205" pitchFamily="66" charset="0"/>
                <a:ea typeface="Calibri" panose="020F0502020204030204" pitchFamily="34" charset="0"/>
                <a:cs typeface="Times New Roman" panose="02020603050405020304" pitchFamily="18" charset="0"/>
              </a:rPr>
              <a:t>r fellowship is with the Father… 1 John 1:3,4</a:t>
            </a:r>
            <a:endParaRPr lang="en-US" sz="4000" b="1" dirty="0">
              <a:solidFill>
                <a:srgbClr val="FFC000"/>
              </a:solidFill>
              <a:effectLst/>
              <a:latin typeface="Papyrus" panose="03070502060502030205" pitchFamily="66"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AB851DCC-6DB1-4927-9DFE-904BA4924E3B}"/>
              </a:ext>
            </a:extLst>
          </p:cNvPr>
          <p:cNvSpPr/>
          <p:nvPr/>
        </p:nvSpPr>
        <p:spPr>
          <a:xfrm>
            <a:off x="2371124" y="4422250"/>
            <a:ext cx="6772876" cy="750975"/>
          </a:xfrm>
          <a:prstGeom prst="rect">
            <a:avLst/>
          </a:prstGeom>
        </p:spPr>
        <p:txBody>
          <a:bodyPr wrap="square">
            <a:spAutoFit/>
          </a:bodyPr>
          <a:lstStyle/>
          <a:p>
            <a:pPr marR="0" lvl="0" algn="just">
              <a:lnSpc>
                <a:spcPct val="107000"/>
              </a:lnSpc>
              <a:spcBef>
                <a:spcPts val="0"/>
              </a:spcBef>
              <a:spcAft>
                <a:spcPts val="0"/>
              </a:spcAft>
              <a:tabLst>
                <a:tab pos="342900" algn="l"/>
              </a:tabLst>
            </a:pPr>
            <a:r>
              <a:rPr lang="en-US" sz="4000" b="1" dirty="0">
                <a:solidFill>
                  <a:srgbClr val="FFC000"/>
                </a:solidFill>
                <a:latin typeface="Papyrus" panose="03070502060502030205" pitchFamily="66" charset="0"/>
                <a:ea typeface="Calibri" panose="020F0502020204030204" pitchFamily="34" charset="0"/>
                <a:cs typeface="Times New Roman" panose="02020603050405020304" pitchFamily="18" charset="0"/>
              </a:rPr>
              <a:t>Life to the full–  John 10:10</a:t>
            </a:r>
            <a:endParaRPr lang="en-US" sz="4000" b="1" dirty="0">
              <a:solidFill>
                <a:srgbClr val="FFC000"/>
              </a:solidFill>
              <a:effectLst/>
              <a:latin typeface="Papyrus" panose="03070502060502030205" pitchFamily="66"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38B23D5B-3D66-4D16-85D2-6A9558712AA9}"/>
              </a:ext>
            </a:extLst>
          </p:cNvPr>
          <p:cNvSpPr/>
          <p:nvPr/>
        </p:nvSpPr>
        <p:spPr>
          <a:xfrm>
            <a:off x="2040835" y="3488865"/>
            <a:ext cx="7103165" cy="750975"/>
          </a:xfrm>
          <a:prstGeom prst="rect">
            <a:avLst/>
          </a:prstGeom>
        </p:spPr>
        <p:txBody>
          <a:bodyPr wrap="square">
            <a:spAutoFit/>
          </a:bodyPr>
          <a:lstStyle/>
          <a:p>
            <a:pPr marR="0" lvl="0" algn="ctr">
              <a:lnSpc>
                <a:spcPct val="107000"/>
              </a:lnSpc>
              <a:spcBef>
                <a:spcPts val="0"/>
              </a:spcBef>
              <a:spcAft>
                <a:spcPts val="0"/>
              </a:spcAft>
              <a:tabLst>
                <a:tab pos="342900" algn="l"/>
              </a:tabLst>
            </a:pPr>
            <a:r>
              <a:rPr lang="en-US" sz="4000" b="1" dirty="0">
                <a:latin typeface="Papyrus" panose="03070502060502030205" pitchFamily="66" charset="0"/>
                <a:ea typeface="Calibri" panose="020F0502020204030204" pitchFamily="34" charset="0"/>
                <a:cs typeface="Times New Roman" panose="02020603050405020304" pitchFamily="18" charset="0"/>
              </a:rPr>
              <a:t>Everything we need 2 Pet. 1:3</a:t>
            </a:r>
          </a:p>
        </p:txBody>
      </p:sp>
      <p:sp>
        <p:nvSpPr>
          <p:cNvPr id="10" name="Rectangle 9">
            <a:extLst>
              <a:ext uri="{FF2B5EF4-FFF2-40B4-BE49-F238E27FC236}">
                <a16:creationId xmlns:a16="http://schemas.microsoft.com/office/drawing/2014/main" id="{039395E8-F362-481B-B50C-0087DB16159C}"/>
              </a:ext>
            </a:extLst>
          </p:cNvPr>
          <p:cNvSpPr/>
          <p:nvPr/>
        </p:nvSpPr>
        <p:spPr>
          <a:xfrm>
            <a:off x="2111057" y="5210200"/>
            <a:ext cx="7032943" cy="1409617"/>
          </a:xfrm>
          <a:prstGeom prst="rect">
            <a:avLst/>
          </a:prstGeom>
        </p:spPr>
        <p:txBody>
          <a:bodyPr wrap="square">
            <a:spAutoFit/>
          </a:bodyPr>
          <a:lstStyle/>
          <a:p>
            <a:pPr marR="0" lvl="0" algn="ctr">
              <a:lnSpc>
                <a:spcPct val="107000"/>
              </a:lnSpc>
              <a:spcBef>
                <a:spcPts val="0"/>
              </a:spcBef>
              <a:spcAft>
                <a:spcPts val="0"/>
              </a:spcAft>
              <a:tabLst>
                <a:tab pos="342900" algn="l"/>
              </a:tabLst>
            </a:pPr>
            <a:r>
              <a:rPr lang="en-US" sz="4000" b="1" dirty="0">
                <a:latin typeface="Papyrus" panose="03070502060502030205" pitchFamily="66" charset="0"/>
                <a:ea typeface="Calibri" panose="020F0502020204030204" pitchFamily="34" charset="0"/>
                <a:cs typeface="Times New Roman" panose="02020603050405020304" pitchFamily="18" charset="0"/>
              </a:rPr>
              <a:t>Who richly provides everything for our enjoyment. 1 Tim 6:17</a:t>
            </a:r>
            <a:endParaRPr lang="en-US" sz="4000" b="1" dirty="0">
              <a:effectLst/>
              <a:latin typeface="Papyrus" panose="03070502060502030205"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47150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8C9DB7-27B9-4249-90FA-B8071A680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928" y="137015"/>
            <a:ext cx="5796144" cy="3857070"/>
          </a:xfrm>
          <a:prstGeom prst="rect">
            <a:avLst/>
          </a:prstGeom>
          <a:ln>
            <a:noFill/>
          </a:ln>
          <a:effectLst>
            <a:softEdge rad="112500"/>
          </a:effectLst>
        </p:spPr>
      </p:pic>
      <p:sp>
        <p:nvSpPr>
          <p:cNvPr id="4" name="Rectangle 3">
            <a:extLst>
              <a:ext uri="{FF2B5EF4-FFF2-40B4-BE49-F238E27FC236}">
                <a16:creationId xmlns:a16="http://schemas.microsoft.com/office/drawing/2014/main" id="{F2D65D11-E0B9-4824-A3A2-976DAD7241D9}"/>
              </a:ext>
            </a:extLst>
          </p:cNvPr>
          <p:cNvSpPr/>
          <p:nvPr/>
        </p:nvSpPr>
        <p:spPr>
          <a:xfrm>
            <a:off x="0" y="3429000"/>
            <a:ext cx="9144000" cy="3385542"/>
          </a:xfrm>
          <a:prstGeom prst="rect">
            <a:avLst/>
          </a:prstGeom>
        </p:spPr>
        <p:txBody>
          <a:bodyPr wrap="square">
            <a:spAutoFit/>
          </a:bodyPr>
          <a:lstStyle/>
          <a:p>
            <a:pPr marR="0" lvl="0" algn="ctr">
              <a:lnSpc>
                <a:spcPct val="107000"/>
              </a:lnSpc>
              <a:spcBef>
                <a:spcPts val="0"/>
              </a:spcBef>
              <a:spcAft>
                <a:spcPts val="0"/>
              </a:spcAft>
              <a:tabLst>
                <a:tab pos="342900" algn="l"/>
              </a:tabLst>
            </a:pPr>
            <a:r>
              <a:rPr lang="en-US" sz="4000" b="1" dirty="0">
                <a:effectLst>
                  <a:outerShdw blurRad="50800" dist="50800" dir="5400000" algn="ctr" rotWithShape="0">
                    <a:schemeClr val="bg1"/>
                  </a:outerShdw>
                </a:effectLst>
                <a:latin typeface="Papyrus" panose="03070502060502030205" pitchFamily="66" charset="0"/>
                <a:ea typeface="Calibri" panose="020F0502020204030204" pitchFamily="34" charset="0"/>
                <a:cs typeface="Times New Roman" panose="02020603050405020304" pitchFamily="18" charset="0"/>
              </a:rPr>
              <a:t>On this mountain the Lord Almighty will prepare a feast of rich food for all peoples, a banquet of aged wine – the best of meats and the finest of wines. Isaiah 25:6,7</a:t>
            </a:r>
          </a:p>
        </p:txBody>
      </p:sp>
    </p:spTree>
    <p:extLst>
      <p:ext uri="{BB962C8B-B14F-4D97-AF65-F5344CB8AC3E}">
        <p14:creationId xmlns:p14="http://schemas.microsoft.com/office/powerpoint/2010/main" val="3651461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Bent-Up 1">
            <a:extLst>
              <a:ext uri="{FF2B5EF4-FFF2-40B4-BE49-F238E27FC236}">
                <a16:creationId xmlns:a16="http://schemas.microsoft.com/office/drawing/2014/main" id="{309DB48E-DAB1-4D92-9200-8B5EF3FE15B0}"/>
              </a:ext>
            </a:extLst>
          </p:cNvPr>
          <p:cNvSpPr/>
          <p:nvPr/>
        </p:nvSpPr>
        <p:spPr>
          <a:xfrm rot="5400000" flipV="1">
            <a:off x="5461854" y="3487446"/>
            <a:ext cx="4920434" cy="1799438"/>
          </a:xfrm>
          <a:prstGeom prst="bentUpArrow">
            <a:avLst>
              <a:gd name="adj1" fmla="val 43524"/>
              <a:gd name="adj2" fmla="val 25000"/>
              <a:gd name="adj3" fmla="val 1763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54A669D-108E-4772-BB7A-0EACD5ED4DDE}"/>
              </a:ext>
            </a:extLst>
          </p:cNvPr>
          <p:cNvSpPr txBox="1"/>
          <p:nvPr/>
        </p:nvSpPr>
        <p:spPr>
          <a:xfrm rot="16200000">
            <a:off x="6801012" y="4040917"/>
            <a:ext cx="3323610" cy="1107996"/>
          </a:xfrm>
          <a:prstGeom prst="rect">
            <a:avLst/>
          </a:prstGeom>
          <a:noFill/>
        </p:spPr>
        <p:txBody>
          <a:bodyPr wrap="square" rtlCol="0">
            <a:spAutoFit/>
          </a:bodyPr>
          <a:lstStyle/>
          <a:p>
            <a:r>
              <a:rPr lang="en-US" sz="6600" b="1" dirty="0">
                <a:solidFill>
                  <a:schemeClr val="bg1"/>
                </a:solidFill>
                <a:effectLst>
                  <a:outerShdw blurRad="50800" dist="50800" dir="5400000" algn="ctr" rotWithShape="0">
                    <a:schemeClr val="tx1"/>
                  </a:outerShdw>
                </a:effectLst>
                <a:latin typeface="Ink Free" panose="03080402000500000000" pitchFamily="66" charset="0"/>
              </a:rPr>
              <a:t>WARD</a:t>
            </a:r>
          </a:p>
        </p:txBody>
      </p:sp>
      <p:sp>
        <p:nvSpPr>
          <p:cNvPr id="4" name="TextBox 3">
            <a:extLst>
              <a:ext uri="{FF2B5EF4-FFF2-40B4-BE49-F238E27FC236}">
                <a16:creationId xmlns:a16="http://schemas.microsoft.com/office/drawing/2014/main" id="{0AAC20FF-94AE-4B3A-8762-13461522DE7A}"/>
              </a:ext>
            </a:extLst>
          </p:cNvPr>
          <p:cNvSpPr txBox="1"/>
          <p:nvPr/>
        </p:nvSpPr>
        <p:spPr>
          <a:xfrm>
            <a:off x="7269643" y="5841221"/>
            <a:ext cx="2253828" cy="1107996"/>
          </a:xfrm>
          <a:prstGeom prst="rect">
            <a:avLst/>
          </a:prstGeom>
          <a:noFill/>
        </p:spPr>
        <p:txBody>
          <a:bodyPr wrap="square" rtlCol="0">
            <a:spAutoFit/>
          </a:bodyPr>
          <a:lstStyle/>
          <a:p>
            <a:r>
              <a:rPr lang="en-US" sz="6600" b="1" dirty="0">
                <a:solidFill>
                  <a:schemeClr val="bg1"/>
                </a:solidFill>
                <a:effectLst>
                  <a:outerShdw blurRad="50800" dist="50800" dir="5400000" algn="ctr" rotWithShape="0">
                    <a:schemeClr val="tx1"/>
                  </a:outerShdw>
                </a:effectLst>
                <a:latin typeface="Ink Free" panose="03080402000500000000" pitchFamily="66" charset="0"/>
              </a:rPr>
              <a:t>IN</a:t>
            </a:r>
          </a:p>
        </p:txBody>
      </p:sp>
      <p:sp>
        <p:nvSpPr>
          <p:cNvPr id="5" name="Rectangle 4">
            <a:extLst>
              <a:ext uri="{FF2B5EF4-FFF2-40B4-BE49-F238E27FC236}">
                <a16:creationId xmlns:a16="http://schemas.microsoft.com/office/drawing/2014/main" id="{111EBAFF-1C00-4633-A614-D683174C4B9E}"/>
              </a:ext>
            </a:extLst>
          </p:cNvPr>
          <p:cNvSpPr/>
          <p:nvPr/>
        </p:nvSpPr>
        <p:spPr>
          <a:xfrm>
            <a:off x="0" y="314253"/>
            <a:ext cx="9149338" cy="1323439"/>
          </a:xfrm>
          <a:prstGeom prst="rect">
            <a:avLst/>
          </a:prstGeom>
        </p:spPr>
        <p:txBody>
          <a:bodyPr wrap="square">
            <a:spAutoFit/>
          </a:bodyPr>
          <a:lstStyle/>
          <a:p>
            <a:pPr algn="ctr"/>
            <a:r>
              <a:rPr lang="en-US" sz="4000" b="1" dirty="0">
                <a:latin typeface="Papyrus" panose="03070502060502030205" pitchFamily="66" charset="0"/>
                <a:ea typeface="Calibri" panose="020F0502020204030204" pitchFamily="34" charset="0"/>
              </a:rPr>
              <a:t>Offer hospitality to one another </a:t>
            </a:r>
          </a:p>
          <a:p>
            <a:pPr algn="ctr"/>
            <a:r>
              <a:rPr lang="en-US" sz="4000" b="1" dirty="0">
                <a:latin typeface="Papyrus" panose="03070502060502030205" pitchFamily="66" charset="0"/>
                <a:ea typeface="Calibri" panose="020F0502020204030204" pitchFamily="34" charset="0"/>
              </a:rPr>
              <a:t>without grumbling - 1 Peter 4:9 </a:t>
            </a:r>
            <a:endParaRPr lang="en-US" sz="4000" b="1" dirty="0">
              <a:latin typeface="Papyrus" panose="03070502060502030205" pitchFamily="66" charset="0"/>
            </a:endParaRPr>
          </a:p>
        </p:txBody>
      </p:sp>
      <p:sp>
        <p:nvSpPr>
          <p:cNvPr id="7" name="Rectangle 6">
            <a:extLst>
              <a:ext uri="{FF2B5EF4-FFF2-40B4-BE49-F238E27FC236}">
                <a16:creationId xmlns:a16="http://schemas.microsoft.com/office/drawing/2014/main" id="{E25C595C-0639-40C8-8012-D2C041773B27}"/>
              </a:ext>
            </a:extLst>
          </p:cNvPr>
          <p:cNvSpPr/>
          <p:nvPr/>
        </p:nvSpPr>
        <p:spPr>
          <a:xfrm>
            <a:off x="0" y="2021046"/>
            <a:ext cx="7908819" cy="2068259"/>
          </a:xfrm>
          <a:prstGeom prst="rect">
            <a:avLst/>
          </a:prstGeom>
        </p:spPr>
        <p:txBody>
          <a:bodyPr wrap="square">
            <a:spAutoFit/>
          </a:bodyPr>
          <a:lstStyle/>
          <a:p>
            <a:pPr marR="0" lvl="0" algn="ctr">
              <a:lnSpc>
                <a:spcPct val="107000"/>
              </a:lnSpc>
              <a:spcBef>
                <a:spcPts val="0"/>
              </a:spcBef>
              <a:spcAft>
                <a:spcPts val="0"/>
              </a:spcAft>
            </a:pPr>
            <a:r>
              <a:rPr lang="en-US" sz="4000" b="1" dirty="0">
                <a:solidFill>
                  <a:srgbClr val="FFC000"/>
                </a:solidFill>
                <a:latin typeface="Papyrus" panose="03070502060502030205" pitchFamily="66" charset="0"/>
                <a:ea typeface="Calibri" panose="020F0502020204030204" pitchFamily="34" charset="0"/>
                <a:cs typeface="Times New Roman" panose="02020603050405020304" pitchFamily="18" charset="0"/>
              </a:rPr>
              <a:t>Characteristics of an elder/shepherd. 1 Tim 3:2; </a:t>
            </a:r>
          </a:p>
          <a:p>
            <a:pPr marR="0" lvl="0" algn="ctr">
              <a:lnSpc>
                <a:spcPct val="107000"/>
              </a:lnSpc>
              <a:spcBef>
                <a:spcPts val="0"/>
              </a:spcBef>
              <a:spcAft>
                <a:spcPts val="0"/>
              </a:spcAft>
            </a:pPr>
            <a:r>
              <a:rPr lang="en-US" sz="4000" b="1" dirty="0">
                <a:solidFill>
                  <a:srgbClr val="FFC000"/>
                </a:solidFill>
                <a:latin typeface="Papyrus" panose="03070502060502030205" pitchFamily="66" charset="0"/>
                <a:ea typeface="Calibri" panose="020F0502020204030204" pitchFamily="34" charset="0"/>
                <a:cs typeface="Times New Roman" panose="02020603050405020304" pitchFamily="18" charset="0"/>
              </a:rPr>
              <a:t>Titus 1:8 – “must be hospitable.”</a:t>
            </a:r>
            <a:endParaRPr lang="en-US" sz="4000" b="1" dirty="0">
              <a:solidFill>
                <a:srgbClr val="FFC000"/>
              </a:solidFill>
              <a:effectLst/>
              <a:latin typeface="Papyrus" panose="03070502060502030205" pitchFamily="66"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5C5D08B7-628E-4ABD-B294-0D584B86710A}"/>
              </a:ext>
            </a:extLst>
          </p:cNvPr>
          <p:cNvSpPr/>
          <p:nvPr/>
        </p:nvSpPr>
        <p:spPr>
          <a:xfrm>
            <a:off x="0" y="4673277"/>
            <a:ext cx="8030817" cy="1323439"/>
          </a:xfrm>
          <a:prstGeom prst="rect">
            <a:avLst/>
          </a:prstGeom>
        </p:spPr>
        <p:txBody>
          <a:bodyPr wrap="square">
            <a:spAutoFit/>
          </a:bodyPr>
          <a:lstStyle/>
          <a:p>
            <a:pPr algn="ctr"/>
            <a:r>
              <a:rPr lang="en-US" sz="4000" b="1" dirty="0">
                <a:latin typeface="Tempus Sans ITC" panose="04020404030D07020202" pitchFamily="82" charset="0"/>
                <a:ea typeface="Calibri" panose="020F0502020204030204" pitchFamily="34" charset="0"/>
              </a:rPr>
              <a:t>Hospitality is a sign of spiritual maturity.</a:t>
            </a:r>
            <a:endParaRPr lang="en-US" sz="4000" b="1" dirty="0">
              <a:latin typeface="Tempus Sans ITC" panose="04020404030D07020202" pitchFamily="82" charset="0"/>
            </a:endParaRPr>
          </a:p>
        </p:txBody>
      </p:sp>
    </p:spTree>
    <p:extLst>
      <p:ext uri="{BB962C8B-B14F-4D97-AF65-F5344CB8AC3E}">
        <p14:creationId xmlns:p14="http://schemas.microsoft.com/office/powerpoint/2010/main" val="24883544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Quad 2">
            <a:extLst>
              <a:ext uri="{FF2B5EF4-FFF2-40B4-BE49-F238E27FC236}">
                <a16:creationId xmlns:a16="http://schemas.microsoft.com/office/drawing/2014/main" id="{2D6A17A9-EA78-4F5D-A5C6-4C3CB7E506EE}"/>
              </a:ext>
            </a:extLst>
          </p:cNvPr>
          <p:cNvSpPr/>
          <p:nvPr/>
        </p:nvSpPr>
        <p:spPr>
          <a:xfrm>
            <a:off x="3273287" y="1364974"/>
            <a:ext cx="2825501" cy="4068417"/>
          </a:xfrm>
          <a:prstGeom prst="quadArrow">
            <a:avLst/>
          </a:prstGeom>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04A9B24-C148-4411-B7DB-9B6B108A26E9}"/>
              </a:ext>
            </a:extLst>
          </p:cNvPr>
          <p:cNvSpPr txBox="1"/>
          <p:nvPr/>
        </p:nvSpPr>
        <p:spPr>
          <a:xfrm>
            <a:off x="3159250" y="2983683"/>
            <a:ext cx="2825500" cy="830997"/>
          </a:xfrm>
          <a:prstGeom prst="rect">
            <a:avLst/>
          </a:prstGeom>
          <a:noFill/>
        </p:spPr>
        <p:txBody>
          <a:bodyPr wrap="square" rtlCol="0">
            <a:spAutoFit/>
          </a:bodyPr>
          <a:lstStyle/>
          <a:p>
            <a:pPr algn="ctr"/>
            <a:r>
              <a:rPr lang="en-US" sz="4800" b="1" dirty="0">
                <a:solidFill>
                  <a:schemeClr val="bg1"/>
                </a:solidFill>
                <a:effectLst>
                  <a:outerShdw blurRad="50800" dist="50800" dir="5400000" algn="ctr" rotWithShape="0">
                    <a:schemeClr val="tx1"/>
                  </a:outerShdw>
                </a:effectLst>
                <a:latin typeface="Ink Free" panose="03080402000500000000" pitchFamily="66" charset="0"/>
              </a:rPr>
              <a:t>Outward</a:t>
            </a:r>
          </a:p>
        </p:txBody>
      </p:sp>
      <p:sp>
        <p:nvSpPr>
          <p:cNvPr id="5" name="Rectangle 4">
            <a:extLst>
              <a:ext uri="{FF2B5EF4-FFF2-40B4-BE49-F238E27FC236}">
                <a16:creationId xmlns:a16="http://schemas.microsoft.com/office/drawing/2014/main" id="{629FE33E-E3F9-492A-9D0E-1DE572747DD2}"/>
              </a:ext>
            </a:extLst>
          </p:cNvPr>
          <p:cNvSpPr/>
          <p:nvPr/>
        </p:nvSpPr>
        <p:spPr>
          <a:xfrm>
            <a:off x="139148" y="0"/>
            <a:ext cx="8865704" cy="6432530"/>
          </a:xfrm>
          <a:prstGeom prst="rect">
            <a:avLst/>
          </a:prstGeom>
        </p:spPr>
        <p:txBody>
          <a:bodyPr wrap="square">
            <a:spAutoFit/>
          </a:bodyPr>
          <a:lstStyle/>
          <a:p>
            <a:pPr algn="just"/>
            <a:r>
              <a:rPr lang="en-US" sz="3200" b="1" dirty="0">
                <a:latin typeface="Papyrus" panose="03070502060502030205" pitchFamily="66" charset="0"/>
                <a:ea typeface="Calibri" panose="020F0502020204030204" pitchFamily="34" charset="0"/>
              </a:rPr>
              <a:t>Remember that at that time you were separate from Christ, excluded from citizenship in Israel…and without God in the world.    But now in Christ Jesus you who           were once far away have been brought                   near through the blood of Christ….  </a:t>
            </a:r>
            <a:r>
              <a:rPr lang="en-US" sz="3000" b="1" dirty="0">
                <a:latin typeface="Papyrus" panose="03070502060502030205" pitchFamily="66" charset="0"/>
                <a:ea typeface="Calibri" panose="020F0502020204030204" pitchFamily="34" charset="0"/>
              </a:rPr>
              <a:t>His</a:t>
            </a:r>
            <a:r>
              <a:rPr lang="en-US" sz="3200" b="1" dirty="0">
                <a:latin typeface="Papyrus" panose="03070502060502030205" pitchFamily="66" charset="0"/>
                <a:ea typeface="Calibri" panose="020F0502020204030204" pitchFamily="34" charset="0"/>
              </a:rPr>
              <a:t>           purpose was the create in himself                                 one new man out of the two, thus                                   making peace,... He came and preached         peace to you who were far away… For 				through him we both have access to the 				Father by one </a:t>
            </a:r>
            <a:r>
              <a:rPr lang="en-US" sz="3000" b="1" dirty="0">
                <a:latin typeface="Papyrus" panose="03070502060502030205" pitchFamily="66" charset="0"/>
                <a:ea typeface="Calibri" panose="020F0502020204030204" pitchFamily="34" charset="0"/>
              </a:rPr>
              <a:t>Spirit.  Consequently, you are no longer foreigners and aliens,… members of God’s household. 	</a:t>
            </a:r>
            <a:r>
              <a:rPr lang="en-US" sz="2000" b="1" dirty="0">
                <a:solidFill>
                  <a:srgbClr val="FFFF00"/>
                </a:solidFill>
                <a:latin typeface="Papyrus" panose="03070502060502030205" pitchFamily="66" charset="0"/>
                <a:ea typeface="Calibri" panose="020F0502020204030204" pitchFamily="34" charset="0"/>
              </a:rPr>
              <a:t>Ephesians 2:12-18 </a:t>
            </a:r>
            <a:endParaRPr lang="en-US" sz="2000" b="1" dirty="0">
              <a:solidFill>
                <a:srgbClr val="FFFF00"/>
              </a:solidFill>
              <a:latin typeface="Papyrus" panose="03070502060502030205" pitchFamily="66" charset="0"/>
            </a:endParaRPr>
          </a:p>
        </p:txBody>
      </p:sp>
    </p:spTree>
    <p:extLst>
      <p:ext uri="{BB962C8B-B14F-4D97-AF65-F5344CB8AC3E}">
        <p14:creationId xmlns:p14="http://schemas.microsoft.com/office/powerpoint/2010/main" val="6069970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Bent 2">
            <a:extLst>
              <a:ext uri="{FF2B5EF4-FFF2-40B4-BE49-F238E27FC236}">
                <a16:creationId xmlns:a16="http://schemas.microsoft.com/office/drawing/2014/main" id="{1B1BC119-E7B3-4823-BB94-67F9AA67CD97}"/>
              </a:ext>
            </a:extLst>
          </p:cNvPr>
          <p:cNvSpPr/>
          <p:nvPr/>
        </p:nvSpPr>
        <p:spPr>
          <a:xfrm>
            <a:off x="246454" y="312173"/>
            <a:ext cx="3238868" cy="3663479"/>
          </a:xfrm>
          <a:prstGeom prst="bentArrow">
            <a:avLst>
              <a:gd name="adj1" fmla="val 17026"/>
              <a:gd name="adj2" fmla="val 25000"/>
              <a:gd name="adj3" fmla="val 25000"/>
              <a:gd name="adj4" fmla="val 43750"/>
            </a:avLst>
          </a:prstGeom>
          <a:scene3d>
            <a:camera prst="orthographicFront"/>
            <a:lightRig rig="threePt" dir="t"/>
          </a:scene3d>
          <a:sp3d>
            <a:bevelT w="139700" h="139700" prst="divo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F7FA4F89-E200-4B25-B0C4-7665D3CC9DED}"/>
              </a:ext>
            </a:extLst>
          </p:cNvPr>
          <p:cNvSpPr txBox="1"/>
          <p:nvPr/>
        </p:nvSpPr>
        <p:spPr>
          <a:xfrm>
            <a:off x="817574" y="766823"/>
            <a:ext cx="2546252" cy="769441"/>
          </a:xfrm>
          <a:prstGeom prst="rect">
            <a:avLst/>
          </a:prstGeom>
          <a:noFill/>
        </p:spPr>
        <p:txBody>
          <a:bodyPr wrap="square" rtlCol="0">
            <a:spAutoFit/>
          </a:bodyPr>
          <a:lstStyle/>
          <a:p>
            <a:pPr algn="ctr"/>
            <a:r>
              <a:rPr lang="en-US" sz="4400" b="1" dirty="0">
                <a:solidFill>
                  <a:schemeClr val="bg1"/>
                </a:solidFill>
                <a:effectLst>
                  <a:outerShdw blurRad="50800" dist="50800" dir="5400000" algn="ctr" rotWithShape="0">
                    <a:schemeClr val="tx1"/>
                  </a:outerShdw>
                </a:effectLst>
                <a:latin typeface="Ink Free" panose="03080402000500000000" pitchFamily="66" charset="0"/>
              </a:rPr>
              <a:t>Forward</a:t>
            </a:r>
          </a:p>
        </p:txBody>
      </p:sp>
      <p:sp>
        <p:nvSpPr>
          <p:cNvPr id="5" name="Rectangle 4">
            <a:extLst>
              <a:ext uri="{FF2B5EF4-FFF2-40B4-BE49-F238E27FC236}">
                <a16:creationId xmlns:a16="http://schemas.microsoft.com/office/drawing/2014/main" id="{2904F80B-DE8E-493D-A29C-174D4D28596C}"/>
              </a:ext>
            </a:extLst>
          </p:cNvPr>
          <p:cNvSpPr/>
          <p:nvPr/>
        </p:nvSpPr>
        <p:spPr>
          <a:xfrm>
            <a:off x="3417669" y="141852"/>
            <a:ext cx="5664016" cy="2062103"/>
          </a:xfrm>
          <a:prstGeom prst="rect">
            <a:avLst/>
          </a:prstGeom>
        </p:spPr>
        <p:txBody>
          <a:bodyPr wrap="square">
            <a:spAutoFit/>
          </a:bodyPr>
          <a:lstStyle/>
          <a:p>
            <a:pPr algn="ctr"/>
            <a:r>
              <a:rPr lang="en-US" sz="3200" b="1" dirty="0">
                <a:latin typeface="Papyrus" panose="03070502060502030205" pitchFamily="66" charset="0"/>
                <a:ea typeface="Calibri" panose="020F0502020204030204" pitchFamily="34" charset="0"/>
              </a:rPr>
              <a:t>Accept one another, then, just as Christ accepted you, in order to bring praise to God – Romans 15:7</a:t>
            </a:r>
            <a:endParaRPr lang="en-US" sz="3200" b="1" dirty="0">
              <a:latin typeface="Papyrus" panose="03070502060502030205" pitchFamily="66" charset="0"/>
            </a:endParaRPr>
          </a:p>
        </p:txBody>
      </p:sp>
      <p:sp>
        <p:nvSpPr>
          <p:cNvPr id="6" name="Rectangle 5">
            <a:extLst>
              <a:ext uri="{FF2B5EF4-FFF2-40B4-BE49-F238E27FC236}">
                <a16:creationId xmlns:a16="http://schemas.microsoft.com/office/drawing/2014/main" id="{9EA8CA32-D24C-4D38-BA20-D42069AAF40E}"/>
              </a:ext>
            </a:extLst>
          </p:cNvPr>
          <p:cNvSpPr/>
          <p:nvPr/>
        </p:nvSpPr>
        <p:spPr>
          <a:xfrm>
            <a:off x="-26505" y="6118397"/>
            <a:ext cx="9143999" cy="545855"/>
          </a:xfrm>
          <a:prstGeom prst="rect">
            <a:avLst/>
          </a:prstGeom>
        </p:spPr>
        <p:txBody>
          <a:bodyPr wrap="square">
            <a:spAutoFit/>
          </a:bodyPr>
          <a:lstStyle/>
          <a:p>
            <a:pPr marR="0" lvl="0" algn="ctr">
              <a:lnSpc>
                <a:spcPct val="107000"/>
              </a:lnSpc>
              <a:spcBef>
                <a:spcPts val="0"/>
              </a:spcBef>
              <a:spcAft>
                <a:spcPts val="0"/>
              </a:spcAft>
            </a:pPr>
            <a:r>
              <a:rPr lang="en-US" sz="28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Results in a God-centered and Christ-centered life 15:6</a:t>
            </a:r>
            <a:endParaRPr lang="en-US" sz="2800" b="1" dirty="0">
              <a:solidFill>
                <a:srgbClr val="FFFF00"/>
              </a:solidFill>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05A167B5-4227-420A-9D3C-A495275ECA49}"/>
              </a:ext>
            </a:extLst>
          </p:cNvPr>
          <p:cNvSpPr/>
          <p:nvPr/>
        </p:nvSpPr>
        <p:spPr>
          <a:xfrm>
            <a:off x="817574" y="2306124"/>
            <a:ext cx="8326426" cy="545855"/>
          </a:xfrm>
          <a:prstGeom prst="rect">
            <a:avLst/>
          </a:prstGeom>
        </p:spPr>
        <p:txBody>
          <a:bodyPr wrap="square">
            <a:spAutoFit/>
          </a:bodyPr>
          <a:lstStyle/>
          <a:p>
            <a:pPr marR="0" lvl="0" algn="ctr">
              <a:lnSpc>
                <a:spcPct val="107000"/>
              </a:lnSpc>
              <a:spcBef>
                <a:spcPts val="0"/>
              </a:spcBef>
              <a:spcAft>
                <a:spcPts val="0"/>
              </a:spcAft>
            </a:pPr>
            <a:r>
              <a:rPr lang="en-US" sz="28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The strong bearing with the failings of the weak 15:1</a:t>
            </a:r>
          </a:p>
        </p:txBody>
      </p:sp>
      <p:sp>
        <p:nvSpPr>
          <p:cNvPr id="8" name="Rectangle 7">
            <a:extLst>
              <a:ext uri="{FF2B5EF4-FFF2-40B4-BE49-F238E27FC236}">
                <a16:creationId xmlns:a16="http://schemas.microsoft.com/office/drawing/2014/main" id="{EF49BC22-5176-4441-847B-8ED75D78A366}"/>
              </a:ext>
            </a:extLst>
          </p:cNvPr>
          <p:cNvSpPr/>
          <p:nvPr/>
        </p:nvSpPr>
        <p:spPr>
          <a:xfrm>
            <a:off x="755258" y="3012612"/>
            <a:ext cx="8388741" cy="1006879"/>
          </a:xfrm>
          <a:prstGeom prst="rect">
            <a:avLst/>
          </a:prstGeom>
        </p:spPr>
        <p:txBody>
          <a:bodyPr wrap="square">
            <a:spAutoFit/>
          </a:bodyPr>
          <a:lstStyle/>
          <a:p>
            <a:pPr marR="0" lvl="0" algn="ctr">
              <a:lnSpc>
                <a:spcPct val="107000"/>
              </a:lnSpc>
              <a:spcBef>
                <a:spcPts val="0"/>
              </a:spcBef>
              <a:spcAft>
                <a:spcPts val="0"/>
              </a:spcAft>
            </a:pPr>
            <a:r>
              <a:rPr lang="en-US" sz="2800" b="1" dirty="0">
                <a:latin typeface="Tempus Sans ITC" panose="04020404030D07020202" pitchFamily="82" charset="0"/>
                <a:ea typeface="Calibri" panose="020F0502020204030204" pitchFamily="34" charset="0"/>
                <a:cs typeface="Times New Roman" panose="02020603050405020304" pitchFamily="18" charset="0"/>
              </a:rPr>
              <a:t>Doing things to please others in order to </a:t>
            </a:r>
          </a:p>
          <a:p>
            <a:pPr marR="0" lvl="0" algn="ctr">
              <a:lnSpc>
                <a:spcPct val="107000"/>
              </a:lnSpc>
              <a:spcBef>
                <a:spcPts val="0"/>
              </a:spcBef>
              <a:spcAft>
                <a:spcPts val="0"/>
              </a:spcAft>
            </a:pPr>
            <a:r>
              <a:rPr lang="en-US" sz="2800" b="1" dirty="0">
                <a:latin typeface="Tempus Sans ITC" panose="04020404030D07020202" pitchFamily="82" charset="0"/>
                <a:ea typeface="Calibri" panose="020F0502020204030204" pitchFamily="34" charset="0"/>
                <a:cs typeface="Times New Roman" panose="02020603050405020304" pitchFamily="18" charset="0"/>
              </a:rPr>
              <a:t>encourage them 15:2</a:t>
            </a:r>
          </a:p>
        </p:txBody>
      </p:sp>
      <p:sp>
        <p:nvSpPr>
          <p:cNvPr id="9" name="Rectangle 8">
            <a:extLst>
              <a:ext uri="{FF2B5EF4-FFF2-40B4-BE49-F238E27FC236}">
                <a16:creationId xmlns:a16="http://schemas.microsoft.com/office/drawing/2014/main" id="{98F3D7A1-83F1-475F-91BA-0162DF157258}"/>
              </a:ext>
            </a:extLst>
          </p:cNvPr>
          <p:cNvSpPr/>
          <p:nvPr/>
        </p:nvSpPr>
        <p:spPr>
          <a:xfrm>
            <a:off x="26506" y="4053300"/>
            <a:ext cx="9144000" cy="1006879"/>
          </a:xfrm>
          <a:prstGeom prst="rect">
            <a:avLst/>
          </a:prstGeom>
        </p:spPr>
        <p:txBody>
          <a:bodyPr wrap="square">
            <a:spAutoFit/>
          </a:bodyPr>
          <a:lstStyle/>
          <a:p>
            <a:pPr marR="0" lvl="0" algn="ctr">
              <a:lnSpc>
                <a:spcPct val="107000"/>
              </a:lnSpc>
              <a:spcBef>
                <a:spcPts val="0"/>
              </a:spcBef>
              <a:spcAft>
                <a:spcPts val="0"/>
              </a:spcAft>
            </a:pPr>
            <a:r>
              <a:rPr lang="en-US" sz="2800" b="1" dirty="0">
                <a:solidFill>
                  <a:srgbClr val="FFC000"/>
                </a:solidFill>
                <a:latin typeface="Tempus Sans ITC" panose="04020404030D07020202" pitchFamily="82" charset="0"/>
                <a:ea typeface="Calibri" panose="020F0502020204030204" pitchFamily="34" charset="0"/>
                <a:cs typeface="Times New Roman" panose="02020603050405020304" pitchFamily="18" charset="0"/>
              </a:rPr>
              <a:t>Focus on the sharing Scriptures to promote endurance, encouragement and hope. 15:4</a:t>
            </a:r>
          </a:p>
        </p:txBody>
      </p:sp>
      <p:sp>
        <p:nvSpPr>
          <p:cNvPr id="10" name="Rectangle 9">
            <a:extLst>
              <a:ext uri="{FF2B5EF4-FFF2-40B4-BE49-F238E27FC236}">
                <a16:creationId xmlns:a16="http://schemas.microsoft.com/office/drawing/2014/main" id="{37BC1928-907D-4FAF-9C34-3A93498B0DE5}"/>
              </a:ext>
            </a:extLst>
          </p:cNvPr>
          <p:cNvSpPr/>
          <p:nvPr/>
        </p:nvSpPr>
        <p:spPr>
          <a:xfrm>
            <a:off x="26506" y="5137827"/>
            <a:ext cx="9144000" cy="1006879"/>
          </a:xfrm>
          <a:prstGeom prst="rect">
            <a:avLst/>
          </a:prstGeom>
        </p:spPr>
        <p:txBody>
          <a:bodyPr wrap="square">
            <a:spAutoFit/>
          </a:bodyPr>
          <a:lstStyle/>
          <a:p>
            <a:pPr marR="0" lvl="0" algn="ctr">
              <a:lnSpc>
                <a:spcPct val="107000"/>
              </a:lnSpc>
              <a:spcBef>
                <a:spcPts val="0"/>
              </a:spcBef>
              <a:spcAft>
                <a:spcPts val="0"/>
              </a:spcAft>
            </a:pPr>
            <a:r>
              <a:rPr lang="en-US" sz="2800" b="1" dirty="0">
                <a:latin typeface="Tempus Sans ITC" panose="04020404030D07020202" pitchFamily="82" charset="0"/>
                <a:ea typeface="Calibri" panose="020F0502020204030204" pitchFamily="34" charset="0"/>
                <a:cs typeface="Times New Roman" panose="02020603050405020304" pitchFamily="18" charset="0"/>
              </a:rPr>
              <a:t>Recognize that God is working through his word and is the cause of unity 15:5</a:t>
            </a:r>
          </a:p>
        </p:txBody>
      </p:sp>
    </p:spTree>
    <p:extLst>
      <p:ext uri="{BB962C8B-B14F-4D97-AF65-F5344CB8AC3E}">
        <p14:creationId xmlns:p14="http://schemas.microsoft.com/office/powerpoint/2010/main" val="3065150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19F880-8EA1-47DB-A09B-C3045AE02A3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305879" y="0"/>
            <a:ext cx="4518992" cy="6858000"/>
          </a:xfrm>
          <a:prstGeom prst="rect">
            <a:avLst/>
          </a:prstGeom>
          <a:ln>
            <a:noFill/>
          </a:ln>
          <a:effectLst>
            <a:softEdge rad="112500"/>
          </a:effectLst>
        </p:spPr>
      </p:pic>
      <p:sp>
        <p:nvSpPr>
          <p:cNvPr id="4" name="Rectangle 3">
            <a:extLst>
              <a:ext uri="{FF2B5EF4-FFF2-40B4-BE49-F238E27FC236}">
                <a16:creationId xmlns:a16="http://schemas.microsoft.com/office/drawing/2014/main" id="{095ED718-4894-4B89-9C90-7B7B65D6EAEB}"/>
              </a:ext>
            </a:extLst>
          </p:cNvPr>
          <p:cNvSpPr/>
          <p:nvPr/>
        </p:nvSpPr>
        <p:spPr>
          <a:xfrm>
            <a:off x="-1" y="5988210"/>
            <a:ext cx="9144000" cy="869790"/>
          </a:xfrm>
          <a:prstGeom prst="rect">
            <a:avLst/>
          </a:prstGeom>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pPr>
            <a:r>
              <a:rPr lang="en-US" sz="48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Matthew 22:1-14</a:t>
            </a:r>
          </a:p>
        </p:txBody>
      </p:sp>
      <p:sp>
        <p:nvSpPr>
          <p:cNvPr id="5" name="Rectangle 4">
            <a:extLst>
              <a:ext uri="{FF2B5EF4-FFF2-40B4-BE49-F238E27FC236}">
                <a16:creationId xmlns:a16="http://schemas.microsoft.com/office/drawing/2014/main" id="{CFB7BFC2-FBE6-415F-8CEE-5CB239E89C1B}"/>
              </a:ext>
            </a:extLst>
          </p:cNvPr>
          <p:cNvSpPr/>
          <p:nvPr/>
        </p:nvSpPr>
        <p:spPr>
          <a:xfrm>
            <a:off x="99393" y="287627"/>
            <a:ext cx="2809461" cy="6001643"/>
          </a:xfrm>
          <a:prstGeom prst="rect">
            <a:avLst/>
          </a:prstGeom>
          <a:effectLst>
            <a:outerShdw blurRad="50800" dist="50800" dir="5400000" algn="ctr" rotWithShape="0">
              <a:schemeClr val="bg1"/>
            </a:outerShdw>
          </a:effectLst>
        </p:spPr>
        <p:txBody>
          <a:bodyPr wrap="square">
            <a:spAutoFit/>
          </a:bodyPr>
          <a:lstStyle/>
          <a:p>
            <a:pPr algn="ctr"/>
            <a:r>
              <a:rPr lang="en-US" sz="3200" b="1" dirty="0">
                <a:effectLst>
                  <a:glow rad="228600">
                    <a:schemeClr val="accent5">
                      <a:satMod val="175000"/>
                      <a:alpha val="40000"/>
                    </a:schemeClr>
                  </a:glow>
                </a:effectLst>
                <a:latin typeface="Papyrus" panose="03070502060502030205" pitchFamily="66" charset="0"/>
                <a:ea typeface="Calibri" panose="020F0502020204030204" pitchFamily="34" charset="0"/>
              </a:rPr>
              <a:t>I delight greatly in the Lord; my soul rejoices in my God. For he has clothed me with garments of salvation and arrayed me in a robe of righteousness Isaiah 61:10</a:t>
            </a:r>
            <a:endParaRPr lang="en-US" sz="3200" b="1" dirty="0">
              <a:effectLst>
                <a:glow rad="228600">
                  <a:schemeClr val="accent5">
                    <a:satMod val="175000"/>
                    <a:alpha val="40000"/>
                  </a:schemeClr>
                </a:glow>
              </a:effectLst>
              <a:latin typeface="Papyrus" panose="03070502060502030205" pitchFamily="66" charset="0"/>
            </a:endParaRPr>
          </a:p>
        </p:txBody>
      </p:sp>
      <p:sp>
        <p:nvSpPr>
          <p:cNvPr id="6" name="Rectangle 5">
            <a:extLst>
              <a:ext uri="{FF2B5EF4-FFF2-40B4-BE49-F238E27FC236}">
                <a16:creationId xmlns:a16="http://schemas.microsoft.com/office/drawing/2014/main" id="{6B509152-9BBF-47D3-95CF-3E893EC67FCC}"/>
              </a:ext>
            </a:extLst>
          </p:cNvPr>
          <p:cNvSpPr/>
          <p:nvPr/>
        </p:nvSpPr>
        <p:spPr>
          <a:xfrm>
            <a:off x="6221896" y="978169"/>
            <a:ext cx="2809461" cy="4031873"/>
          </a:xfrm>
          <a:prstGeom prst="rect">
            <a:avLst/>
          </a:prstGeom>
          <a:effectLst>
            <a:outerShdw blurRad="50800" dist="50800" dir="5400000" algn="ctr" rotWithShape="0">
              <a:schemeClr val="bg1"/>
            </a:outerShdw>
          </a:effectLst>
        </p:spPr>
        <p:txBody>
          <a:bodyPr wrap="square">
            <a:spAutoFit/>
          </a:bodyPr>
          <a:lstStyle/>
          <a:p>
            <a:pPr algn="ctr"/>
            <a:r>
              <a:rPr lang="en-US" sz="3200" b="1" dirty="0">
                <a:effectLst>
                  <a:glow rad="228600">
                    <a:schemeClr val="accent5">
                      <a:satMod val="175000"/>
                      <a:alpha val="40000"/>
                    </a:schemeClr>
                  </a:glow>
                </a:effectLst>
                <a:latin typeface="Papyrus" panose="03070502060502030205" pitchFamily="66" charset="0"/>
                <a:ea typeface="Calibri" panose="020F0502020204030204" pitchFamily="34" charset="0"/>
              </a:rPr>
              <a:t>For all of you who were baptized into Christ have clothed yourselves with Christ Galatians 3:27</a:t>
            </a:r>
            <a:endParaRPr lang="en-US" sz="3200" b="1" dirty="0">
              <a:effectLst>
                <a:glow rad="228600">
                  <a:schemeClr val="accent5">
                    <a:satMod val="175000"/>
                    <a:alpha val="40000"/>
                  </a:schemeClr>
                </a:glow>
              </a:effectLst>
              <a:latin typeface="Papyrus" panose="03070502060502030205" pitchFamily="66" charset="0"/>
            </a:endParaRPr>
          </a:p>
        </p:txBody>
      </p:sp>
    </p:spTree>
    <p:extLst>
      <p:ext uri="{BB962C8B-B14F-4D97-AF65-F5344CB8AC3E}">
        <p14:creationId xmlns:p14="http://schemas.microsoft.com/office/powerpoint/2010/main" val="39596934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85115"/>
      </p:ext>
    </p:extLst>
  </p:cSld>
  <p:clrMapOvr>
    <a:masterClrMapping/>
  </p:clrMapOvr>
  <p:transition spd="slow">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656</TotalTime>
  <Words>343</Words>
  <Application>Microsoft Office PowerPoint</Application>
  <PresentationFormat>On-screen Show (4:3)</PresentationFormat>
  <Paragraphs>35</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Ink Free</vt:lpstr>
      <vt:lpstr>Papyrus</vt:lpstr>
      <vt:lpstr>Tempus Sans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Ministry1 - Office</dc:creator>
  <cp:lastModifiedBy>Ministry1 - Office</cp:lastModifiedBy>
  <cp:revision>15</cp:revision>
  <dcterms:created xsi:type="dcterms:W3CDTF">2019-12-14T16:55:26Z</dcterms:created>
  <dcterms:modified xsi:type="dcterms:W3CDTF">2019-12-15T03:51:32Z</dcterms:modified>
</cp:coreProperties>
</file>