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6" r:id="rId6"/>
    <p:sldId id="267" r:id="rId7"/>
    <p:sldId id="268" r:id="rId8"/>
    <p:sldId id="269" r:id="rId9"/>
    <p:sldId id="270"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3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6" autoAdjust="0"/>
    <p:restoredTop sz="94660"/>
  </p:normalViewPr>
  <p:slideViewPr>
    <p:cSldViewPr snapToGrid="0">
      <p:cViewPr varScale="1">
        <p:scale>
          <a:sx n="85" d="100"/>
          <a:sy n="85" d="100"/>
        </p:scale>
        <p:origin x="90" y="750"/>
      </p:cViewPr>
      <p:guideLst>
        <p:guide orient="horz" pos="2160"/>
        <p:guide pos="28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13EE0-DD97-459E-922F-44A1DE08AD51}" type="datetimeFigureOut">
              <a:rPr lang="en-IN" smtClean="0"/>
              <a:t>27-07-2019</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7EC59-E5D4-4B4D-A9CE-0475D0A2E26B}" type="slidenum">
              <a:rPr lang="en-IN" smtClean="0"/>
              <a:t>‹#›</a:t>
            </a:fld>
            <a:endParaRPr lang="en-IN"/>
          </a:p>
        </p:txBody>
      </p:sp>
    </p:spTree>
    <p:extLst>
      <p:ext uri="{BB962C8B-B14F-4D97-AF65-F5344CB8AC3E}">
        <p14:creationId xmlns:p14="http://schemas.microsoft.com/office/powerpoint/2010/main" val="112767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3352800" y="4953002"/>
            <a:ext cx="8534400" cy="1012825"/>
          </a:xfrm>
        </p:spPr>
        <p:txBody>
          <a:bodyPr wrap="square" anchor="b">
            <a:noAutofit/>
          </a:bodyPr>
          <a:lstStyle>
            <a:lvl1pPr algn="ctr">
              <a:defRPr sz="6600">
                <a:solidFill>
                  <a:srgbClr val="1D1D1D"/>
                </a:solidFill>
              </a:defRPr>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3352800" y="6019800"/>
            <a:ext cx="8534400" cy="609600"/>
          </a:xfrm>
        </p:spPr>
        <p:txBody>
          <a:bodyPr wrap="square">
            <a:normAutofit/>
          </a:bodyPr>
          <a:lstStyle>
            <a:lvl1pPr marL="0" indent="0" algn="ctr">
              <a:buNone/>
              <a:defRPr sz="3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23D72329-1DDB-4EFD-B18E-180334A8D4EF}" type="datetimeFigureOut">
              <a:rPr lang="en-US" smtClean="0"/>
              <a:t>7/27/2019</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4493872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23D72329-1DDB-4EFD-B18E-180334A8D4EF}" type="datetimeFigureOut">
              <a:rPr lang="en-US" smtClean="0"/>
              <a:t>7/27/2019</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5645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23D72329-1DDB-4EFD-B18E-180334A8D4EF}" type="datetimeFigureOut">
              <a:rPr lang="en-US" smtClean="0"/>
              <a:t>7/27/2019</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1073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23D72329-1DDB-4EFD-B18E-180334A8D4EF}" type="datetimeFigureOut">
              <a:rPr lang="en-US" smtClean="0"/>
              <a:t>7/27/2019</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46133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2844800" y="1709740"/>
            <a:ext cx="8737600" cy="2852737"/>
          </a:xfrm>
        </p:spPr>
        <p:txBody>
          <a:bodyPr anchor="b">
            <a:normAutofit/>
          </a:bodyPr>
          <a:lstStyle>
            <a:lvl1pPr>
              <a:defRPr sz="4400">
                <a:solidFill>
                  <a:srgbClr val="000000"/>
                </a:solidFill>
              </a:defRPr>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2844800" y="4589465"/>
            <a:ext cx="8737600" cy="1500187"/>
          </a:xfrm>
        </p:spPr>
        <p:txBody>
          <a:bodyPr/>
          <a:lstStyle>
            <a:lvl1pPr marL="0" indent="0" algn="ctr">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23D72329-1DDB-4EFD-B18E-180334A8D4EF}" type="datetimeFigureOut">
              <a:rPr lang="en-US" smtClean="0"/>
              <a:t>7/27/2019</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95066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2844800" y="1825625"/>
            <a:ext cx="4351867"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7230533" y="1825625"/>
            <a:ext cx="4351867"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23D72329-1DDB-4EFD-B18E-180334A8D4EF}" type="datetimeFigureOut">
              <a:rPr lang="en-US" smtClean="0"/>
              <a:t>7/27/2019</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80958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2844800" y="228600"/>
            <a:ext cx="8805333" cy="1143000"/>
          </a:xfrm>
        </p:spPr>
        <p:txBody>
          <a:bodyPr/>
          <a:lstStyle>
            <a:lvl1pPr algn="ctr">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2844800" y="1622425"/>
            <a:ext cx="43518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2844800" y="2270125"/>
            <a:ext cx="4351867" cy="3906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7230533" y="1622425"/>
            <a:ext cx="43518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7230533" y="2270125"/>
            <a:ext cx="4351867" cy="3906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23D72329-1DDB-4EFD-B18E-180334A8D4EF}" type="datetimeFigureOut">
              <a:rPr lang="en-US" smtClean="0"/>
              <a:t>7/27/2019</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r>
              <a:rPr lang="en-IN"/>
              <a:t>PowerPlugs Templates for PowerPoint Preview</a:t>
            </a:r>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18350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23D72329-1DDB-4EFD-B18E-180334A8D4EF}" type="datetimeFigureOut">
              <a:rPr lang="en-US" smtClean="0"/>
              <a:t>7/27/2019</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r>
              <a:rPr lang="en-IN"/>
              <a:t>PowerPlugs Templates for PowerPoint Preview</a:t>
            </a:r>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19279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23D72329-1DDB-4EFD-B18E-180334A8D4EF}" type="datetimeFigureOut">
              <a:rPr lang="en-US" smtClean="0"/>
              <a:t>7/27/2019</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r>
              <a:rPr lang="en-IN"/>
              <a:t>PowerPlugs Templates for PowerPoint Preview</a:t>
            </a:r>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72979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2844799" y="228600"/>
            <a:ext cx="8805333" cy="1143000"/>
          </a:xfrm>
        </p:spPr>
        <p:txBody>
          <a:bodyPr anchor="ctr">
            <a:noAutofit/>
          </a:bodyPr>
          <a:lstStyle>
            <a:lvl1pPr algn="ctr">
              <a:defRPr sz="4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5791200" y="1851025"/>
            <a:ext cx="5791200" cy="4351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2844800" y="1851025"/>
            <a:ext cx="2912533" cy="4351338"/>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23D72329-1DDB-4EFD-B18E-180334A8D4EF}" type="datetimeFigureOut">
              <a:rPr lang="en-US" smtClean="0"/>
              <a:t>7/27/2019</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73459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2844799" y="228600"/>
            <a:ext cx="8805333" cy="1143000"/>
          </a:xfrm>
        </p:spPr>
        <p:txBody>
          <a:bodyPr anchor="ctr">
            <a:noAutofit/>
          </a:bodyPr>
          <a:lstStyle>
            <a:lvl1pPr algn="ctr">
              <a:defRPr sz="4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3718278" y="1825625"/>
            <a:ext cx="6990645" cy="3932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2980267" y="5783263"/>
            <a:ext cx="8466667"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23D72329-1DDB-4EFD-B18E-180334A8D4EF}" type="datetimeFigureOut">
              <a:rPr lang="en-US" smtClean="0"/>
              <a:t>7/27/2019</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83540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2844800" y="228600"/>
            <a:ext cx="8805333" cy="1143000"/>
          </a:xfrm>
          <a:prstGeom prst="rect">
            <a:avLst/>
          </a:prstGeom>
        </p:spPr>
        <p:txBody>
          <a:bodyPr vert="horz" wrap="square"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2844800" y="1825625"/>
            <a:ext cx="8737600" cy="4351338"/>
          </a:xfrm>
          <a:prstGeom prst="rect">
            <a:avLst/>
          </a:prstGeom>
        </p:spPr>
        <p:txBody>
          <a:bodyPr vert="horz" wrap="square"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838200" y="6438240"/>
            <a:ext cx="2743200" cy="365125"/>
          </a:xfrm>
          <a:prstGeom prst="rect">
            <a:avLst/>
          </a:prstGeom>
        </p:spPr>
        <p:txBody>
          <a:bodyPr vert="horz" lIns="91440" tIns="45720" rIns="91440" bIns="45720" rtlCol="0" anchor="ctr"/>
          <a:lstStyle>
            <a:lvl1pPr algn="l">
              <a:defRPr sz="1200">
                <a:solidFill>
                  <a:srgbClr val="000000"/>
                </a:solidFill>
              </a:defRPr>
            </a:lvl1pPr>
          </a:lstStyle>
          <a:p>
            <a:fld id="{23D72329-1DDB-4EFD-B18E-180334A8D4EF}" type="datetimeFigureOut">
              <a:rPr lang="en-US" smtClean="0"/>
              <a:pPr/>
              <a:t>7/27/2019</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4038600" y="6438240"/>
            <a:ext cx="4114800" cy="365125"/>
          </a:xfrm>
          <a:prstGeom prst="rect">
            <a:avLst/>
          </a:prstGeom>
        </p:spPr>
        <p:txBody>
          <a:bodyPr vert="horz" lIns="91440" tIns="45720" rIns="91440" bIns="45720" rtlCol="0" anchor="ctr"/>
          <a:lstStyle>
            <a:lvl1pPr algn="ctr">
              <a:defRPr sz="1200">
                <a:solidFill>
                  <a:srgbClr val="000000"/>
                </a:solidFill>
              </a:defRPr>
            </a:lvl1pPr>
          </a:lstStyle>
          <a:p>
            <a:r>
              <a:rPr lang="en-IN" smtClean="0"/>
              <a:t>PowerPlugs Templates for PowerPoint Preview</a:t>
            </a:r>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8610600" y="6438240"/>
            <a:ext cx="2743200" cy="365125"/>
          </a:xfrm>
          <a:prstGeom prst="rect">
            <a:avLst/>
          </a:prstGeom>
        </p:spPr>
        <p:txBody>
          <a:bodyPr vert="horz" lIns="91440" tIns="45720" rIns="91440" bIns="45720" rtlCol="0" anchor="ctr"/>
          <a:lstStyle>
            <a:lvl1pPr algn="r">
              <a:defRPr sz="1200">
                <a:solidFill>
                  <a:srgbClr val="000000"/>
                </a:solidFill>
              </a:defRPr>
            </a:lvl1pPr>
          </a:lstStyle>
          <a:p>
            <a:fld id="{5DD17A0F-4821-4802-8EF4-96BC11F9F858}" type="slidenum">
              <a:rPr lang="en-US" smtClean="0"/>
              <a:pPr/>
              <a:t>‹#›</a:t>
            </a:fld>
            <a:endParaRPr lang="en-US"/>
          </a:p>
        </p:txBody>
      </p:sp>
    </p:spTree>
    <p:extLst>
      <p:ext uri="{BB962C8B-B14F-4D97-AF65-F5344CB8AC3E}">
        <p14:creationId xmlns:p14="http://schemas.microsoft.com/office/powerpoint/2010/main" val="332513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4400" kern="1200">
          <a:solidFill>
            <a:srgbClr val="1D1D1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3700"/>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endParaRPr lang="en-US"/>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0" y="3810001"/>
            <a:ext cx="3048000" cy="3048000"/>
          </a:xfrm>
          <a:prstGeom prst="rect">
            <a:avLst/>
          </a:prstGeom>
        </p:spPr>
      </p:pic>
      <p:pic>
        <p:nvPicPr>
          <p:cNvPr id="1030" name="Picture 6" descr="Image result for outw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54" y="147413"/>
            <a:ext cx="2850092" cy="20727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3641" y="2784272"/>
            <a:ext cx="1920719"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latin typeface="Book Antiqua" panose="02040602050305030304" pitchFamily="18" charset="0"/>
              </a:rPr>
              <a:t>July 28, 2019</a:t>
            </a:r>
            <a:endParaRPr lang="en-US" sz="24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332888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067" y="1761565"/>
            <a:ext cx="11954933" cy="5096435"/>
          </a:xfrm>
        </p:spPr>
        <p:txBody>
          <a:bodyPr>
            <a:noAutofit/>
          </a:bodyPr>
          <a:lstStyle/>
          <a:p>
            <a:pPr marL="0" indent="0">
              <a:buNone/>
            </a:pP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Made for spirituality, we wallow in introspection.</a:t>
            </a:r>
          </a:p>
          <a:p>
            <a:pPr marL="0" indent="0">
              <a:buNone/>
            </a:pP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Made for [lasting] joy, we settle for [</a:t>
            </a:r>
            <a:r>
              <a:rPr lang="en-US" sz="3600" b="1" dirty="0" smtClean="0">
                <a:solidFill>
                  <a:schemeClr val="tx1"/>
                </a:solidFill>
                <a:effectLst>
                  <a:outerShdw blurRad="38100" dist="38100" dir="2700000" algn="tl">
                    <a:srgbClr val="000000">
                      <a:alpha val="43137"/>
                    </a:srgbClr>
                  </a:outerShdw>
                </a:effectLst>
                <a:latin typeface="Calibri" panose="020F0502020204030204" pitchFamily="34" charset="0"/>
              </a:rPr>
              <a:t>temporary] </a:t>
            </a: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pleasure.</a:t>
            </a:r>
          </a:p>
          <a:p>
            <a:pPr marL="0" indent="0">
              <a:buNone/>
            </a:pP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Made for justice, we clamor for vengeance.</a:t>
            </a:r>
          </a:p>
          <a:p>
            <a:pPr marL="0" indent="0">
              <a:buNone/>
            </a:pP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Made for relationship, we insist on our own way [even if it costs the relationships closest and dearest to us]</a:t>
            </a:r>
          </a:p>
          <a:p>
            <a:pPr marL="0" indent="0">
              <a:buNone/>
            </a:pP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Made for beauty, we are satisfied with sentiment.</a:t>
            </a:r>
          </a:p>
          <a:p>
            <a:pPr marL="0" indent="0">
              <a:buNone/>
            </a:pP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But new creation has already begun. The sun has begun to rise</a:t>
            </a:r>
            <a:r>
              <a:rPr lang="en-US" sz="3600" b="1" dirty="0" smtClean="0">
                <a:solidFill>
                  <a:schemeClr val="tx1"/>
                </a:solidFill>
                <a:effectLst>
                  <a:outerShdw blurRad="38100" dist="38100" dir="2700000" algn="tl">
                    <a:srgbClr val="000000">
                      <a:alpha val="43137"/>
                    </a:srgbClr>
                  </a:outerShdw>
                </a:effectLst>
                <a:latin typeface="Calibri" panose="020F0502020204030204" pitchFamily="34" charset="0"/>
              </a:rPr>
              <a:t>.</a:t>
            </a:r>
            <a:endParaRPr lang="en-US" sz="3600"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11314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21" y="1761565"/>
            <a:ext cx="11661423" cy="5096435"/>
          </a:xfrm>
        </p:spPr>
        <p:txBody>
          <a:bodyPr>
            <a:normAutofit/>
          </a:bodyPr>
          <a:lstStyle/>
          <a:p>
            <a:pPr marL="0" indent="0">
              <a:buNone/>
            </a:pP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Christians are called to leave behind, in the tomb of Jesus Christ, all that belongs to the brokenness and incompleteness of the present world</a:t>
            </a:r>
            <a:r>
              <a:rPr lang="en-US" sz="3600" b="1" dirty="0" smtClean="0">
                <a:solidFill>
                  <a:schemeClr val="tx1"/>
                </a:solidFill>
                <a:effectLst>
                  <a:outerShdw blurRad="38100" dist="38100" dir="2700000" algn="tl">
                    <a:srgbClr val="000000">
                      <a:alpha val="43137"/>
                    </a:srgbClr>
                  </a:outerShdw>
                </a:effectLst>
                <a:latin typeface="Calibri" panose="020F0502020204030204" pitchFamily="34" charset="0"/>
              </a:rPr>
              <a:t>.</a:t>
            </a:r>
            <a:endParaRPr lang="en-US" sz="3600" b="1" dirty="0" smtClean="0">
              <a:solidFill>
                <a:schemeClr val="tx1"/>
              </a:solidFill>
              <a:effectLst>
                <a:outerShdw blurRad="38100" dist="38100" dir="2700000" algn="tl">
                  <a:srgbClr val="000000">
                    <a:alpha val="43137"/>
                  </a:srgbClr>
                </a:outerShdw>
              </a:effectLst>
              <a:latin typeface="Calibri" panose="020F0502020204030204" pitchFamily="34" charset="0"/>
            </a:endParaRPr>
          </a:p>
          <a:p>
            <a:pPr marL="0" indent="0">
              <a:buNone/>
            </a:pPr>
            <a:r>
              <a:rPr lang="en-US" sz="3600" b="1" dirty="0" smtClean="0">
                <a:solidFill>
                  <a:schemeClr val="tx1"/>
                </a:solidFill>
                <a:effectLst>
                  <a:outerShdw blurRad="38100" dist="38100" dir="2700000" algn="tl">
                    <a:srgbClr val="000000">
                      <a:alpha val="43137"/>
                    </a:srgbClr>
                  </a:outerShdw>
                </a:effectLst>
                <a:latin typeface="Calibri" panose="020F0502020204030204" pitchFamily="34" charset="0"/>
              </a:rPr>
              <a:t>It </a:t>
            </a: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is time, in the power of the Spirit, to take up our proper role, our fully human role, as agents, heralds, and stewards of the new day that is dawning.</a:t>
            </a:r>
          </a:p>
          <a:p>
            <a:pPr marL="0" indent="0">
              <a:buNone/>
            </a:pP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That, quite simply, is what it means to be Christian:</a:t>
            </a:r>
          </a:p>
          <a:p>
            <a:pPr marL="0" indent="0">
              <a:buNone/>
            </a:pP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to follow Jesus Christ into the new </a:t>
            </a:r>
            <a:r>
              <a:rPr lang="en-US" sz="3600" b="1" dirty="0" smtClean="0">
                <a:solidFill>
                  <a:schemeClr val="tx1"/>
                </a:solidFill>
                <a:effectLst>
                  <a:outerShdw blurRad="38100" dist="38100" dir="2700000" algn="tl">
                    <a:srgbClr val="000000">
                      <a:alpha val="43137"/>
                    </a:srgbClr>
                  </a:outerShdw>
                </a:effectLst>
                <a:latin typeface="Calibri" panose="020F0502020204030204" pitchFamily="34" charset="0"/>
              </a:rPr>
              <a:t>world - God’s </a:t>
            </a: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new world</a:t>
            </a:r>
          </a:p>
          <a:p>
            <a:pPr marL="0" indent="0">
              <a:buNone/>
            </a:pP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which he has thrown open to us…</a:t>
            </a:r>
          </a:p>
        </p:txBody>
      </p:sp>
    </p:spTree>
    <p:extLst>
      <p:ext uri="{BB962C8B-B14F-4D97-AF65-F5344CB8AC3E}">
        <p14:creationId xmlns:p14="http://schemas.microsoft.com/office/powerpoint/2010/main" val="5052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9956" y="1825625"/>
            <a:ext cx="11232444" cy="4642908"/>
          </a:xfrm>
        </p:spPr>
        <p:txBody>
          <a:bodyPr/>
          <a:lstStyle/>
          <a:p>
            <a:r>
              <a:rPr lang="en-US" b="1" dirty="0" smtClean="0">
                <a:effectLst>
                  <a:outerShdw blurRad="38100" dist="38100" dir="2700000" algn="tl">
                    <a:srgbClr val="000000">
                      <a:alpha val="43137"/>
                    </a:srgbClr>
                  </a:outerShdw>
                </a:effectLst>
              </a:rPr>
              <a:t>“When he saws the crowds, he had compassion on them, because they were harassed and helpless, like sheep without a shepherd.”</a:t>
            </a:r>
          </a:p>
          <a:p>
            <a:r>
              <a:rPr lang="en-US" b="1" dirty="0" smtClean="0">
                <a:effectLst>
                  <a:outerShdw blurRad="38100" dist="38100" dir="2700000" algn="tl">
                    <a:srgbClr val="000000">
                      <a:alpha val="43137"/>
                    </a:srgbClr>
                  </a:outerShdw>
                </a:effectLst>
              </a:rPr>
              <a:t>Following verse is where we come into the story: “Then he said to his disciples, ‘The harvest is plentiful but the workers are few. Ask the Lord of the harvest, therefore, to send out workers into his harvest field.”</a:t>
            </a:r>
          </a:p>
          <a:p>
            <a:r>
              <a:rPr lang="en-US" b="1" dirty="0" smtClean="0">
                <a:effectLst>
                  <a:outerShdw blurRad="38100" dist="38100" dir="2700000" algn="tl">
                    <a:srgbClr val="000000">
                      <a:alpha val="43137"/>
                    </a:srgbClr>
                  </a:outerShdw>
                </a:effectLst>
              </a:rPr>
              <a:t>This is not a one-time event. Luke loves this attribute. Consider Luke 9 – disciples sent out, then return. Withdrew, only to be followed by crowds!</a:t>
            </a:r>
          </a:p>
          <a:p>
            <a:r>
              <a:rPr lang="en-US" b="1" dirty="0" smtClean="0">
                <a:effectLst>
                  <a:outerShdw blurRad="38100" dist="38100" dir="2700000" algn="tl">
                    <a:srgbClr val="000000">
                      <a:alpha val="43137"/>
                    </a:srgbClr>
                  </a:outerShdw>
                </a:effectLst>
              </a:rPr>
              <a:t>Time to withdraw, rest? No, Jesus welcomed them…</a:t>
            </a:r>
          </a:p>
          <a:p>
            <a:r>
              <a:rPr lang="en-US" b="1" dirty="0" smtClean="0">
                <a:effectLst>
                  <a:outerShdw blurRad="38100" dist="38100" dir="2700000" algn="tl">
                    <a:srgbClr val="000000">
                      <a:alpha val="43137"/>
                    </a:srgbClr>
                  </a:outerShdw>
                </a:effectLst>
              </a:rPr>
              <a:t>What we see as distractions and disturbances, Jesus saw as kingdom opportunities.</a:t>
            </a:r>
            <a:endParaRPr lang="en-US" b="1" dirty="0">
              <a:effectLst>
                <a:outerShdw blurRad="38100" dist="38100" dir="2700000" algn="tl">
                  <a:srgbClr val="000000">
                    <a:alpha val="43137"/>
                  </a:srgbClr>
                </a:outerShdw>
              </a:effectLst>
            </a:endParaRPr>
          </a:p>
        </p:txBody>
      </p:sp>
      <p:sp>
        <p:nvSpPr>
          <p:cNvPr id="7" name="Title 6"/>
          <p:cNvSpPr>
            <a:spLocks noGrp="1"/>
          </p:cNvSpPr>
          <p:nvPr>
            <p:ph type="title"/>
          </p:nvPr>
        </p:nvSpPr>
        <p:spPr/>
        <p:txBody>
          <a:bodyPr/>
          <a:lstStyle/>
          <a:p>
            <a:r>
              <a:rPr lang="en-US" dirty="0" smtClean="0">
                <a:latin typeface="Berlin Sans FB" panose="020E0602020502020306" pitchFamily="34" charset="0"/>
              </a:rPr>
              <a:t>Memory verse: Matthew 9:36</a:t>
            </a:r>
            <a:endParaRPr lang="en-US" dirty="0">
              <a:latin typeface="Berlin Sans FB" panose="020E0602020502020306" pitchFamily="34" charset="0"/>
            </a:endParaRPr>
          </a:p>
        </p:txBody>
      </p:sp>
    </p:spTree>
    <p:extLst>
      <p:ext uri="{BB962C8B-B14F-4D97-AF65-F5344CB8AC3E}">
        <p14:creationId xmlns:p14="http://schemas.microsoft.com/office/powerpoint/2010/main" val="370037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9956" y="1825625"/>
            <a:ext cx="11232444" cy="4642908"/>
          </a:xfrm>
        </p:spPr>
        <p:txBody>
          <a:bodyPr/>
          <a:lstStyle/>
          <a:p>
            <a:r>
              <a:rPr lang="en-US" b="1" dirty="0" smtClean="0">
                <a:effectLst>
                  <a:outerShdw blurRad="38100" dist="38100" dir="2700000" algn="tl">
                    <a:srgbClr val="000000">
                      <a:alpha val="43137"/>
                    </a:srgbClr>
                  </a:outerShdw>
                </a:effectLst>
              </a:rPr>
              <a:t>A compelling story in the gospels – the blind are given sight…</a:t>
            </a:r>
          </a:p>
          <a:p>
            <a:r>
              <a:rPr lang="en-US" b="1" dirty="0" smtClean="0">
                <a:effectLst>
                  <a:outerShdw blurRad="38100" dist="38100" dir="2700000" algn="tl">
                    <a:srgbClr val="000000">
                      <a:alpha val="43137"/>
                    </a:srgbClr>
                  </a:outerShdw>
                </a:effectLst>
              </a:rPr>
              <a:t>John 9 “I am the light of the world” – put mud on blind man’s eyes…</a:t>
            </a:r>
          </a:p>
          <a:p>
            <a:r>
              <a:rPr lang="en-US" b="1" dirty="0" smtClean="0">
                <a:effectLst>
                  <a:outerShdw blurRad="38100" dist="38100" dir="2700000" algn="tl">
                    <a:srgbClr val="000000">
                      <a:alpha val="43137"/>
                    </a:srgbClr>
                  </a:outerShdw>
                </a:effectLst>
              </a:rPr>
              <a:t>Who was blind? Not the blind man, but the blinded Jewish leaders.</a:t>
            </a:r>
          </a:p>
          <a:p>
            <a:r>
              <a:rPr lang="en-US" b="1" dirty="0" smtClean="0">
                <a:effectLst>
                  <a:outerShdw blurRad="38100" dist="38100" dir="2700000" algn="tl">
                    <a:srgbClr val="000000">
                      <a:alpha val="43137"/>
                    </a:srgbClr>
                  </a:outerShdw>
                </a:effectLst>
              </a:rPr>
              <a:t>Matthew 20:29-34. Two blind men. “What do you want me to do for you?”</a:t>
            </a:r>
          </a:p>
          <a:p>
            <a:r>
              <a:rPr lang="en-US" b="1" dirty="0" smtClean="0">
                <a:effectLst>
                  <a:outerShdw blurRad="38100" dist="38100" dir="2700000" algn="tl">
                    <a:srgbClr val="000000">
                      <a:alpha val="43137"/>
                    </a:srgbClr>
                  </a:outerShdw>
                </a:effectLst>
              </a:rPr>
              <a:t>What would we say?</a:t>
            </a:r>
          </a:p>
          <a:p>
            <a:r>
              <a:rPr lang="en-US" b="1" dirty="0" smtClean="0">
                <a:effectLst>
                  <a:outerShdw blurRad="38100" dist="38100" dir="2700000" algn="tl">
                    <a:srgbClr val="000000">
                      <a:alpha val="43137"/>
                    </a:srgbClr>
                  </a:outerShdw>
                </a:effectLst>
              </a:rPr>
              <a:t>Matthew 6:19-24. We see what we value…</a:t>
            </a:r>
          </a:p>
          <a:p>
            <a:r>
              <a:rPr lang="en-US" b="1" dirty="0" smtClean="0">
                <a:effectLst>
                  <a:outerShdw blurRad="38100" dist="38100" dir="2700000" algn="tl">
                    <a:srgbClr val="000000">
                      <a:alpha val="43137"/>
                    </a:srgbClr>
                  </a:outerShdw>
                </a:effectLst>
              </a:rPr>
              <a:t>How do we look at “the other?”</a:t>
            </a:r>
          </a:p>
          <a:p>
            <a:r>
              <a:rPr lang="en-US" b="1" dirty="0" smtClean="0">
                <a:effectLst>
                  <a:outerShdw blurRad="38100" dist="38100" dir="2700000" algn="tl">
                    <a:srgbClr val="000000">
                      <a:alpha val="43137"/>
                    </a:srgbClr>
                  </a:outerShdw>
                </a:effectLst>
              </a:rPr>
              <a:t>Summer course “Story of Israel.”</a:t>
            </a:r>
            <a:endParaRPr lang="en-US" b="1" dirty="0">
              <a:effectLst>
                <a:outerShdw blurRad="38100" dist="38100" dir="2700000" algn="tl">
                  <a:srgbClr val="000000">
                    <a:alpha val="43137"/>
                  </a:srgbClr>
                </a:outerShdw>
              </a:effectLst>
            </a:endParaRPr>
          </a:p>
        </p:txBody>
      </p:sp>
      <p:sp>
        <p:nvSpPr>
          <p:cNvPr id="7" name="Title 6"/>
          <p:cNvSpPr>
            <a:spLocks noGrp="1"/>
          </p:cNvSpPr>
          <p:nvPr>
            <p:ph type="title"/>
          </p:nvPr>
        </p:nvSpPr>
        <p:spPr/>
        <p:txBody>
          <a:bodyPr/>
          <a:lstStyle/>
          <a:p>
            <a:r>
              <a:rPr lang="en-US" dirty="0" smtClean="0">
                <a:latin typeface="Berlin Sans FB" panose="020E0602020502020306" pitchFamily="34" charset="0"/>
              </a:rPr>
              <a:t>The Gift of Sight…</a:t>
            </a:r>
            <a:endParaRPr lang="en-US" dirty="0">
              <a:latin typeface="Berlin Sans FB" panose="020E0602020502020306" pitchFamily="34" charset="0"/>
            </a:endParaRPr>
          </a:p>
        </p:txBody>
      </p:sp>
    </p:spTree>
    <p:extLst>
      <p:ext uri="{BB962C8B-B14F-4D97-AF65-F5344CB8AC3E}">
        <p14:creationId xmlns:p14="http://schemas.microsoft.com/office/powerpoint/2010/main" val="12804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9956" y="1825624"/>
            <a:ext cx="11232444" cy="4823531"/>
          </a:xfrm>
        </p:spPr>
        <p:txBody>
          <a:bodyPr/>
          <a:lstStyle/>
          <a:p>
            <a:r>
              <a:rPr lang="en-US" b="1" dirty="0" smtClean="0">
                <a:effectLst>
                  <a:outerShdw blurRad="38100" dist="38100" dir="2700000" algn="tl">
                    <a:srgbClr val="000000">
                      <a:alpha val="43137"/>
                    </a:srgbClr>
                  </a:outerShdw>
                </a:effectLst>
              </a:rPr>
              <a:t>Jesus saw what no one else saw…</a:t>
            </a:r>
          </a:p>
          <a:p>
            <a:r>
              <a:rPr lang="en-US" b="1" dirty="0" smtClean="0">
                <a:effectLst>
                  <a:outerShdw blurRad="38100" dist="38100" dir="2700000" algn="tl">
                    <a:srgbClr val="000000">
                      <a:alpha val="43137"/>
                    </a:srgbClr>
                  </a:outerShdw>
                </a:effectLst>
              </a:rPr>
              <a:t>Over and over, he saw seeking hearts and responded with grace.</a:t>
            </a:r>
          </a:p>
          <a:p>
            <a:r>
              <a:rPr lang="en-US" b="1" dirty="0" smtClean="0">
                <a:effectLst>
                  <a:outerShdw blurRad="38100" dist="38100" dir="2700000" algn="tl">
                    <a:srgbClr val="000000">
                      <a:alpha val="43137"/>
                    </a:srgbClr>
                  </a:outerShdw>
                </a:effectLst>
              </a:rPr>
              <a:t>Jesus “died” every day…</a:t>
            </a:r>
          </a:p>
          <a:p>
            <a:r>
              <a:rPr lang="en-US" b="1" dirty="0">
                <a:effectLst>
                  <a:outerShdw blurRad="38100" dist="38100" dir="2700000" algn="tl">
                    <a:srgbClr val="000000">
                      <a:alpha val="43137"/>
                    </a:srgbClr>
                  </a:outerShdw>
                </a:effectLst>
              </a:rPr>
              <a:t>L</a:t>
            </a:r>
            <a:r>
              <a:rPr lang="en-US" b="1" dirty="0" smtClean="0">
                <a:effectLst>
                  <a:outerShdw blurRad="38100" dist="38100" dir="2700000" algn="tl">
                    <a:srgbClr val="000000">
                      <a:alpha val="43137"/>
                    </a:srgbClr>
                  </a:outerShdw>
                </a:effectLst>
              </a:rPr>
              <a:t>uke 7:36-50. How did the sinful woman know she would be safe?</a:t>
            </a:r>
          </a:p>
          <a:p>
            <a:r>
              <a:rPr lang="en-US" b="1" dirty="0" smtClean="0">
                <a:effectLst>
                  <a:outerShdw blurRad="38100" dist="38100" dir="2700000" algn="tl">
                    <a:srgbClr val="000000">
                      <a:alpha val="43137"/>
                    </a:srgbClr>
                  </a:outerShdw>
                </a:effectLst>
              </a:rPr>
              <a:t>At Levi’s party. “I have come to seek and save the lost…”</a:t>
            </a:r>
          </a:p>
          <a:p>
            <a:r>
              <a:rPr lang="en-US" b="1" dirty="0" smtClean="0">
                <a:effectLst>
                  <a:outerShdw blurRad="38100" dist="38100" dir="2700000" algn="tl">
                    <a:srgbClr val="000000">
                      <a:alpha val="43137"/>
                    </a:srgbClr>
                  </a:outerShdw>
                </a:effectLst>
              </a:rPr>
              <a:t>Not politically correct today – can’t say someone is “lost.” </a:t>
            </a:r>
          </a:p>
          <a:p>
            <a:r>
              <a:rPr lang="en-US" b="1" dirty="0" smtClean="0">
                <a:effectLst>
                  <a:outerShdw blurRad="38100" dist="38100" dir="2700000" algn="tl">
                    <a:srgbClr val="000000">
                      <a:alpha val="43137"/>
                    </a:srgbClr>
                  </a:outerShdw>
                </a:effectLst>
              </a:rPr>
              <a:t>Who is lost?</a:t>
            </a:r>
          </a:p>
          <a:p>
            <a:r>
              <a:rPr lang="en-US" b="1" dirty="0" smtClean="0">
                <a:effectLst>
                  <a:outerShdw blurRad="38100" dist="38100" dir="2700000" algn="tl">
                    <a:srgbClr val="000000">
                      <a:alpha val="43137"/>
                    </a:srgbClr>
                  </a:outerShdw>
                </a:effectLst>
              </a:rPr>
              <a:t>Anyone who is without peace, purpose, and a deep centering story…</a:t>
            </a:r>
          </a:p>
          <a:p>
            <a:r>
              <a:rPr lang="en-US" b="1" dirty="0" smtClean="0">
                <a:effectLst>
                  <a:outerShdw blurRad="38100" dist="38100" dir="2700000" algn="tl">
                    <a:srgbClr val="000000">
                      <a:alpha val="43137"/>
                    </a:srgbClr>
                  </a:outerShdw>
                </a:effectLst>
              </a:rPr>
              <a:t>Don’t have to tell someone bad news to hear good news!</a:t>
            </a:r>
            <a:endParaRPr lang="en-US" b="1" dirty="0">
              <a:effectLst>
                <a:outerShdw blurRad="38100" dist="38100" dir="2700000" algn="tl">
                  <a:srgbClr val="000000">
                    <a:alpha val="43137"/>
                  </a:srgbClr>
                </a:outerShdw>
              </a:effectLst>
            </a:endParaRPr>
          </a:p>
        </p:txBody>
      </p:sp>
      <p:sp>
        <p:nvSpPr>
          <p:cNvPr id="7" name="Title 6"/>
          <p:cNvSpPr>
            <a:spLocks noGrp="1"/>
          </p:cNvSpPr>
          <p:nvPr>
            <p:ph type="title"/>
          </p:nvPr>
        </p:nvSpPr>
        <p:spPr/>
        <p:txBody>
          <a:bodyPr>
            <a:normAutofit fontScale="90000"/>
          </a:bodyPr>
          <a:lstStyle/>
          <a:p>
            <a:r>
              <a:rPr lang="en-US" dirty="0" smtClean="0">
                <a:latin typeface="Berlin Sans FB" panose="020E0602020502020306" pitchFamily="34" charset="0"/>
              </a:rPr>
              <a:t>The Incredibly Offensive Ministry of Jesus</a:t>
            </a:r>
            <a:endParaRPr lang="en-US" dirty="0">
              <a:latin typeface="Berlin Sans FB" panose="020E0602020502020306" pitchFamily="34" charset="0"/>
            </a:endParaRPr>
          </a:p>
        </p:txBody>
      </p:sp>
    </p:spTree>
    <p:extLst>
      <p:ext uri="{BB962C8B-B14F-4D97-AF65-F5344CB8AC3E}">
        <p14:creationId xmlns:p14="http://schemas.microsoft.com/office/powerpoint/2010/main" val="272089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0311" y="1704622"/>
            <a:ext cx="4967111" cy="491066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b="1" dirty="0" smtClean="0">
                <a:solidFill>
                  <a:schemeClr val="tx1"/>
                </a:solidFill>
                <a:effectLst>
                  <a:outerShdw blurRad="38100" dist="38100" dir="2700000" algn="tl">
                    <a:srgbClr val="000000">
                      <a:alpha val="43137"/>
                    </a:srgbClr>
                  </a:outerShdw>
                </a:effectLst>
              </a:rPr>
              <a:t>SOCIAL INTERACTIONS</a:t>
            </a:r>
            <a:endParaRPr lang="en-US" b="1" dirty="0">
              <a:solidFill>
                <a:schemeClr val="tx1"/>
              </a:solidFill>
              <a:effectLst>
                <a:outerShdw blurRad="38100" dist="38100" dir="2700000" algn="tl">
                  <a:srgbClr val="000000">
                    <a:alpha val="43137"/>
                  </a:srgbClr>
                </a:outerShdw>
              </a:effectLst>
            </a:endParaRPr>
          </a:p>
        </p:txBody>
      </p:sp>
      <p:sp>
        <p:nvSpPr>
          <p:cNvPr id="10" name="Oval 9"/>
          <p:cNvSpPr/>
          <p:nvPr/>
        </p:nvSpPr>
        <p:spPr>
          <a:xfrm>
            <a:off x="609600" y="2218267"/>
            <a:ext cx="3951111" cy="38720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b="1" dirty="0" smtClean="0">
                <a:effectLst>
                  <a:outerShdw blurRad="38100" dist="38100" dir="2700000" algn="tl">
                    <a:srgbClr val="000000">
                      <a:alpha val="43137"/>
                    </a:srgbClr>
                  </a:outerShdw>
                </a:effectLst>
              </a:rPr>
              <a:t>SOUL</a:t>
            </a:r>
            <a:endParaRPr lang="en-US" b="1" dirty="0">
              <a:effectLst>
                <a:outerShdw blurRad="38100" dist="38100" dir="2700000" algn="tl">
                  <a:srgbClr val="000000">
                    <a:alpha val="43137"/>
                  </a:srgbClr>
                </a:outerShdw>
              </a:effectLst>
            </a:endParaRPr>
          </a:p>
        </p:txBody>
      </p:sp>
      <p:sp>
        <p:nvSpPr>
          <p:cNvPr id="9" name="Oval 8"/>
          <p:cNvSpPr/>
          <p:nvPr/>
        </p:nvSpPr>
        <p:spPr>
          <a:xfrm>
            <a:off x="1157112" y="2731912"/>
            <a:ext cx="2856089" cy="284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b="1" dirty="0" smtClean="0">
                <a:effectLst>
                  <a:outerShdw blurRad="38100" dist="38100" dir="2700000" algn="tl">
                    <a:srgbClr val="000000">
                      <a:alpha val="43137"/>
                    </a:srgbClr>
                  </a:outerShdw>
                </a:effectLst>
              </a:rPr>
              <a:t>BODY</a:t>
            </a:r>
            <a:endParaRPr lang="en-US" b="1" dirty="0">
              <a:effectLst>
                <a:outerShdw blurRad="38100" dist="38100" dir="2700000" algn="tl">
                  <a:srgbClr val="000000">
                    <a:alpha val="43137"/>
                  </a:srgbClr>
                </a:outerShdw>
              </a:effectLst>
            </a:endParaRPr>
          </a:p>
        </p:txBody>
      </p:sp>
      <p:sp>
        <p:nvSpPr>
          <p:cNvPr id="7" name="Title 6"/>
          <p:cNvSpPr>
            <a:spLocks noGrp="1"/>
          </p:cNvSpPr>
          <p:nvPr>
            <p:ph type="title"/>
          </p:nvPr>
        </p:nvSpPr>
        <p:spPr>
          <a:xfrm>
            <a:off x="2765778" y="115358"/>
            <a:ext cx="8816622" cy="1143000"/>
          </a:xfrm>
        </p:spPr>
        <p:txBody>
          <a:bodyPr>
            <a:normAutofit/>
          </a:bodyPr>
          <a:lstStyle/>
          <a:p>
            <a:pPr algn="ctr"/>
            <a:r>
              <a:rPr lang="en-US" b="1" dirty="0" smtClean="0">
                <a:effectLst>
                  <a:outerShdw blurRad="38100" dist="38100" dir="2700000" algn="tl">
                    <a:srgbClr val="000000">
                      <a:alpha val="43137"/>
                    </a:srgbClr>
                  </a:outerShdw>
                </a:effectLst>
                <a:latin typeface="+mn-lt"/>
              </a:rPr>
              <a:t>The Integrated Soul at Peace…</a:t>
            </a:r>
            <a:endParaRPr lang="en-US" b="1" dirty="0">
              <a:effectLst>
                <a:outerShdw blurRad="38100" dist="38100" dir="2700000" algn="tl">
                  <a:srgbClr val="000000">
                    <a:alpha val="43137"/>
                  </a:srgbClr>
                </a:outerShdw>
              </a:effectLst>
              <a:latin typeface="+mn-lt"/>
            </a:endParaRPr>
          </a:p>
        </p:txBody>
      </p:sp>
      <p:sp>
        <p:nvSpPr>
          <p:cNvPr id="8" name="Oval 7"/>
          <p:cNvSpPr/>
          <p:nvPr/>
        </p:nvSpPr>
        <p:spPr>
          <a:xfrm>
            <a:off x="1648177" y="3234267"/>
            <a:ext cx="1873956" cy="1840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ffectLst>
                <a:outerShdw blurRad="38100" dist="38100" dir="2700000" algn="tl">
                  <a:srgbClr val="000000">
                    <a:alpha val="43137"/>
                  </a:srgbClr>
                </a:outerShdw>
              </a:effectLst>
            </a:endParaRPr>
          </a:p>
          <a:p>
            <a:pPr algn="ctr"/>
            <a:endParaRPr lang="en-US" b="1" dirty="0">
              <a:solidFill>
                <a:schemeClr val="tx1"/>
              </a:solidFill>
              <a:effectLst>
                <a:outerShdw blurRad="38100" dist="38100" dir="2700000" algn="tl">
                  <a:srgbClr val="000000">
                    <a:alpha val="43137"/>
                  </a:srgbClr>
                </a:outerShdw>
              </a:effectLst>
            </a:endParaRPr>
          </a:p>
          <a:p>
            <a:pPr algn="ctr"/>
            <a:endParaRPr lang="en-US" b="1" dirty="0" smtClean="0">
              <a:solidFill>
                <a:schemeClr val="tx1"/>
              </a:solidFill>
              <a:effectLst>
                <a:outerShdw blurRad="38100" dist="38100" dir="2700000" algn="tl">
                  <a:srgbClr val="000000">
                    <a:alpha val="43137"/>
                  </a:srgbClr>
                </a:outerShdw>
              </a:effectLst>
            </a:endParaRPr>
          </a:p>
          <a:p>
            <a:pPr algn="ctr"/>
            <a:endParaRPr lang="en-US" b="1" dirty="0">
              <a:solidFill>
                <a:schemeClr val="tx1"/>
              </a:solidFill>
              <a:effectLst>
                <a:outerShdw blurRad="38100" dist="38100" dir="2700000" algn="tl">
                  <a:srgbClr val="000000">
                    <a:alpha val="43137"/>
                  </a:srgbClr>
                </a:outerShdw>
              </a:effectLst>
            </a:endParaRPr>
          </a:p>
          <a:p>
            <a:pPr algn="ctr"/>
            <a:endParaRPr lang="en-US" b="1" dirty="0" smtClean="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MIND</a:t>
            </a:r>
          </a:p>
        </p:txBody>
      </p:sp>
      <p:sp>
        <p:nvSpPr>
          <p:cNvPr id="5" name="Oval 4"/>
          <p:cNvSpPr/>
          <p:nvPr/>
        </p:nvSpPr>
        <p:spPr>
          <a:xfrm>
            <a:off x="2077155" y="3651955"/>
            <a:ext cx="1016000" cy="10047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WILL</a:t>
            </a:r>
            <a:endParaRPr lang="en-US" b="1" dirty="0">
              <a:solidFill>
                <a:schemeClr val="tx1"/>
              </a:solidFill>
              <a:effectLst>
                <a:outerShdw blurRad="38100" dist="38100" dir="2700000" algn="tl">
                  <a:srgbClr val="000000">
                    <a:alpha val="43137"/>
                  </a:srgbClr>
                </a:outerShdw>
              </a:effectLst>
            </a:endParaRPr>
          </a:p>
        </p:txBody>
      </p:sp>
      <p:sp>
        <p:nvSpPr>
          <p:cNvPr id="2" name="TextBox 1"/>
          <p:cNvSpPr txBox="1"/>
          <p:nvPr/>
        </p:nvSpPr>
        <p:spPr>
          <a:xfrm>
            <a:off x="5108223" y="2076818"/>
            <a:ext cx="6660445"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rPr>
              <a:t>The soul is the capacity to integrate all the parts into a single, whole life.</a:t>
            </a:r>
          </a:p>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rPr>
              <a:t>A well-ordered soul also harmonizes one’s totality with other humans and creation itself</a:t>
            </a:r>
          </a:p>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rPr>
              <a:t>This is the true meaning of integrity – we are integral when aligned and flourishing</a:t>
            </a:r>
          </a:p>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rPr>
              <a:t>An unhealthy soul experiences </a:t>
            </a:r>
            <a:r>
              <a:rPr lang="en-US" sz="2400" b="1" dirty="0" smtClean="0">
                <a:effectLst>
                  <a:outerShdw blurRad="38100" dist="38100" dir="2700000" algn="tl">
                    <a:srgbClr val="000000">
                      <a:alpha val="43137"/>
                    </a:srgbClr>
                  </a:outerShdw>
                </a:effectLst>
              </a:rPr>
              <a:t>disintegration </a:t>
            </a:r>
            <a:r>
              <a:rPr lang="en-US" sz="2400" b="1" dirty="0" smtClean="0">
                <a:effectLst>
                  <a:outerShdw blurRad="38100" dist="38100" dir="2700000" algn="tl">
                    <a:srgbClr val="000000">
                      <a:alpha val="43137"/>
                    </a:srgbClr>
                  </a:outerShdw>
                </a:effectLst>
              </a:rPr>
              <a:t>– a lost soul is not speaking of its “destination” but its current condition…</a:t>
            </a:r>
          </a:p>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rPr>
              <a:t>“Kingdom of God” is an alignment of the human condition providing </a:t>
            </a:r>
            <a:r>
              <a:rPr lang="en-US" sz="2400" b="1" i="1" dirty="0" smtClean="0">
                <a:effectLst>
                  <a:outerShdw blurRad="38100" dist="38100" dir="2700000" algn="tl">
                    <a:srgbClr val="000000">
                      <a:alpha val="43137"/>
                    </a:srgbClr>
                  </a:outerShdw>
                </a:effectLst>
              </a:rPr>
              <a:t>shalom</a:t>
            </a:r>
            <a:r>
              <a:rPr lang="en-US" sz="2400" b="1" dirty="0" smtClean="0">
                <a:effectLst>
                  <a:outerShdw blurRad="38100" dist="38100" dir="2700000" algn="tl">
                    <a:srgbClr val="000000">
                      <a:alpha val="43137"/>
                    </a:srgbClr>
                  </a:outerShdw>
                </a:effectLst>
              </a:rPr>
              <a:t> for the soul…</a:t>
            </a:r>
          </a:p>
        </p:txBody>
      </p:sp>
    </p:spTree>
    <p:extLst>
      <p:ext uri="{BB962C8B-B14F-4D97-AF65-F5344CB8AC3E}">
        <p14:creationId xmlns:p14="http://schemas.microsoft.com/office/powerpoint/2010/main" val="41442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5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9" grpId="0" animBg="1"/>
      <p:bldP spid="8"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0265" y="1927224"/>
            <a:ext cx="11469511" cy="4733219"/>
          </a:xfrm>
        </p:spPr>
        <p:txBody>
          <a:bodyPr/>
          <a:lstStyle/>
          <a:p>
            <a:pPr marL="0" indent="0">
              <a:buNone/>
            </a:pPr>
            <a:r>
              <a:rPr lang="en-US" b="1" dirty="0">
                <a:solidFill>
                  <a:schemeClr val="tx1"/>
                </a:solidFill>
                <a:effectLst>
                  <a:outerShdw blurRad="38100" dist="38100" dir="2700000" algn="tl">
                    <a:srgbClr val="000000">
                      <a:alpha val="43137"/>
                    </a:srgbClr>
                  </a:outerShdw>
                </a:effectLst>
              </a:rPr>
              <a:t>Are you tired? Worn out? Burned out on religion?</a:t>
            </a:r>
          </a:p>
          <a:p>
            <a:pPr marL="0" indent="0">
              <a:buNone/>
            </a:pPr>
            <a:r>
              <a:rPr lang="en-US" b="1" dirty="0">
                <a:solidFill>
                  <a:schemeClr val="tx1"/>
                </a:solidFill>
                <a:effectLst>
                  <a:outerShdw blurRad="38100" dist="38100" dir="2700000" algn="tl">
                    <a:srgbClr val="000000">
                      <a:alpha val="43137"/>
                    </a:srgbClr>
                  </a:outerShdw>
                </a:effectLst>
              </a:rPr>
              <a:t>Come to me. </a:t>
            </a:r>
          </a:p>
          <a:p>
            <a:pPr marL="0" indent="0">
              <a:buNone/>
            </a:pPr>
            <a:r>
              <a:rPr lang="en-US" b="1" dirty="0">
                <a:solidFill>
                  <a:schemeClr val="tx1"/>
                </a:solidFill>
                <a:effectLst>
                  <a:outerShdw blurRad="38100" dist="38100" dir="2700000" algn="tl">
                    <a:srgbClr val="000000">
                      <a:alpha val="43137"/>
                    </a:srgbClr>
                  </a:outerShdw>
                </a:effectLst>
              </a:rPr>
              <a:t>Get away with me and you’ll recover your life. </a:t>
            </a:r>
          </a:p>
          <a:p>
            <a:pPr marL="0" indent="0">
              <a:buNone/>
            </a:pPr>
            <a:r>
              <a:rPr lang="en-US" b="1" dirty="0">
                <a:solidFill>
                  <a:schemeClr val="tx1"/>
                </a:solidFill>
                <a:effectLst>
                  <a:outerShdw blurRad="38100" dist="38100" dir="2700000" algn="tl">
                    <a:srgbClr val="000000">
                      <a:alpha val="43137"/>
                    </a:srgbClr>
                  </a:outerShdw>
                </a:effectLst>
              </a:rPr>
              <a:t>I’ll show you how to take a real rest. </a:t>
            </a:r>
          </a:p>
          <a:p>
            <a:pPr marL="0" indent="0">
              <a:buNone/>
            </a:pPr>
            <a:r>
              <a:rPr lang="en-US" b="1" dirty="0">
                <a:solidFill>
                  <a:schemeClr val="tx1"/>
                </a:solidFill>
                <a:effectLst>
                  <a:outerShdw blurRad="38100" dist="38100" dir="2700000" algn="tl">
                    <a:srgbClr val="000000">
                      <a:alpha val="43137"/>
                    </a:srgbClr>
                  </a:outerShdw>
                </a:effectLst>
              </a:rPr>
              <a:t>Walk with me and work with me – watch how I do it. </a:t>
            </a:r>
          </a:p>
          <a:p>
            <a:pPr marL="0" indent="0">
              <a:buNone/>
            </a:pPr>
            <a:r>
              <a:rPr lang="en-US" b="1" dirty="0">
                <a:solidFill>
                  <a:schemeClr val="tx1"/>
                </a:solidFill>
                <a:effectLst>
                  <a:outerShdw blurRad="38100" dist="38100" dir="2700000" algn="tl">
                    <a:srgbClr val="000000">
                      <a:alpha val="43137"/>
                    </a:srgbClr>
                  </a:outerShdw>
                </a:effectLst>
              </a:rPr>
              <a:t>Learn the unforced rhythms of grace. </a:t>
            </a:r>
          </a:p>
          <a:p>
            <a:pPr marL="0" indent="0">
              <a:buNone/>
            </a:pPr>
            <a:r>
              <a:rPr lang="en-US" b="1" dirty="0">
                <a:solidFill>
                  <a:schemeClr val="tx1"/>
                </a:solidFill>
                <a:effectLst>
                  <a:outerShdw blurRad="38100" dist="38100" dir="2700000" algn="tl">
                    <a:srgbClr val="000000">
                      <a:alpha val="43137"/>
                    </a:srgbClr>
                  </a:outerShdw>
                </a:effectLst>
              </a:rPr>
              <a:t>I won’t lay anything heavy or ill-fitting on you. </a:t>
            </a:r>
          </a:p>
          <a:p>
            <a:pPr marL="0" indent="0">
              <a:buNone/>
            </a:pPr>
            <a:r>
              <a:rPr lang="en-US" b="1" dirty="0">
                <a:solidFill>
                  <a:schemeClr val="tx1"/>
                </a:solidFill>
                <a:effectLst>
                  <a:outerShdw blurRad="38100" dist="38100" dir="2700000" algn="tl">
                    <a:srgbClr val="000000">
                      <a:alpha val="43137"/>
                    </a:srgbClr>
                  </a:outerShdw>
                </a:effectLst>
              </a:rPr>
              <a:t>Keep company with me and you’ll learn how to live freely and lightly.”</a:t>
            </a:r>
          </a:p>
          <a:p>
            <a:pPr marL="0" indent="0">
              <a:buNone/>
            </a:pPr>
            <a:r>
              <a:rPr lang="en-US" dirty="0">
                <a:solidFill>
                  <a:schemeClr val="tx1"/>
                </a:solidFill>
              </a:rPr>
              <a:t>				</a:t>
            </a:r>
            <a:r>
              <a:rPr lang="en-US" dirty="0" smtClean="0">
                <a:solidFill>
                  <a:schemeClr val="tx1"/>
                </a:solidFill>
              </a:rPr>
              <a:t>			</a:t>
            </a:r>
            <a:r>
              <a:rPr lang="en-US" sz="2400" b="1" dirty="0" smtClean="0">
                <a:solidFill>
                  <a:schemeClr val="tx1"/>
                </a:solidFill>
                <a:effectLst>
                  <a:outerShdw blurRad="38100" dist="38100" dir="2700000" algn="tl">
                    <a:srgbClr val="000000">
                      <a:alpha val="43137"/>
                    </a:srgbClr>
                  </a:outerShdw>
                </a:effectLst>
              </a:rPr>
              <a:t>Matthew </a:t>
            </a:r>
            <a:r>
              <a:rPr lang="en-US" sz="2400" b="1" dirty="0">
                <a:solidFill>
                  <a:schemeClr val="tx1"/>
                </a:solidFill>
                <a:effectLst>
                  <a:outerShdw blurRad="38100" dist="38100" dir="2700000" algn="tl">
                    <a:srgbClr val="000000">
                      <a:alpha val="43137"/>
                    </a:srgbClr>
                  </a:outerShdw>
                </a:effectLst>
              </a:rPr>
              <a:t>11:28-30 </a:t>
            </a:r>
            <a:r>
              <a:rPr lang="en-US" sz="2400" b="1" i="1" dirty="0">
                <a:solidFill>
                  <a:schemeClr val="tx1"/>
                </a:solidFill>
                <a:effectLst>
                  <a:outerShdw blurRad="38100" dist="38100" dir="2700000" algn="tl">
                    <a:srgbClr val="000000">
                      <a:alpha val="43137"/>
                    </a:srgbClr>
                  </a:outerShdw>
                </a:effectLst>
              </a:rPr>
              <a:t>The Message</a:t>
            </a:r>
            <a:endParaRPr lang="en-US" sz="2400" b="1" dirty="0">
              <a:solidFill>
                <a:schemeClr val="tx1"/>
              </a:solidFill>
              <a:effectLst>
                <a:outerShdw blurRad="38100" dist="38100" dir="2700000" algn="tl">
                  <a:srgbClr val="000000">
                    <a:alpha val="43137"/>
                  </a:srgbClr>
                </a:outerShdw>
              </a:effectLst>
            </a:endParaRPr>
          </a:p>
          <a:p>
            <a:pPr marL="0" indent="0">
              <a:buNone/>
            </a:pPr>
            <a:endParaRPr lang="en-US" b="1" dirty="0">
              <a:solidFill>
                <a:schemeClr val="tx1"/>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2822222" y="208139"/>
            <a:ext cx="8782754" cy="990600"/>
          </a:xfrm>
        </p:spPr>
        <p:txBody>
          <a:bodyPr/>
          <a:lstStyle/>
          <a:p>
            <a:r>
              <a:rPr lang="en-US" b="1" dirty="0" smtClean="0">
                <a:effectLst>
                  <a:outerShdw blurRad="38100" dist="38100" dir="2700000" algn="tl">
                    <a:srgbClr val="000000">
                      <a:alpha val="43137"/>
                    </a:srgbClr>
                  </a:outerShdw>
                </a:effectLst>
                <a:latin typeface="+mn-lt"/>
              </a:rPr>
              <a:t>This is the invitation of Jesus…</a:t>
            </a:r>
            <a:endParaRPr lang="en-US"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54784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3" y="2156178"/>
            <a:ext cx="11661422" cy="4267200"/>
          </a:xfrm>
        </p:spPr>
        <p:txBody>
          <a:bodyPr>
            <a:normAutofit/>
          </a:bodyPr>
          <a:lstStyle/>
          <a:p>
            <a:pPr marL="0" indent="0">
              <a:buNone/>
            </a:pPr>
            <a:r>
              <a:rPr lang="en-US" sz="3600" b="1" dirty="0">
                <a:solidFill>
                  <a:schemeClr val="tx1"/>
                </a:solidFill>
                <a:effectLst>
                  <a:outerShdw blurRad="38100" dist="38100" dir="2700000" algn="tl">
                    <a:srgbClr val="000000">
                      <a:alpha val="43137"/>
                    </a:srgbClr>
                  </a:outerShdw>
                </a:effectLst>
              </a:rPr>
              <a:t>Gradually we are glimpsing a truth which cannot be overemphasized: the tasks which await us as Christians, the paths we must walk and the lessons we must learn, are part of the great vocation which reaches us in God’s word – the word of the gospel, the word of Jesus and the Spirit. We are called to be part of God’s new creation, called to be agents of that new creation here and now. </a:t>
            </a:r>
            <a:endParaRPr lang="en-US" sz="3600" dirty="0">
              <a:solidFill>
                <a:schemeClr val="tx1"/>
              </a:solidFill>
            </a:endParaRPr>
          </a:p>
        </p:txBody>
      </p:sp>
      <p:sp>
        <p:nvSpPr>
          <p:cNvPr id="4" name="TextBox 3"/>
          <p:cNvSpPr txBox="1"/>
          <p:nvPr/>
        </p:nvSpPr>
        <p:spPr>
          <a:xfrm>
            <a:off x="4233332" y="118534"/>
            <a:ext cx="6025281" cy="1261884"/>
          </a:xfrm>
          <a:prstGeom prst="rect">
            <a:avLst/>
          </a:prstGeom>
          <a:noFill/>
        </p:spPr>
        <p:txBody>
          <a:bodyPr wrap="square" rtlCol="0">
            <a:spAutoFit/>
          </a:bodyPr>
          <a:lstStyle/>
          <a:p>
            <a:pPr algn="ctr"/>
            <a:r>
              <a:rPr lang="en-US" sz="4400" b="1" i="1" dirty="0">
                <a:effectLst>
                  <a:outerShdw blurRad="38100" dist="38100" dir="2700000" algn="tl">
                    <a:srgbClr val="000000">
                      <a:alpha val="43137"/>
                    </a:srgbClr>
                  </a:outerShdw>
                </a:effectLst>
              </a:rPr>
              <a:t>Simply Christian</a:t>
            </a:r>
          </a:p>
          <a:p>
            <a:pPr algn="ctr"/>
            <a:r>
              <a:rPr lang="en-US" sz="3200" b="1" dirty="0">
                <a:effectLst>
                  <a:outerShdw blurRad="38100" dist="38100" dir="2700000" algn="tl">
                    <a:srgbClr val="000000">
                      <a:alpha val="43137"/>
                    </a:srgbClr>
                  </a:outerShdw>
                </a:effectLst>
              </a:rPr>
              <a:t>NT Wright</a:t>
            </a:r>
          </a:p>
        </p:txBody>
      </p:sp>
    </p:spTree>
    <p:extLst>
      <p:ext uri="{BB962C8B-B14F-4D97-AF65-F5344CB8AC3E}">
        <p14:creationId xmlns:p14="http://schemas.microsoft.com/office/powerpoint/2010/main" val="2872241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089" y="1899356"/>
            <a:ext cx="11458222" cy="4572000"/>
          </a:xfrm>
        </p:spPr>
        <p:txBody>
          <a:bodyPr>
            <a:normAutofit/>
          </a:bodyPr>
          <a:lstStyle/>
          <a:p>
            <a:pPr marL="0" indent="0">
              <a:buNone/>
            </a:pPr>
            <a:r>
              <a:rPr lang="en-US" sz="3600" b="1" dirty="0">
                <a:solidFill>
                  <a:schemeClr val="tx1"/>
                </a:solidFill>
                <a:effectLst>
                  <a:outerShdw blurRad="38100" dist="38100" dir="2700000" algn="tl">
                    <a:srgbClr val="000000">
                      <a:alpha val="43137"/>
                    </a:srgbClr>
                  </a:outerShdw>
                </a:effectLst>
              </a:rPr>
              <a:t>We are called to model and display that new creation in symphonies and family life, in restorative justice and poetry, in holiness and service to the poor, in politics and in painting.</a:t>
            </a:r>
          </a:p>
          <a:p>
            <a:pPr marL="0" indent="0">
              <a:buNone/>
            </a:pPr>
            <a:r>
              <a:rPr lang="en-US" sz="3600" b="1" dirty="0">
                <a:solidFill>
                  <a:schemeClr val="tx1"/>
                </a:solidFill>
                <a:effectLst>
                  <a:outerShdw blurRad="38100" dist="38100" dir="2700000" algn="tl">
                    <a:srgbClr val="000000">
                      <a:alpha val="43137"/>
                    </a:srgbClr>
                  </a:outerShdw>
                </a:effectLst>
              </a:rPr>
              <a:t>When you see the dawn breaking [of new creation], you think back to the darkness in a new way. “Sin” is not simply the breaking of a law. It is missing of an opportunity [to live].</a:t>
            </a:r>
          </a:p>
        </p:txBody>
      </p:sp>
    </p:spTree>
    <p:extLst>
      <p:ext uri="{BB962C8B-B14F-4D97-AF65-F5344CB8AC3E}">
        <p14:creationId xmlns:p14="http://schemas.microsoft.com/office/powerpoint/2010/main" val="10403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78" y="1796262"/>
            <a:ext cx="11458222" cy="4572000"/>
          </a:xfrm>
        </p:spPr>
        <p:txBody>
          <a:bodyPr>
            <a:normAutofit/>
          </a:bodyPr>
          <a:lstStyle/>
          <a:p>
            <a:pPr marL="0" indent="0">
              <a:buNone/>
            </a:pPr>
            <a:r>
              <a:rPr lang="en-US" sz="3600" b="1" dirty="0">
                <a:solidFill>
                  <a:schemeClr val="tx1"/>
                </a:solidFill>
                <a:effectLst>
                  <a:outerShdw blurRad="38100" dist="38100" dir="2700000" algn="tl">
                    <a:srgbClr val="000000">
                      <a:alpha val="43137"/>
                    </a:srgbClr>
                  </a:outerShdw>
                </a:effectLst>
              </a:rPr>
              <a:t>We are called to become people who can speak and live and paint and sing that word so that those who have heard its echoes can come and lend a hand in the larger project. </a:t>
            </a:r>
          </a:p>
          <a:p>
            <a:pPr marL="0" indent="0">
              <a:buNone/>
            </a:pPr>
            <a:r>
              <a:rPr lang="en-US" sz="3600" b="1" dirty="0">
                <a:solidFill>
                  <a:schemeClr val="tx1"/>
                </a:solidFill>
                <a:effectLst>
                  <a:outerShdw blurRad="38100" dist="38100" dir="2700000" algn="tl">
                    <a:srgbClr val="000000">
                      <a:alpha val="43137"/>
                    </a:srgbClr>
                  </a:outerShdw>
                </a:effectLst>
              </a:rPr>
              <a:t>That is the opportunity that stands before us, as gift and possibility. Christian holiness is not a matter of denying something good. It is about growing up and grasping something even better…</a:t>
            </a:r>
          </a:p>
        </p:txBody>
      </p:sp>
    </p:spTree>
    <p:extLst>
      <p:ext uri="{BB962C8B-B14F-4D97-AF65-F5344CB8AC3E}">
        <p14:creationId xmlns:p14="http://schemas.microsoft.com/office/powerpoint/2010/main" val="220978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YouReadThis_PowerPlugs_Template_26ox.v17.11.w.potx" id="{51D6861F-C988-4019-95DC-55EBB9C841BF}" vid="{C41BBA3F-7DAE-4863-A80E-1EF8F2B333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CanYouReadThis_PowerPlugs_Template_26ox.v18.01.w</Template>
  <TotalTime>407</TotalTime>
  <Words>945</Words>
  <Application>Microsoft Office PowerPoint</Application>
  <PresentationFormat>Widescreen</PresentationFormat>
  <Paragraphs>105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Berlin Sans FB</vt:lpstr>
      <vt:lpstr>Book Antiqua</vt:lpstr>
      <vt:lpstr>Calibri</vt:lpstr>
      <vt:lpstr>Calibri Light</vt:lpstr>
      <vt:lpstr>Office Theme</vt:lpstr>
      <vt:lpstr>PowerPoint Presentation</vt:lpstr>
      <vt:lpstr>Memory verse: Matthew 9:36</vt:lpstr>
      <vt:lpstr>The Gift of Sight…</vt:lpstr>
      <vt:lpstr>The Incredibly Offensive Ministry of Jesus</vt:lpstr>
      <vt:lpstr>The Integrated Soul at Peace…</vt:lpstr>
      <vt:lpstr>This is the invitation of Jesus…</vt:lpstr>
      <vt:lpstr>PowerPoint Presentation</vt:lpstr>
      <vt:lpstr>PowerPoint Presentation</vt:lpstr>
      <vt:lpstr>PowerPoint Presentation</vt:lpstr>
      <vt:lpstr>PowerPoint Presentation</vt:lpstr>
      <vt:lpstr>PowerPoint Presentation</vt:lpstr>
    </vt:vector>
  </TitlesOfParts>
  <Company>Lipscomb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Earl Lavender</dc:creator>
  <cp:lastModifiedBy>Earl Lavender</cp:lastModifiedBy>
  <cp:revision>6</cp:revision>
  <dcterms:created xsi:type="dcterms:W3CDTF">2019-07-23T14:43:52Z</dcterms:created>
  <dcterms:modified xsi:type="dcterms:W3CDTF">2019-07-27T19:28:10Z</dcterms:modified>
</cp:coreProperties>
</file>