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61" r:id="rId3"/>
    <p:sldId id="304" r:id="rId4"/>
    <p:sldId id="307" r:id="rId5"/>
    <p:sldId id="305" r:id="rId6"/>
    <p:sldId id="306" r:id="rId7"/>
    <p:sldId id="310" r:id="rId8"/>
    <p:sldId id="3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7FB"/>
    <a:srgbClr val="ECDFC1"/>
    <a:srgbClr val="B9AB8B"/>
    <a:srgbClr val="E6D4AC"/>
    <a:srgbClr val="7E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7" autoAdjust="0"/>
    <p:restoredTop sz="94617"/>
  </p:normalViewPr>
  <p:slideViewPr>
    <p:cSldViewPr snapToGrid="0" snapToObjects="1">
      <p:cViewPr varScale="1">
        <p:scale>
          <a:sx n="110" d="100"/>
          <a:sy n="110" d="100"/>
        </p:scale>
        <p:origin x="70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531791-EBEC-444D-855B-2F65EC12E5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09CD-1267-4ECB-BFC5-37313906CC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66ECA-70B2-4D48-93C3-6E038D7A6DD5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09069-8816-4686-BCAD-BEF04A38CF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64230CE7-6521-4EEA-B4AA-C0EBC9BAE9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97A5D-80E0-4A6C-A291-CDBAEE586F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DD9856E0-7234-4593-8BC6-AF74A91BCE46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C8EEC951-1DCA-4B7F-8B50-26C8B0FD0CA6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9F4762A0-43C0-43B5-8E9D-C6C3EDC9D00F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F68C07EB-7C1D-4CA3-AC97-206FCAC5979D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C4211546-1500-40AC-85B9-51C0D7E2205C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D86F88DF-5C5F-4389-AD96-92AAA55643AD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D605DA28-46B6-401F-A183-CCA9CD29133B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659227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9869A-97EF-4155-9FE5-FDAD20CCC40F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79285-2A88-4565-B496-C4AA6FD5F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87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39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3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9285-2A88-4565-B496-C4AA6FD5FB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2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0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26F895-FD02-984D-B08B-49AF2279D2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279" y="4978761"/>
            <a:ext cx="4456963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8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0" y="5395386"/>
            <a:ext cx="1262318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0F8AD0-15C7-5B4F-AA40-91E666396E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8503586" y="5214947"/>
            <a:ext cx="4114799" cy="20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7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0" y="5395386"/>
            <a:ext cx="1262318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CC54A8-6133-A24A-A749-DF1E3B84F7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34316" y="5235426"/>
            <a:ext cx="4217464" cy="206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1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326-AF4B-E644-8E97-8129766E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130618"/>
            <a:ext cx="9061450" cy="2852737"/>
          </a:xfrm>
        </p:spPr>
        <p:txBody>
          <a:bodyPr anchor="b">
            <a:normAutofit/>
          </a:bodyPr>
          <a:lstStyle>
            <a:lvl1pPr>
              <a:tabLst>
                <a:tab pos="2454275" algn="l"/>
              </a:tabLst>
              <a:defRPr sz="4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0B86-3EA8-A947-9C2C-B7CEE99218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47503"/>
            <a:ext cx="10515600" cy="1247883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1FFF-6C8A-AC45-A825-7D277673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83187-CE6B-3540-BD7D-D7E7F948B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226A2-CADD-D749-A9E4-241BB0CC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BE50A-85E2-7449-A81A-2698CEF27DE1}"/>
              </a:ext>
            </a:extLst>
          </p:cNvPr>
          <p:cNvSpPr/>
          <p:nvPr userDrawn="1"/>
        </p:nvSpPr>
        <p:spPr>
          <a:xfrm>
            <a:off x="1" y="5395386"/>
            <a:ext cx="12192000" cy="1500187"/>
          </a:xfrm>
          <a:prstGeom prst="rect">
            <a:avLst/>
          </a:prstGeom>
          <a:gradFill flip="none" rotWithShape="1">
            <a:gsLst>
              <a:gs pos="0">
                <a:srgbClr val="ECDFC1"/>
              </a:gs>
              <a:gs pos="100000">
                <a:srgbClr val="B9AB8B"/>
              </a:gs>
              <a:gs pos="33000">
                <a:srgbClr val="ECDFC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F23BE8-7629-4041-A0F4-3DB40846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15240" y="36316"/>
            <a:ext cx="2270760" cy="21778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F8AD0-15C7-5B4F-AA40-91E666396E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8261540" y="5268735"/>
            <a:ext cx="4114799" cy="20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3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AC85-9174-134D-B0EE-BCFBB046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3799F-5030-7748-80D2-4B352AAF8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C9F58-167A-9548-9F44-2E931456B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1D08B-EE37-7242-B406-A4506AE8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AEE4-8D4E-0644-A636-0039E5367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DED98-C7D5-E646-B504-9D31B4DC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7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63E4-5F8E-E243-8336-BB4BB9ED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7ACD3-DAC6-104C-8E29-93AB6BBD2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B0009-6525-6942-886F-93D86EFAB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C8DCD-50C8-0D46-BF3C-210EDA7D9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D5511-C7B6-E248-AF62-DB8931DE8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BC89A-AD2F-134B-89C5-E5F32CF1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4428C-7207-F84B-8743-5678CA35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E3B94-F839-9344-91E2-B57461F5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93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7945-BAE9-9941-B88B-8539EA52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5381B-E068-DB49-BA36-D7AC184B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A5E5E-15B7-3E4D-A857-DAEF0C2B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CBEFC-D1B5-CE4F-9277-4E2E2313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2E16E1-E5EC-2342-B82B-A3B614104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397" y="1690688"/>
            <a:ext cx="7408678" cy="7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17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6D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E1B4F-6E2F-4246-BC76-D778FCE4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3DB8-1F18-DB41-BDD0-D1535A2A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3342-D9FD-E14F-B1B8-8277D0EA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00AFD-1966-764E-A75F-359A33649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-574158" y="1387814"/>
            <a:ext cx="6400800" cy="63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23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E6D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E1B4F-6E2F-4246-BC76-D778FCE4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F3DB8-1F18-DB41-BDD0-D1535A2A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3342-D9FD-E14F-B1B8-8277D0EA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00AFD-1966-764E-A75F-359A33649A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-447820" y="3471864"/>
            <a:ext cx="3972068" cy="392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0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ED78-EF33-7B46-94D1-2F24AF3F1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46C0-5607-3B46-B84F-17E81A131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98F7D-A52F-DA4B-B4E6-1230C779C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CF884-62DA-2C4F-835F-D5C8E128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A7FC4-B74E-9841-ABB3-38999BA3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5E06E-B185-5442-AAC3-FEF4348A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5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0695A9-9AC8-0A46-81BD-AB2F76159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3153" y="5085086"/>
            <a:ext cx="4456962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38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986F-8C85-554B-8979-A512B286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9189B-B09D-0346-A047-F5744810E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79A3A-1723-7146-B147-808505112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6B130-A7E5-204D-8249-0315D7DD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6C8C-0652-5E47-8AD5-0DB81261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3825-8A1B-594A-AD50-D2CC556F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78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A06723-4C06-7E4C-BF0B-E2D00965A0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6512" y="4001294"/>
            <a:ext cx="4145112" cy="2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3C3E1A-A7BE-D049-895F-D054B5988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53400" y="4001294"/>
            <a:ext cx="4145112" cy="2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71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CE2D57-21F0-CE40-9B33-E3C5F3F5438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8EBC2C-9E5B-FF41-BCC6-AE147D5CA4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09644" y="0"/>
            <a:ext cx="4145112" cy="28425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67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37485" y="3330132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52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6656" y="3429000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9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2275-A230-1C4D-89A3-66E259AFC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95D9C-E0B3-374C-A408-2BDDA9846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22B5-950B-4D46-9675-8F38048F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731D-3575-064E-B8BA-E13D145B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BA5E-3E5B-4149-A709-90C932BC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7D6F5D-9DCA-5649-B06C-31AC99007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2460"/>
                    </a14:imgEffect>
                    <a14:imgEffect>
                      <a14:saturation sat="5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-403668" y="-253298"/>
            <a:ext cx="3855336" cy="38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2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81000" y="365125"/>
            <a:ext cx="10515600" cy="1325563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  <a:lvl2pPr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5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D53-423E-3A43-B7D4-114F2E6C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25D3-9A81-A545-9903-0FD21E587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164F-2644-E445-9417-EFEA23EE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E51E0-B6BF-1A46-AA1E-0FAB41B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76859-3DB4-9A49-BD07-6DF03493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0695A9-9AC8-0A46-81BD-AB2F761593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3153" y="5085086"/>
            <a:ext cx="4456962" cy="218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3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4AC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E8EC6-AB06-B441-BB31-E4973A72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0E653-0F38-D846-AB2C-42EF86B83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AD531-E286-4143-A02C-B3454B5A0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71AE6-C4F6-0445-A1CB-FC646520F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9D13-7F25-1D40-AEE8-07C6F6802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F1AE7-D3AD-3E4D-9395-CD185ED900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3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9" r:id="rId3"/>
    <p:sldLayoutId id="2147483660" r:id="rId4"/>
    <p:sldLayoutId id="2147483670" r:id="rId5"/>
    <p:sldLayoutId id="2147483661" r:id="rId6"/>
    <p:sldLayoutId id="2147483650" r:id="rId7"/>
    <p:sldLayoutId id="2147483663" r:id="rId8"/>
    <p:sldLayoutId id="2147483664" r:id="rId9"/>
    <p:sldLayoutId id="2147483665" r:id="rId10"/>
    <p:sldLayoutId id="2147483658" r:id="rId11"/>
    <p:sldLayoutId id="2147483662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69" r:id="rId18"/>
    <p:sldLayoutId id="2147483656" r:id="rId19"/>
    <p:sldLayoutId id="2147483657" r:id="rId20"/>
    <p:sldLayoutId id="2147483666" r:id="rId21"/>
    <p:sldLayoutId id="2147483667" r:id="rId22"/>
    <p:sldLayoutId id="2147483668" r:id="rId2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2CB7-7F4B-4207-8FDF-2EFE300956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C6EBC8-351A-9C4E-B0EA-EF6D15D4D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9608" y="0"/>
            <a:ext cx="12192000" cy="6858000"/>
          </a:xfrm>
        </p:spPr>
      </p:pic>
      <p:sp>
        <p:nvSpPr>
          <p:cNvPr id="4" name="TextBox 3"/>
          <p:cNvSpPr txBox="1"/>
          <p:nvPr/>
        </p:nvSpPr>
        <p:spPr>
          <a:xfrm>
            <a:off x="1558824" y="4363143"/>
            <a:ext cx="457196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Arial Black" pitchFamily="34" charset="0"/>
              </a:rPr>
              <a:t>FOUNDATIONS</a:t>
            </a:r>
            <a:r>
              <a:rPr lang="en-US" sz="3500" dirty="0">
                <a:latin typeface="Arial Black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296" y="56264"/>
            <a:ext cx="4616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Journey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 Point</a:t>
            </a:r>
          </a:p>
          <a:p>
            <a:pPr algn="ctr"/>
            <a:r>
              <a:rPr lang="en-US" sz="2800" b="1" dirty="0"/>
              <a:t>July 21, 2019</a:t>
            </a:r>
          </a:p>
        </p:txBody>
      </p:sp>
      <p:sp>
        <p:nvSpPr>
          <p:cNvPr id="7" name="Oval 6"/>
          <p:cNvSpPr/>
          <p:nvPr/>
        </p:nvSpPr>
        <p:spPr>
          <a:xfrm>
            <a:off x="7680960" y="1955411"/>
            <a:ext cx="2996419" cy="1322363"/>
          </a:xfrm>
          <a:prstGeom prst="ellipse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0448" y="5486406"/>
            <a:ext cx="3488800" cy="4862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 algn="ctr">
              <a:lnSpc>
                <a:spcPct val="80000"/>
              </a:lnSpc>
              <a:spcBef>
                <a:spcPts val="600"/>
              </a:spcBef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Richard Brown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9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41" y="464235"/>
            <a:ext cx="10132539" cy="5467008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endParaRPr lang="en-US" sz="1400" b="1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u="sng" dirty="0">
                <a:latin typeface="Segoe Script" pitchFamily="34" charset="0"/>
              </a:rPr>
              <a:t>Outward Portion of Our Journey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b="1" dirty="0">
              <a:latin typeface="Segoe Script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en-US" sz="4000" b="1" dirty="0">
                <a:latin typeface="Segoe Script" pitchFamily="34" charset="0"/>
              </a:rPr>
              <a:t>General Characteristic --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600" b="1" dirty="0">
                <a:latin typeface="Segoe Script" pitchFamily="34" charset="0"/>
              </a:rPr>
              <a:t>Striving to see the world as Jesus sees it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600" b="1" dirty="0">
                <a:latin typeface="Segoe Script" pitchFamily="34" charset="0"/>
              </a:rPr>
              <a:t> Respond with compassion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3600" b="1" dirty="0">
              <a:latin typeface="Segoe Script" pitchFamily="34" charset="0"/>
            </a:endParaRPr>
          </a:p>
          <a:p>
            <a:pPr algn="ctr">
              <a:buNone/>
            </a:pPr>
            <a:endParaRPr lang="en-US" sz="3600" b="1" dirty="0">
              <a:latin typeface="Segoe Script" pitchFamily="34" charset="0"/>
            </a:endParaRPr>
          </a:p>
          <a:p>
            <a:pPr algn="ctr">
              <a:buNone/>
            </a:pPr>
            <a:endParaRPr lang="en-US" sz="3600" b="1" dirty="0"/>
          </a:p>
          <a:p>
            <a:pPr lvl="1"/>
            <a:endParaRPr lang="en-US" sz="3200" dirty="0"/>
          </a:p>
          <a:p>
            <a:pPr lvl="1">
              <a:buNone/>
            </a:pPr>
            <a:endParaRPr lang="en-US" sz="3200" b="1" dirty="0"/>
          </a:p>
          <a:p>
            <a:pPr lvl="1">
              <a:buNone/>
            </a:pPr>
            <a:endParaRPr lang="en-US" sz="3200" b="1" dirty="0"/>
          </a:p>
          <a:p>
            <a:pPr lvl="1">
              <a:buNone/>
            </a:pPr>
            <a:endParaRPr lang="en-US" sz="3200" b="1" dirty="0"/>
          </a:p>
          <a:p>
            <a:pPr lvl="1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7" y="464234"/>
            <a:ext cx="5372580" cy="604781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br>
              <a:rPr lang="en-US" sz="4000" b="1" dirty="0"/>
            </a:br>
            <a:br>
              <a:rPr lang="en-US" sz="4000" b="1" dirty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Outward</a:t>
            </a:r>
            <a:r>
              <a:rPr lang="en-US" dirty="0"/>
              <a:t> – Where it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3" y="1825625"/>
            <a:ext cx="11415712" cy="4351338"/>
          </a:xfrm>
        </p:spPr>
        <p:txBody>
          <a:bodyPr/>
          <a:lstStyle/>
          <a:p>
            <a:pPr algn="ctr">
              <a:buNone/>
            </a:pPr>
            <a:r>
              <a:rPr lang="en-US" sz="3600" b="1" u="sng" dirty="0">
                <a:latin typeface="Segoe Script" pitchFamily="34" charset="0"/>
              </a:rPr>
              <a:t>Biblically</a:t>
            </a:r>
          </a:p>
          <a:p>
            <a:r>
              <a:rPr lang="en-US" sz="3200" b="1" dirty="0"/>
              <a:t>Love is an action word </a:t>
            </a:r>
            <a:endParaRPr lang="en-US" b="1" dirty="0"/>
          </a:p>
          <a:p>
            <a:pPr lvl="1"/>
            <a:r>
              <a:rPr lang="en-US" dirty="0"/>
              <a:t>John 3:16</a:t>
            </a:r>
          </a:p>
          <a:p>
            <a:pPr>
              <a:spcBef>
                <a:spcPts val="1800"/>
              </a:spcBef>
            </a:pPr>
            <a:r>
              <a:rPr lang="en-US" sz="3200" b="1" dirty="0"/>
              <a:t>Our faith is a faith that acts </a:t>
            </a:r>
          </a:p>
          <a:p>
            <a:pPr lvl="1"/>
            <a:r>
              <a:rPr lang="en-US" dirty="0"/>
              <a:t>Matthew 7:24-27; James 2:12; 4:17 </a:t>
            </a:r>
          </a:p>
          <a:p>
            <a:endParaRPr lang="en-US" sz="3200" b="1" dirty="0"/>
          </a:p>
          <a:p>
            <a:r>
              <a:rPr lang="en-US" sz="3200" b="1" dirty="0"/>
              <a:t>Message: As you go, engage!!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472"/>
            <a:ext cx="10515600" cy="6000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Outward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4419"/>
            <a:ext cx="10515600" cy="5348288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en-US" sz="3200" b="1" dirty="0">
                <a:latin typeface="Segoe Script" pitchFamily="34" charset="0"/>
              </a:rPr>
              <a:t>Key Words </a:t>
            </a:r>
            <a:r>
              <a:rPr lang="en-US" sz="3200" dirty="0">
                <a:latin typeface="Segoe Script" pitchFamily="34" charset="0"/>
              </a:rPr>
              <a:t>-- H</a:t>
            </a:r>
            <a:r>
              <a:rPr lang="en-US" sz="3200" dirty="0"/>
              <a:t>arassed and helpless</a:t>
            </a:r>
          </a:p>
          <a:p>
            <a:pPr>
              <a:spcAft>
                <a:spcPts val="1200"/>
              </a:spcAft>
              <a:buNone/>
            </a:pPr>
            <a:r>
              <a:rPr lang="en-US" sz="3200" b="1" dirty="0">
                <a:latin typeface="Segoe Script" pitchFamily="34" charset="0"/>
              </a:rPr>
              <a:t>Memory verse </a:t>
            </a:r>
            <a:r>
              <a:rPr lang="en-US" sz="3200" dirty="0"/>
              <a:t>-- Matthew 9:36 (NIV) </a:t>
            </a:r>
          </a:p>
          <a:p>
            <a:pPr marL="0" indent="0">
              <a:buNone/>
            </a:pPr>
            <a:r>
              <a:rPr lang="en-US" dirty="0"/>
              <a:t>“When he saw the crowds, he had compassion on them, because they were </a:t>
            </a:r>
            <a:r>
              <a:rPr lang="en-US" i="1" dirty="0"/>
              <a:t>harassed and helpless</a:t>
            </a:r>
            <a:r>
              <a:rPr lang="en-US" dirty="0"/>
              <a:t>, like sheep without a shepherd.”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200" b="1" dirty="0">
                <a:latin typeface="Segoe Script" pitchFamily="34" charset="0"/>
              </a:rPr>
              <a:t>Notice next verses:</a:t>
            </a:r>
            <a:r>
              <a:rPr lang="en-US" sz="3200" dirty="0">
                <a:latin typeface="Segoe Script" pitchFamily="34" charset="0"/>
              </a:rPr>
              <a:t>  37-38</a:t>
            </a:r>
          </a:p>
          <a:p>
            <a:pPr marL="0" indent="0">
              <a:buNone/>
            </a:pPr>
            <a:r>
              <a:rPr lang="en-US" dirty="0"/>
              <a:t>“Then he said to his disciples, "The harvest is plentiful but the workers are few.  Ask the Lord of the harvest, therefore, to send out workers into his harvest field."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236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Segoe Script" pitchFamily="34" charset="0"/>
              </a:rPr>
              <a:t>Four areas of </a:t>
            </a:r>
            <a:r>
              <a:rPr lang="en-US" b="1" u="sng" dirty="0">
                <a:latin typeface="Segoe Script" pitchFamily="34" charset="0"/>
              </a:rPr>
              <a:t>outreach</a:t>
            </a:r>
            <a:br>
              <a:rPr lang="en-US" b="1" dirty="0">
                <a:latin typeface="Segoe Script" pitchFamily="34" charset="0"/>
              </a:rPr>
            </a:br>
            <a:endParaRPr lang="en-US" sz="3600" b="1" dirty="0"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807" y="1843659"/>
            <a:ext cx="11353801" cy="4886325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b="1" dirty="0"/>
              <a:t>Into the world with Gospel message (home and abroad)  </a:t>
            </a:r>
            <a:br>
              <a:rPr lang="en-US" sz="3600" b="1" dirty="0"/>
            </a:br>
            <a:r>
              <a:rPr lang="en-US" b="1" dirty="0"/>
              <a:t>	</a:t>
            </a:r>
            <a:r>
              <a:rPr lang="en-US" dirty="0"/>
              <a:t>Matthew 28:19-20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	Acts 8:4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b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b="1" dirty="0"/>
              <a:t>Where people are harassed  and helpless</a:t>
            </a:r>
          </a:p>
          <a:p>
            <a:pPr marL="914400" indent="-9144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	</a:t>
            </a:r>
            <a:r>
              <a:rPr lang="en-US" dirty="0"/>
              <a:t>Matthew 25:31ff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	Luke 14:12-14 </a:t>
            </a:r>
          </a:p>
          <a:p>
            <a:pPr>
              <a:spcAft>
                <a:spcPts val="3000"/>
              </a:spcAft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Segoe Script" pitchFamily="34" charset="0"/>
              </a:rPr>
              <a:t>Four areas of </a:t>
            </a:r>
            <a:r>
              <a:rPr lang="en-US" b="1" u="sng" dirty="0">
                <a:latin typeface="Segoe Script" pitchFamily="34" charset="0"/>
              </a:rPr>
              <a:t>outreach</a:t>
            </a:r>
            <a:r>
              <a:rPr lang="en-US" b="1" dirty="0">
                <a:latin typeface="Segoe Script" pitchFamily="34" charset="0"/>
              </a:rPr>
              <a:t> </a:t>
            </a:r>
            <a:r>
              <a:rPr lang="en-US" sz="2400" b="1" dirty="0">
                <a:latin typeface="Segoe Script" pitchFamily="34" charset="0"/>
              </a:rPr>
              <a:t>(Continued)</a:t>
            </a:r>
            <a:br>
              <a:rPr lang="en-US" sz="2400" b="1" dirty="0">
                <a:latin typeface="Segoe Script" pitchFamily="34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757"/>
            <a:ext cx="10515600" cy="5092718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b="1" dirty="0"/>
              <a:t>The persecuted (at home and abroad)</a:t>
            </a:r>
          </a:p>
          <a:p>
            <a:pPr>
              <a:spcAft>
                <a:spcPts val="600"/>
              </a:spcAft>
              <a:buNone/>
            </a:pPr>
            <a:r>
              <a:rPr lang="en-US" dirty="0"/>
              <a:t>		Hebrews 13:3 </a:t>
            </a:r>
          </a:p>
          <a:p>
            <a:pPr marL="457200" indent="-457200">
              <a:spcAft>
                <a:spcPts val="1200"/>
              </a:spcAft>
              <a:buNone/>
            </a:pPr>
            <a:endParaRPr lang="en-US" sz="200" b="1" dirty="0"/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600" b="1" dirty="0"/>
              <a:t>Hospitality to the visitor and stranger without favoritism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sz="2800" dirty="0"/>
              <a:t>Hebrews 13:2</a:t>
            </a:r>
          </a:p>
          <a:p>
            <a:pPr lvl="1">
              <a:spcBef>
                <a:spcPts val="0"/>
              </a:spcBef>
              <a:buNone/>
            </a:pPr>
            <a:endParaRPr lang="en-US" sz="2800" b="1" dirty="0"/>
          </a:p>
          <a:p>
            <a:pPr lvl="1">
              <a:spcBef>
                <a:spcPts val="0"/>
              </a:spcBef>
              <a:buNone/>
            </a:pPr>
            <a:r>
              <a:rPr lang="en-US" sz="3600" b="1" dirty="0"/>
              <a:t>Outcome: convicted and strengthen to  reach out in the name of Jesus</a:t>
            </a:r>
            <a:endParaRPr lang="en-US" sz="3200" b="1" dirty="0"/>
          </a:p>
          <a:p>
            <a:pPr lvl="4">
              <a:spcBef>
                <a:spcPts val="0"/>
              </a:spcBef>
            </a:pPr>
            <a:r>
              <a:rPr lang="en-US" sz="2800" dirty="0"/>
              <a:t>Love that acts </a:t>
            </a:r>
          </a:p>
          <a:p>
            <a:pPr lvl="4">
              <a:spcBef>
                <a:spcPts val="0"/>
              </a:spcBef>
            </a:pPr>
            <a:r>
              <a:rPr lang="en-US" sz="2800" dirty="0"/>
              <a:t>Faith that is alive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7/21/2019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Segoe Script" pitchFamily="34" charset="0"/>
              </a:rPr>
              <a:t>Kickoff, Next Sunday, July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7275"/>
            <a:ext cx="10515600" cy="5119688"/>
          </a:xfrm>
        </p:spPr>
        <p:txBody>
          <a:bodyPr>
            <a:normAutofit/>
          </a:bodyPr>
          <a:lstStyle/>
          <a:p>
            <a:pPr algn="ctr">
              <a:spcAft>
                <a:spcPts val="2400"/>
              </a:spcAft>
              <a:buNone/>
            </a:pPr>
            <a:r>
              <a:rPr lang="en-US" b="1" dirty="0"/>
              <a:t>Guest Speaker: Earl Lavender</a:t>
            </a:r>
          </a:p>
          <a:p>
            <a:pPr marL="628650">
              <a:spcAft>
                <a:spcPts val="2400"/>
              </a:spcAft>
            </a:pPr>
            <a:r>
              <a:rPr lang="en-US" b="1" u="sng" dirty="0"/>
              <a:t>9:00 AM</a:t>
            </a:r>
            <a:r>
              <a:rPr lang="en-US" b="1" dirty="0"/>
              <a:t>, combined adult classes (teens and up)</a:t>
            </a:r>
          </a:p>
          <a:p>
            <a:pPr marL="628650">
              <a:spcAft>
                <a:spcPts val="2400"/>
              </a:spcAft>
            </a:pPr>
            <a:r>
              <a:rPr lang="en-US" b="1" u="sng" dirty="0"/>
              <a:t>10:15 AM</a:t>
            </a:r>
            <a:r>
              <a:rPr lang="en-US" b="1" dirty="0"/>
              <a:t>, church assembly</a:t>
            </a:r>
          </a:p>
          <a:p>
            <a:pPr marL="628650">
              <a:spcAft>
                <a:spcPts val="2400"/>
              </a:spcAft>
            </a:pPr>
            <a:r>
              <a:rPr lang="en-US" b="1" u="sng" dirty="0"/>
              <a:t>5:30 PM,</a:t>
            </a:r>
            <a:r>
              <a:rPr lang="en-US" b="1" dirty="0"/>
              <a:t> Cornbread and beans fellowship meal</a:t>
            </a:r>
          </a:p>
          <a:p>
            <a:pPr marL="628650">
              <a:spcAft>
                <a:spcPts val="2400"/>
              </a:spcAft>
            </a:pPr>
            <a:r>
              <a:rPr lang="en-US" b="1" u="sng" dirty="0"/>
              <a:t>6:30 to 7:15 PM</a:t>
            </a:r>
            <a:r>
              <a:rPr lang="en-US" b="1" dirty="0"/>
              <a:t>, "wide open," (Earl's words) Q &amp; A</a:t>
            </a:r>
          </a:p>
          <a:p>
            <a:pPr algn="ctr">
              <a:spcAft>
                <a:spcPts val="2400"/>
              </a:spcAft>
              <a:buNone/>
            </a:pPr>
            <a:r>
              <a:rPr lang="en-US" sz="3200" b="1" dirty="0"/>
              <a:t>Join with us for these times together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7/21/2019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1AE7-D3AD-3E4D-9395-CD185ED900F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259</Words>
  <Application>Microsoft Office PowerPoint</Application>
  <PresentationFormat>Widescreen</PresentationFormat>
  <Paragraphs>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Bodoni MT Black</vt:lpstr>
      <vt:lpstr>Calibri</vt:lpstr>
      <vt:lpstr>Century Gothic</vt:lpstr>
      <vt:lpstr>Segoe Script</vt:lpstr>
      <vt:lpstr>Times New Roman</vt:lpstr>
      <vt:lpstr>Wingdings</vt:lpstr>
      <vt:lpstr>Office Theme</vt:lpstr>
      <vt:lpstr>Custom Design</vt:lpstr>
      <vt:lpstr>PowerPoint Presentation</vt:lpstr>
      <vt:lpstr>  </vt:lpstr>
      <vt:lpstr>Outward – Where it happens</vt:lpstr>
      <vt:lpstr>Outward</vt:lpstr>
      <vt:lpstr>Four areas of outreach </vt:lpstr>
      <vt:lpstr>Four areas of outreach (Continued) </vt:lpstr>
      <vt:lpstr>Kickoff, Next Sunday, July 28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AV Team</cp:lastModifiedBy>
  <cp:revision>225</cp:revision>
  <cp:lastPrinted>2019-07-21T12:04:42Z</cp:lastPrinted>
  <dcterms:created xsi:type="dcterms:W3CDTF">2019-01-02T19:43:14Z</dcterms:created>
  <dcterms:modified xsi:type="dcterms:W3CDTF">2019-07-21T12:05:11Z</dcterms:modified>
</cp:coreProperties>
</file>