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4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8C3CAA-AE29-404E-B63E-097FC28CE8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01D06-8941-46AC-9F2D-223D9E9D84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D7F2A-9148-44B8-AF47-4C559857BAD3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A0CC0-4099-405B-8655-7E8F51CC98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F4346A7E-7E2B-4668-93B8-9EAED9F80D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CE51-058E-408B-9680-92FE771785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59954F0C-EF5D-4B67-A68C-0C316A10979F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858D8ECC-52E9-499A-A7D0-D7D4EEBC1C28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3C524269-1098-4320-98D9-CBA1B7BB501F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5142E41C-56BC-48C0-B088-151A3E9A90D0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F88B8F5E-D820-42DC-9B42-048821A089F4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9826C6CF-471E-4A06-A41F-FA37E00A1614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D9D1BAEB-24A9-4C17-991B-1C4E16772D26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529528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F63F-24D5-4096-9EAC-5FB10AE99E5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FCC45-D0F1-4E3D-9A1A-8EEE2DDB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6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1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01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9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0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8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3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4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0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FCC45-D0F1-4E3D-9A1A-8EEE2DDBCA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0B6E-A788-4082-8686-793FF9A85FA5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55FB-D7F9-4DB2-8864-0C100E32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65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2752472-16A4-4403-A56F-BEFD98B9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97" y="52736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2DD8E-0F76-4C49-AE8E-1C7977BC58F3}"/>
              </a:ext>
            </a:extLst>
          </p:cNvPr>
          <p:cNvSpPr txBox="1"/>
          <p:nvPr/>
        </p:nvSpPr>
        <p:spPr>
          <a:xfrm>
            <a:off x="224692" y="283200"/>
            <a:ext cx="7917821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Standing firm on Biblical truths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B8EA2-8D98-4C55-9F4D-CE836A89A7D0}"/>
              </a:ext>
            </a:extLst>
          </p:cNvPr>
          <p:cNvSpPr txBox="1"/>
          <p:nvPr/>
        </p:nvSpPr>
        <p:spPr>
          <a:xfrm rot="21017365">
            <a:off x="1427393" y="3004389"/>
            <a:ext cx="4412566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Hebrews 3:14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1AF93E53-569A-443D-ABC3-0FCBA98A1D94}"/>
              </a:ext>
            </a:extLst>
          </p:cNvPr>
          <p:cNvSpPr/>
          <p:nvPr/>
        </p:nvSpPr>
        <p:spPr>
          <a:xfrm rot="16200000">
            <a:off x="8242917" y="2509006"/>
            <a:ext cx="3998172" cy="1831249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FB2EED33-4BF9-46C2-AD7B-6667DC41EBE6}"/>
              </a:ext>
            </a:extLst>
          </p:cNvPr>
          <p:cNvSpPr/>
          <p:nvPr/>
        </p:nvSpPr>
        <p:spPr>
          <a:xfrm rot="5400000" flipV="1">
            <a:off x="8846165" y="3766979"/>
            <a:ext cx="2788021" cy="2538137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7B2FF-B9D1-4595-BCBB-67DBFC1887B3}"/>
              </a:ext>
            </a:extLst>
          </p:cNvPr>
          <p:cNvSpPr txBox="1"/>
          <p:nvPr/>
        </p:nvSpPr>
        <p:spPr>
          <a:xfrm rot="16200000">
            <a:off x="8645488" y="2921169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68E18-0441-4B58-9514-6F0245A762CF}"/>
              </a:ext>
            </a:extLst>
          </p:cNvPr>
          <p:cNvSpPr txBox="1"/>
          <p:nvPr/>
        </p:nvSpPr>
        <p:spPr>
          <a:xfrm rot="16200000">
            <a:off x="9889243" y="4376748"/>
            <a:ext cx="244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06B73-5B53-4BF8-8779-CA085A7214E9}"/>
              </a:ext>
            </a:extLst>
          </p:cNvPr>
          <p:cNvSpPr txBox="1"/>
          <p:nvPr/>
        </p:nvSpPr>
        <p:spPr>
          <a:xfrm>
            <a:off x="9570106" y="5307009"/>
            <a:ext cx="161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870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E514A-0C2D-4BD9-81EC-DB90626CFF60}"/>
              </a:ext>
            </a:extLst>
          </p:cNvPr>
          <p:cNvSpPr/>
          <p:nvPr/>
        </p:nvSpPr>
        <p:spPr>
          <a:xfrm>
            <a:off x="4510007" y="159419"/>
            <a:ext cx="7240525" cy="6539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think you of Christ? is the test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try both your state and your scheme;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cannot be right in the rest,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Unless you think rightly of him;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call him a Savior in word,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 mix their own works with their plan;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hope he his help will afford,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they have done all that they can;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style </a:t>
            </a: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him the pearl of great price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say he’s the fountain of joys,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Yet feed upon folly and vice,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cleave to the world and its toys;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F29CAF-94AF-4CCD-98D6-2468E0CFE0E3}"/>
              </a:ext>
            </a:extLst>
          </p:cNvPr>
          <p:cNvSpPr/>
          <p:nvPr/>
        </p:nvSpPr>
        <p:spPr>
          <a:xfrm>
            <a:off x="7984" y="0"/>
            <a:ext cx="4502023" cy="666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Choice: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FFC00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FFC00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Savior plus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works: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FFC00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FFC00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Savior but holds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the world: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B3A5C26-A6A1-4249-94FB-4BC1A41B08AB}"/>
              </a:ext>
            </a:extLst>
          </p:cNvPr>
          <p:cNvSpPr/>
          <p:nvPr/>
        </p:nvSpPr>
        <p:spPr>
          <a:xfrm>
            <a:off x="3363132" y="697423"/>
            <a:ext cx="1394848" cy="68192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10A404C-E955-4A9B-86F0-D71C69CB4AD6}"/>
              </a:ext>
            </a:extLst>
          </p:cNvPr>
          <p:cNvSpPr/>
          <p:nvPr/>
        </p:nvSpPr>
        <p:spPr>
          <a:xfrm>
            <a:off x="3510366" y="3000775"/>
            <a:ext cx="1394848" cy="68192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B45C542-0A33-490F-B356-6109B8A30B76}"/>
              </a:ext>
            </a:extLst>
          </p:cNvPr>
          <p:cNvSpPr/>
          <p:nvPr/>
        </p:nvSpPr>
        <p:spPr>
          <a:xfrm>
            <a:off x="3812583" y="5716823"/>
            <a:ext cx="1394848" cy="68192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D6F8C2-1DD7-4C9E-9C90-3582CEB2F94B}"/>
              </a:ext>
            </a:extLst>
          </p:cNvPr>
          <p:cNvSpPr/>
          <p:nvPr/>
        </p:nvSpPr>
        <p:spPr>
          <a:xfrm>
            <a:off x="0" y="753652"/>
            <a:ext cx="12192000" cy="535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4000" b="1" dirty="0" err="1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ask’d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what of Jesus I think,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Although my best thoughts are but poor;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say he’s my meat and my drink,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life, and my strength, and my store,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Shepherd, my husband, my friend,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Savior from sin, and from thrall,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hope from beginning to end,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portion, my Lord, and my all</a:t>
            </a:r>
          </a:p>
        </p:txBody>
      </p:sp>
    </p:spTree>
    <p:extLst>
      <p:ext uri="{BB962C8B-B14F-4D97-AF65-F5344CB8AC3E}">
        <p14:creationId xmlns:p14="http://schemas.microsoft.com/office/powerpoint/2010/main" val="7972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3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3DBF0-C948-4A27-B7FD-5598F722879C}"/>
              </a:ext>
            </a:extLst>
          </p:cNvPr>
          <p:cNvSpPr/>
          <p:nvPr/>
        </p:nvSpPr>
        <p:spPr>
          <a:xfrm>
            <a:off x="0" y="1033675"/>
            <a:ext cx="12192000" cy="370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4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Hebrews 3:14</a:t>
            </a:r>
          </a:p>
          <a:p>
            <a:pPr algn="ctr">
              <a:lnSpc>
                <a:spcPct val="107000"/>
              </a:lnSpc>
            </a:pPr>
            <a:endParaRPr lang="en-US" sz="4400" b="1" dirty="0"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44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“We have come to share in Christ, </a:t>
            </a:r>
          </a:p>
          <a:p>
            <a:pPr algn="ctr">
              <a:lnSpc>
                <a:spcPct val="107000"/>
              </a:lnSpc>
            </a:pPr>
            <a:r>
              <a:rPr lang="en-US" sz="44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indeed we hold our </a:t>
            </a:r>
          </a:p>
          <a:p>
            <a:pPr algn="ctr">
              <a:lnSpc>
                <a:spcPct val="107000"/>
              </a:lnSpc>
            </a:pPr>
            <a:r>
              <a:rPr lang="en-US" sz="44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original conviction firmly to the very end.</a:t>
            </a:r>
          </a:p>
        </p:txBody>
      </p:sp>
    </p:spTree>
    <p:extLst>
      <p:ext uri="{BB962C8B-B14F-4D97-AF65-F5344CB8AC3E}">
        <p14:creationId xmlns:p14="http://schemas.microsoft.com/office/powerpoint/2010/main" val="16862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50E77-13CC-4A24-A911-93606A9BB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620000" cy="474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D7B30A-2D93-46E5-81FA-82BA96AAE112}"/>
              </a:ext>
            </a:extLst>
          </p:cNvPr>
          <p:cNvSpPr/>
          <p:nvPr/>
        </p:nvSpPr>
        <p:spPr>
          <a:xfrm>
            <a:off x="2286000" y="0"/>
            <a:ext cx="7620000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Two choices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B3F364-48F4-46C8-A1E2-123A7CA00B17}"/>
              </a:ext>
            </a:extLst>
          </p:cNvPr>
          <p:cNvSpPr/>
          <p:nvPr/>
        </p:nvSpPr>
        <p:spPr>
          <a:xfrm>
            <a:off x="9172135" y="3304263"/>
            <a:ext cx="3019865" cy="338554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Wrong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Darkness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Flesh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Wide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Many Ways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1B1FF7-761D-409C-8C4E-EA3F14D8CEF0}"/>
              </a:ext>
            </a:extLst>
          </p:cNvPr>
          <p:cNvSpPr/>
          <p:nvPr/>
        </p:nvSpPr>
        <p:spPr>
          <a:xfrm>
            <a:off x="0" y="3304263"/>
            <a:ext cx="2617484" cy="3385542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Spirit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Narrow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Scriptures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CA417B-761E-4C0C-90DB-87AB8E705F46}"/>
              </a:ext>
            </a:extLst>
          </p:cNvPr>
          <p:cNvSpPr/>
          <p:nvPr/>
        </p:nvSpPr>
        <p:spPr>
          <a:xfrm>
            <a:off x="2617485" y="5083732"/>
            <a:ext cx="6554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We all live by faith </a:t>
            </a:r>
            <a:endParaRPr lang="en-US" sz="5400" b="1" dirty="0">
              <a:solidFill>
                <a:srgbClr val="FFC0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CBC8A8-1225-4FC7-B6A8-FFCE3A38846D}"/>
              </a:ext>
            </a:extLst>
          </p:cNvPr>
          <p:cNvSpPr/>
          <p:nvPr/>
        </p:nvSpPr>
        <p:spPr>
          <a:xfrm>
            <a:off x="0" y="829922"/>
            <a:ext cx="12181668" cy="173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 in your hearts set apart Christ as Lord.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Always be prepared to give an answer to everyone who asks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to give the reason for the hope that you have  ~ 1 Peter 3:15</a:t>
            </a:r>
            <a:endParaRPr lang="en-US" sz="3200" dirty="0"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B6053-93CB-4925-86C7-7827F0F548E8}"/>
              </a:ext>
            </a:extLst>
          </p:cNvPr>
          <p:cNvSpPr/>
          <p:nvPr/>
        </p:nvSpPr>
        <p:spPr>
          <a:xfrm>
            <a:off x="0" y="134086"/>
            <a:ext cx="12068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1 - Be ready to give an answer </a:t>
            </a:r>
            <a:endParaRPr lang="en-US" sz="4000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673A8-EAFF-440B-B97D-17E9A8C5C16B}"/>
              </a:ext>
            </a:extLst>
          </p:cNvPr>
          <p:cNvSpPr/>
          <p:nvPr/>
        </p:nvSpPr>
        <p:spPr>
          <a:xfrm>
            <a:off x="0" y="2987149"/>
            <a:ext cx="12181668" cy="217142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200" i="1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Context: persecution and suffering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“Do not be afraid of their attempts to make you afraid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don’t get uptight and worried thinking about all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things that might happen to you” 3:14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25804-B70A-46C4-B917-90F4EA45F60E}"/>
              </a:ext>
            </a:extLst>
          </p:cNvPr>
          <p:cNvSpPr/>
          <p:nvPr/>
        </p:nvSpPr>
        <p:spPr>
          <a:xfrm>
            <a:off x="123371" y="6016028"/>
            <a:ext cx="11945258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00B0F0"/>
                </a:solidFill>
                <a:latin typeface="Comic Sans MS" panose="030F0702030302020204" pitchFamily="66" charset="0"/>
                <a:ea typeface="STXingkai" panose="020B0503020204020204" pitchFamily="2" charset="-122"/>
              </a:rPr>
              <a:t>Three Responses to Reality</a:t>
            </a:r>
          </a:p>
        </p:txBody>
      </p:sp>
    </p:spTree>
    <p:extLst>
      <p:ext uri="{BB962C8B-B14F-4D97-AF65-F5344CB8AC3E}">
        <p14:creationId xmlns:p14="http://schemas.microsoft.com/office/powerpoint/2010/main" val="4046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F61399-977F-4F9D-A1D8-DDB13E89C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835" cy="317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E14264-2042-4244-9F34-C3450663C997}"/>
              </a:ext>
            </a:extLst>
          </p:cNvPr>
          <p:cNvSpPr/>
          <p:nvPr/>
        </p:nvSpPr>
        <p:spPr>
          <a:xfrm>
            <a:off x="123371" y="6016028"/>
            <a:ext cx="11945258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00B0F0"/>
                </a:solidFill>
                <a:latin typeface="Comic Sans MS" panose="030F0702030302020204" pitchFamily="66" charset="0"/>
                <a:ea typeface="STXingkai" panose="020B0503020204020204" pitchFamily="2" charset="-122"/>
              </a:rPr>
              <a:t>Three Responses to Reality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8D4A57-221F-4E3F-978B-A05C004A809A}"/>
              </a:ext>
            </a:extLst>
          </p:cNvPr>
          <p:cNvSpPr/>
          <p:nvPr/>
        </p:nvSpPr>
        <p:spPr>
          <a:xfrm>
            <a:off x="4566876" y="134086"/>
            <a:ext cx="7625123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 ready to give an answer </a:t>
            </a:r>
            <a:endParaRPr lang="en-US" sz="4000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7C518-003C-4C7A-ADE6-88640B972845}"/>
              </a:ext>
            </a:extLst>
          </p:cNvPr>
          <p:cNvSpPr/>
          <p:nvPr/>
        </p:nvSpPr>
        <p:spPr>
          <a:xfrm rot="20027657">
            <a:off x="1358138" y="313479"/>
            <a:ext cx="2216259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“BUT”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4F295-EC38-41A4-B871-92A5B40FEDD7}"/>
              </a:ext>
            </a:extLst>
          </p:cNvPr>
          <p:cNvSpPr/>
          <p:nvPr/>
        </p:nvSpPr>
        <p:spPr>
          <a:xfrm>
            <a:off x="2851689" y="28765"/>
            <a:ext cx="1668693" cy="317009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Set </a:t>
            </a:r>
          </a:p>
          <a:p>
            <a:pPr algn="r"/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apart Christ </a:t>
            </a:r>
          </a:p>
          <a:p>
            <a:pPr algn="r"/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as </a:t>
            </a:r>
          </a:p>
          <a:p>
            <a:pPr algn="r"/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Lord </a:t>
            </a:r>
            <a:endParaRPr lang="en-US" sz="4000" b="1" dirty="0">
              <a:solidFill>
                <a:srgbClr val="FFC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46DD12-18F8-4019-8706-7FC08BDE3886}"/>
              </a:ext>
            </a:extLst>
          </p:cNvPr>
          <p:cNvSpPr/>
          <p:nvPr/>
        </p:nvSpPr>
        <p:spPr>
          <a:xfrm>
            <a:off x="4522465" y="976058"/>
            <a:ext cx="7546164" cy="187070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600" dirty="0"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“simply concentrate on being completely devoted to Christ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600" dirty="0"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in your hearts”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6EA64-9ABB-4792-9707-0ABB88DD9EE4}"/>
              </a:ext>
            </a:extLst>
          </p:cNvPr>
          <p:cNvSpPr/>
          <p:nvPr/>
        </p:nvSpPr>
        <p:spPr>
          <a:xfrm>
            <a:off x="-1" y="3170099"/>
            <a:ext cx="12192001" cy="67544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 is based in a growing relationship with Christ.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 </a:t>
            </a:r>
            <a:endParaRPr lang="en-US" sz="3600" b="1" dirty="0">
              <a:latin typeface="Tempus Sans ITC" panose="04020404030D070202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29A4BE-B43B-4D99-BC38-CBB92921FACF}"/>
              </a:ext>
            </a:extLst>
          </p:cNvPr>
          <p:cNvSpPr/>
          <p:nvPr/>
        </p:nvSpPr>
        <p:spPr>
          <a:xfrm>
            <a:off x="674299" y="4155338"/>
            <a:ext cx="2766325" cy="132343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</a:rPr>
              <a:t>Means give a defense.</a:t>
            </a:r>
            <a:endParaRPr lang="en-US" sz="4000" dirty="0">
              <a:latin typeface="Papyrus" panose="03070502060502030205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BF57E1-9631-4535-8AF2-FFA027F85F54}"/>
              </a:ext>
            </a:extLst>
          </p:cNvPr>
          <p:cNvSpPr/>
          <p:nvPr/>
        </p:nvSpPr>
        <p:spPr>
          <a:xfrm>
            <a:off x="9453481" y="4027811"/>
            <a:ext cx="1406154" cy="1409617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hope</a:t>
            </a:r>
          </a:p>
        </p:txBody>
      </p:sp>
    </p:spTree>
    <p:extLst>
      <p:ext uri="{BB962C8B-B14F-4D97-AF65-F5344CB8AC3E}">
        <p14:creationId xmlns:p14="http://schemas.microsoft.com/office/powerpoint/2010/main" val="13891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C3EE0-D7BC-4DD5-B318-C07D30EEBF3B}"/>
              </a:ext>
            </a:extLst>
          </p:cNvPr>
          <p:cNvSpPr/>
          <p:nvPr/>
        </p:nvSpPr>
        <p:spPr>
          <a:xfrm>
            <a:off x="0" y="13408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2 - Not ashamed of the full gospel</a:t>
            </a:r>
            <a:endParaRPr lang="en-US" sz="4000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D180E4-DC1F-46E2-80F1-CCCBF0BE7598}"/>
              </a:ext>
            </a:extLst>
          </p:cNvPr>
          <p:cNvSpPr/>
          <p:nvPr/>
        </p:nvSpPr>
        <p:spPr>
          <a:xfrm>
            <a:off x="113040" y="6013794"/>
            <a:ext cx="11945258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00B0F0"/>
                </a:solidFill>
                <a:latin typeface="Comic Sans MS" panose="030F0702030302020204" pitchFamily="66" charset="0"/>
                <a:ea typeface="STXingkai" panose="020B0503020204020204" pitchFamily="2" charset="-122"/>
              </a:rPr>
              <a:t>Three Responses to Reality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B32ED7-3D86-4136-8DC1-B89F2D591FD6}"/>
              </a:ext>
            </a:extLst>
          </p:cNvPr>
          <p:cNvSpPr/>
          <p:nvPr/>
        </p:nvSpPr>
        <p:spPr>
          <a:xfrm>
            <a:off x="0" y="829922"/>
            <a:ext cx="12181668" cy="252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am not ashamed of the gospel, because it is the power of God for the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salvation of everyone who believes; first for the Jew, then for the Gentile.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in the gospel a righteousness from God is revealed, a righteousness that is by faith from first to last, just as it is written: “The righteous will live by faith.”  Romans 1:16,17</a:t>
            </a:r>
            <a:endParaRPr lang="en-US" sz="2800" dirty="0"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0379D-4120-4E44-8FD7-F05116CF2801}"/>
              </a:ext>
            </a:extLst>
          </p:cNvPr>
          <p:cNvSpPr/>
          <p:nvPr/>
        </p:nvSpPr>
        <p:spPr>
          <a:xfrm>
            <a:off x="123371" y="3393257"/>
            <a:ext cx="11945258" cy="1323439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Gospel: “good news” </a:t>
            </a:r>
          </a:p>
          <a:p>
            <a:pPr algn="ctr"/>
            <a:r>
              <a:rPr lang="en-US" sz="4000" dirty="0"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Multilayered</a:t>
            </a:r>
            <a:endParaRPr 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46191-CF54-494A-9405-D382C720E435}"/>
              </a:ext>
            </a:extLst>
          </p:cNvPr>
          <p:cNvSpPr/>
          <p:nvPr/>
        </p:nvSpPr>
        <p:spPr>
          <a:xfrm>
            <a:off x="-10331" y="4827753"/>
            <a:ext cx="12192000" cy="107721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God’s character </a:t>
            </a:r>
            <a:r>
              <a:rPr lang="en-US" sz="3200" b="1" dirty="0">
                <a:solidFill>
                  <a:srgbClr val="FFFF00"/>
                </a:solidFill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 initiative </a:t>
            </a:r>
            <a:r>
              <a:rPr lang="en-US" sz="3200" b="1" dirty="0">
                <a:solidFill>
                  <a:srgbClr val="FFFF00"/>
                </a:solidFill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Remove sin/guilt </a:t>
            </a:r>
            <a:r>
              <a:rPr lang="en-US" sz="3200" b="1" dirty="0">
                <a:solidFill>
                  <a:srgbClr val="FFFF00"/>
                </a:solidFill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Power </a:t>
            </a:r>
            <a:r>
              <a:rPr lang="en-US" sz="3200" b="1" dirty="0">
                <a:solidFill>
                  <a:srgbClr val="FFFF00"/>
                </a:solidFill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Transformed lives </a:t>
            </a:r>
            <a:r>
              <a:rPr lang="en-US" sz="3200" b="1" dirty="0">
                <a:solidFill>
                  <a:srgbClr val="FFFF00"/>
                </a:solidFill>
                <a:latin typeface="Webdings" panose="05030102010509060703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Future home and glory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0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DCBF38-264D-48B0-927A-AF0C1C958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805"/>
            <a:ext cx="5047281" cy="3364854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F0466D-383F-4D51-B378-DCE361FDF14F}"/>
              </a:ext>
            </a:extLst>
          </p:cNvPr>
          <p:cNvSpPr/>
          <p:nvPr/>
        </p:nvSpPr>
        <p:spPr>
          <a:xfrm>
            <a:off x="0" y="13408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– Testing to see if I am remaining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true to the faith</a:t>
            </a:r>
            <a:endParaRPr lang="en-US" sz="4000" dirty="0"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E19E58-522D-49E7-9A36-DA3F191CA45A}"/>
              </a:ext>
            </a:extLst>
          </p:cNvPr>
          <p:cNvSpPr/>
          <p:nvPr/>
        </p:nvSpPr>
        <p:spPr>
          <a:xfrm>
            <a:off x="123371" y="5959849"/>
            <a:ext cx="11945258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00B0F0"/>
                </a:solidFill>
                <a:latin typeface="Comic Sans MS" panose="030F0702030302020204" pitchFamily="66" charset="0"/>
                <a:ea typeface="STXingkai" panose="020B0503020204020204" pitchFamily="2" charset="-122"/>
              </a:rPr>
              <a:t>Three Responses to Reality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13FE21-8672-499F-9C0C-A1405D70A24F}"/>
              </a:ext>
            </a:extLst>
          </p:cNvPr>
          <p:cNvSpPr/>
          <p:nvPr/>
        </p:nvSpPr>
        <p:spPr>
          <a:xfrm>
            <a:off x="-1" y="2883386"/>
            <a:ext cx="5047281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not based in how 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well I perform 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or make a grade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454FF-6E53-4280-B061-4057C3EEFEB0}"/>
              </a:ext>
            </a:extLst>
          </p:cNvPr>
          <p:cNvSpPr/>
          <p:nvPr/>
        </p:nvSpPr>
        <p:spPr>
          <a:xfrm rot="20584305">
            <a:off x="340722" y="2036941"/>
            <a:ext cx="1648208" cy="92333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endParaRPr lang="en-US" sz="5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3DB0A-B123-4BFB-913A-EADCBDA34C18}"/>
              </a:ext>
            </a:extLst>
          </p:cNvPr>
          <p:cNvSpPr/>
          <p:nvPr/>
        </p:nvSpPr>
        <p:spPr>
          <a:xfrm>
            <a:off x="0" y="4903259"/>
            <a:ext cx="5047279" cy="68512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John 4:1-3</a:t>
            </a:r>
            <a:endParaRPr lang="en-US" sz="2800" dirty="0"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A9D618-EDAE-48EB-825B-4C1F520D2209}"/>
              </a:ext>
            </a:extLst>
          </p:cNvPr>
          <p:cNvSpPr/>
          <p:nvPr/>
        </p:nvSpPr>
        <p:spPr>
          <a:xfrm>
            <a:off x="5047278" y="1429631"/>
            <a:ext cx="7144721" cy="160717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“Beloved”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Based in who you are – in your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 with God</a:t>
            </a:r>
            <a:endParaRPr lang="en-US" sz="2800" dirty="0"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9ED7BF-5E19-4EE6-B557-C5B445243237}"/>
              </a:ext>
            </a:extLst>
          </p:cNvPr>
          <p:cNvSpPr/>
          <p:nvPr/>
        </p:nvSpPr>
        <p:spPr>
          <a:xfrm>
            <a:off x="5057613" y="2995685"/>
            <a:ext cx="7144721" cy="68512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6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Don’t be naïve </a:t>
            </a:r>
            <a:endParaRPr lang="en-US" sz="2800" dirty="0">
              <a:solidFill>
                <a:srgbClr val="FFC000"/>
              </a:solidFill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DF1519-97CA-4783-A2AF-4E98DEC1BFC6}"/>
              </a:ext>
            </a:extLst>
          </p:cNvPr>
          <p:cNvSpPr/>
          <p:nvPr/>
        </p:nvSpPr>
        <p:spPr>
          <a:xfrm>
            <a:off x="5078277" y="3726629"/>
            <a:ext cx="7124057" cy="219149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Just as God’s spirit is expressed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our lives by the fruit of the Spirit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 the world’s spirits are expressed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the life of the world.</a:t>
            </a:r>
          </a:p>
        </p:txBody>
      </p:sp>
    </p:spTree>
    <p:extLst>
      <p:ext uri="{BB962C8B-B14F-4D97-AF65-F5344CB8AC3E}">
        <p14:creationId xmlns:p14="http://schemas.microsoft.com/office/powerpoint/2010/main" val="41301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BA638-5BD8-443D-8BA9-01BBA16649D1}"/>
              </a:ext>
            </a:extLst>
          </p:cNvPr>
          <p:cNvSpPr/>
          <p:nvPr/>
        </p:nvSpPr>
        <p:spPr>
          <a:xfrm rot="21188962">
            <a:off x="9157" y="723372"/>
            <a:ext cx="1218166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Test the Spirits?</a:t>
            </a:r>
            <a:endParaRPr lang="en-US" sz="4800" dirty="0"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63C445-CFA4-4CAC-BAE6-EAC2827C785A}"/>
              </a:ext>
            </a:extLst>
          </p:cNvPr>
          <p:cNvSpPr/>
          <p:nvPr/>
        </p:nvSpPr>
        <p:spPr>
          <a:xfrm>
            <a:off x="1" y="2192256"/>
            <a:ext cx="12199982" cy="140961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do it by the word of God.</a:t>
            </a: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Rom 12:1,2;  2 Tim 3:16;  Heb 4:12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FC4B96-DEB7-411E-BE03-F343AC7478EC}"/>
              </a:ext>
            </a:extLst>
          </p:cNvPr>
          <p:cNvSpPr/>
          <p:nvPr/>
        </p:nvSpPr>
        <p:spPr>
          <a:xfrm>
            <a:off x="7984" y="3844501"/>
            <a:ext cx="12191999" cy="271612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 don’t know the word of God, if you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haven’t been trained in righteousness by it,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then you’ll be duped by the spirits of this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world over and over.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CA24C9E-D216-450F-8BA9-BB696597878B}"/>
              </a:ext>
            </a:extLst>
          </p:cNvPr>
          <p:cNvSpPr/>
          <p:nvPr/>
        </p:nvSpPr>
        <p:spPr>
          <a:xfrm>
            <a:off x="2122708" y="1169764"/>
            <a:ext cx="7962549" cy="917031"/>
          </a:xfrm>
          <a:custGeom>
            <a:avLst/>
            <a:gdLst>
              <a:gd name="connsiteX0" fmla="*/ 0 w 6650584"/>
              <a:gd name="connsiteY0" fmla="*/ 917031 h 917031"/>
              <a:gd name="connsiteX1" fmla="*/ 6427305 w 6650584"/>
              <a:gd name="connsiteY1" fmla="*/ 2631 h 917031"/>
              <a:gd name="connsiteX2" fmla="*/ 5168348 w 6650584"/>
              <a:gd name="connsiteY2" fmla="*/ 638735 h 917031"/>
              <a:gd name="connsiteX3" fmla="*/ 5062331 w 6650584"/>
              <a:gd name="connsiteY3" fmla="*/ 612231 h 91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0584" h="917031">
                <a:moveTo>
                  <a:pt x="0" y="917031"/>
                </a:moveTo>
                <a:cubicBezTo>
                  <a:pt x="2782957" y="483022"/>
                  <a:pt x="5565914" y="49014"/>
                  <a:pt x="6427305" y="2631"/>
                </a:cubicBezTo>
                <a:cubicBezTo>
                  <a:pt x="7288696" y="-43752"/>
                  <a:pt x="5395844" y="537135"/>
                  <a:pt x="5168348" y="638735"/>
                </a:cubicBezTo>
                <a:cubicBezTo>
                  <a:pt x="4940852" y="740335"/>
                  <a:pt x="5001591" y="676283"/>
                  <a:pt x="5062331" y="612231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9D830-FD63-45B2-B68E-21A59DB4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10" y="-26164"/>
            <a:ext cx="10741073" cy="669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0B1A33-A1D4-4E3A-8570-DBA38DED3DC0}"/>
              </a:ext>
            </a:extLst>
          </p:cNvPr>
          <p:cNvSpPr/>
          <p:nvPr/>
        </p:nvSpPr>
        <p:spPr>
          <a:xfrm>
            <a:off x="2440983" y="0"/>
            <a:ext cx="7620000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Two choices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06C086-7938-4A78-9D07-B958DEE6B669}"/>
              </a:ext>
            </a:extLst>
          </p:cNvPr>
          <p:cNvSpPr/>
          <p:nvPr/>
        </p:nvSpPr>
        <p:spPr>
          <a:xfrm>
            <a:off x="3044127" y="4439631"/>
            <a:ext cx="3051873" cy="96699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Scripture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05829-DA3E-47CB-8D3F-05D5433548FE}"/>
              </a:ext>
            </a:extLst>
          </p:cNvPr>
          <p:cNvSpPr/>
          <p:nvPr/>
        </p:nvSpPr>
        <p:spPr>
          <a:xfrm>
            <a:off x="8059119" y="4110267"/>
            <a:ext cx="2001864" cy="185614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World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D054EC-22C6-4583-9F9C-86B48EA59304}"/>
              </a:ext>
            </a:extLst>
          </p:cNvPr>
          <p:cNvSpPr/>
          <p:nvPr/>
        </p:nvSpPr>
        <p:spPr>
          <a:xfrm>
            <a:off x="0" y="0"/>
            <a:ext cx="2557220" cy="126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Applications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68CBA-A737-48D0-A462-492F8DC3506A}"/>
              </a:ext>
            </a:extLst>
          </p:cNvPr>
          <p:cNvSpPr/>
          <p:nvPr/>
        </p:nvSpPr>
        <p:spPr>
          <a:xfrm>
            <a:off x="821410" y="1548579"/>
            <a:ext cx="11370590" cy="30466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ATTITUDES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MARRIAGE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406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</TotalTime>
  <Words>642</Words>
  <Application>Microsoft Office PowerPoint</Application>
  <PresentationFormat>Widescreen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STXingkai</vt:lpstr>
      <vt:lpstr>Arial</vt:lpstr>
      <vt:lpstr>Calibri</vt:lpstr>
      <vt:lpstr>Calibri Light</vt:lpstr>
      <vt:lpstr>Comic Sans MS</vt:lpstr>
      <vt:lpstr>Ink Free</vt:lpstr>
      <vt:lpstr>MV Boli</vt:lpstr>
      <vt:lpstr>Papyrus</vt:lpstr>
      <vt:lpstr>Tempus Sans ITC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Binford</dc:creator>
  <cp:lastModifiedBy>AV Team</cp:lastModifiedBy>
  <cp:revision>21</cp:revision>
  <cp:lastPrinted>2019-06-02T12:05:32Z</cp:lastPrinted>
  <dcterms:created xsi:type="dcterms:W3CDTF">2019-05-20T17:22:09Z</dcterms:created>
  <dcterms:modified xsi:type="dcterms:W3CDTF">2019-06-02T12:05:46Z</dcterms:modified>
</cp:coreProperties>
</file>