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2" r:id="rId4"/>
    <p:sldId id="258" r:id="rId5"/>
    <p:sldId id="259" r:id="rId6"/>
    <p:sldId id="260" r:id="rId7"/>
    <p:sldId id="261"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923" autoAdjust="0"/>
  </p:normalViewPr>
  <p:slideViewPr>
    <p:cSldViewPr snapToGrid="0">
      <p:cViewPr varScale="1">
        <p:scale>
          <a:sx n="54" d="100"/>
          <a:sy n="54"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EE8F6B-B9A0-4E3C-B16C-E8E1E55616D2}" type="datetimeFigureOut">
              <a:rPr lang="en-US" smtClean="0"/>
              <a:t>5/9/2019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951122-BA09-4CC8-9E1E-B3E27A46D2A8}" type="slidenum">
              <a:rPr lang="en-US" smtClean="0"/>
              <a:t>‹#›</a:t>
            </a:fld>
            <a:endParaRPr lang="en-US"/>
          </a:p>
        </p:txBody>
      </p:sp>
    </p:spTree>
    <p:extLst>
      <p:ext uri="{BB962C8B-B14F-4D97-AF65-F5344CB8AC3E}">
        <p14:creationId xmlns:p14="http://schemas.microsoft.com/office/powerpoint/2010/main" val="1619483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951122-BA09-4CC8-9E1E-B3E27A46D2A8}" type="slidenum">
              <a:rPr lang="en-US" smtClean="0"/>
              <a:t>1</a:t>
            </a:fld>
            <a:endParaRPr lang="en-US"/>
          </a:p>
        </p:txBody>
      </p:sp>
    </p:spTree>
    <p:extLst>
      <p:ext uri="{BB962C8B-B14F-4D97-AF65-F5344CB8AC3E}">
        <p14:creationId xmlns:p14="http://schemas.microsoft.com/office/powerpoint/2010/main" val="2268243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78783E-078A-446D-89BB-C433A5F60945}"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F9444-43FD-41D0-AC6C-63E51B01DDB4}" type="slidenum">
              <a:rPr lang="en-US" smtClean="0"/>
              <a:t>‹#›</a:t>
            </a:fld>
            <a:endParaRPr lang="en-US"/>
          </a:p>
        </p:txBody>
      </p:sp>
    </p:spTree>
    <p:extLst>
      <p:ext uri="{BB962C8B-B14F-4D97-AF65-F5344CB8AC3E}">
        <p14:creationId xmlns:p14="http://schemas.microsoft.com/office/powerpoint/2010/main" val="391258014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78783E-078A-446D-89BB-C433A5F60945}"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F9444-43FD-41D0-AC6C-63E51B01DDB4}" type="slidenum">
              <a:rPr lang="en-US" smtClean="0"/>
              <a:t>‹#›</a:t>
            </a:fld>
            <a:endParaRPr lang="en-US"/>
          </a:p>
        </p:txBody>
      </p:sp>
    </p:spTree>
    <p:extLst>
      <p:ext uri="{BB962C8B-B14F-4D97-AF65-F5344CB8AC3E}">
        <p14:creationId xmlns:p14="http://schemas.microsoft.com/office/powerpoint/2010/main" val="2566889785"/>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78783E-078A-446D-89BB-C433A5F60945}"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F9444-43FD-41D0-AC6C-63E51B01DDB4}" type="slidenum">
              <a:rPr lang="en-US" smtClean="0"/>
              <a:t>‹#›</a:t>
            </a:fld>
            <a:endParaRPr lang="en-US"/>
          </a:p>
        </p:txBody>
      </p:sp>
    </p:spTree>
    <p:extLst>
      <p:ext uri="{BB962C8B-B14F-4D97-AF65-F5344CB8AC3E}">
        <p14:creationId xmlns:p14="http://schemas.microsoft.com/office/powerpoint/2010/main" val="1742077524"/>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78783E-078A-446D-89BB-C433A5F60945}"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F9444-43FD-41D0-AC6C-63E51B01DDB4}" type="slidenum">
              <a:rPr lang="en-US" smtClean="0"/>
              <a:t>‹#›</a:t>
            </a:fld>
            <a:endParaRPr lang="en-US"/>
          </a:p>
        </p:txBody>
      </p:sp>
    </p:spTree>
    <p:extLst>
      <p:ext uri="{BB962C8B-B14F-4D97-AF65-F5344CB8AC3E}">
        <p14:creationId xmlns:p14="http://schemas.microsoft.com/office/powerpoint/2010/main" val="246580375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78783E-078A-446D-89BB-C433A5F60945}"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DF9444-43FD-41D0-AC6C-63E51B01DDB4}" type="slidenum">
              <a:rPr lang="en-US" smtClean="0"/>
              <a:t>‹#›</a:t>
            </a:fld>
            <a:endParaRPr lang="en-US"/>
          </a:p>
        </p:txBody>
      </p:sp>
    </p:spTree>
    <p:extLst>
      <p:ext uri="{BB962C8B-B14F-4D97-AF65-F5344CB8AC3E}">
        <p14:creationId xmlns:p14="http://schemas.microsoft.com/office/powerpoint/2010/main" val="26034749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78783E-078A-446D-89BB-C433A5F60945}"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F9444-43FD-41D0-AC6C-63E51B01DDB4}" type="slidenum">
              <a:rPr lang="en-US" smtClean="0"/>
              <a:t>‹#›</a:t>
            </a:fld>
            <a:endParaRPr lang="en-US"/>
          </a:p>
        </p:txBody>
      </p:sp>
    </p:spTree>
    <p:extLst>
      <p:ext uri="{BB962C8B-B14F-4D97-AF65-F5344CB8AC3E}">
        <p14:creationId xmlns:p14="http://schemas.microsoft.com/office/powerpoint/2010/main" val="412985852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78783E-078A-446D-89BB-C433A5F60945}" type="datetimeFigureOut">
              <a:rPr lang="en-US" smtClean="0"/>
              <a:t>5/9/2019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DF9444-43FD-41D0-AC6C-63E51B01DDB4}" type="slidenum">
              <a:rPr lang="en-US" smtClean="0"/>
              <a:t>‹#›</a:t>
            </a:fld>
            <a:endParaRPr lang="en-US"/>
          </a:p>
        </p:txBody>
      </p:sp>
    </p:spTree>
    <p:extLst>
      <p:ext uri="{BB962C8B-B14F-4D97-AF65-F5344CB8AC3E}">
        <p14:creationId xmlns:p14="http://schemas.microsoft.com/office/powerpoint/2010/main" val="111515552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78783E-078A-446D-89BB-C433A5F60945}" type="datetimeFigureOut">
              <a:rPr lang="en-US" smtClean="0"/>
              <a:t>5/9/2019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DF9444-43FD-41D0-AC6C-63E51B01DDB4}" type="slidenum">
              <a:rPr lang="en-US" smtClean="0"/>
              <a:t>‹#›</a:t>
            </a:fld>
            <a:endParaRPr lang="en-US"/>
          </a:p>
        </p:txBody>
      </p:sp>
    </p:spTree>
    <p:extLst>
      <p:ext uri="{BB962C8B-B14F-4D97-AF65-F5344CB8AC3E}">
        <p14:creationId xmlns:p14="http://schemas.microsoft.com/office/powerpoint/2010/main" val="345223905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8783E-078A-446D-89BB-C433A5F60945}" type="datetimeFigureOut">
              <a:rPr lang="en-US" smtClean="0"/>
              <a:t>5/9/2019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DF9444-43FD-41D0-AC6C-63E51B01DDB4}" type="slidenum">
              <a:rPr lang="en-US" smtClean="0"/>
              <a:t>‹#›</a:t>
            </a:fld>
            <a:endParaRPr lang="en-US"/>
          </a:p>
        </p:txBody>
      </p:sp>
    </p:spTree>
    <p:extLst>
      <p:ext uri="{BB962C8B-B14F-4D97-AF65-F5344CB8AC3E}">
        <p14:creationId xmlns:p14="http://schemas.microsoft.com/office/powerpoint/2010/main" val="3731526067"/>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78783E-078A-446D-89BB-C433A5F60945}"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F9444-43FD-41D0-AC6C-63E51B01DDB4}" type="slidenum">
              <a:rPr lang="en-US" smtClean="0"/>
              <a:t>‹#›</a:t>
            </a:fld>
            <a:endParaRPr lang="en-US"/>
          </a:p>
        </p:txBody>
      </p:sp>
    </p:spTree>
    <p:extLst>
      <p:ext uri="{BB962C8B-B14F-4D97-AF65-F5344CB8AC3E}">
        <p14:creationId xmlns:p14="http://schemas.microsoft.com/office/powerpoint/2010/main" val="2676579056"/>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78783E-078A-446D-89BB-C433A5F60945}"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DF9444-43FD-41D0-AC6C-63E51B01DDB4}" type="slidenum">
              <a:rPr lang="en-US" smtClean="0"/>
              <a:t>‹#›</a:t>
            </a:fld>
            <a:endParaRPr lang="en-US"/>
          </a:p>
        </p:txBody>
      </p:sp>
    </p:spTree>
    <p:extLst>
      <p:ext uri="{BB962C8B-B14F-4D97-AF65-F5344CB8AC3E}">
        <p14:creationId xmlns:p14="http://schemas.microsoft.com/office/powerpoint/2010/main" val="26113168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8783E-078A-446D-89BB-C433A5F60945}" type="datetimeFigureOut">
              <a:rPr lang="en-US" smtClean="0"/>
              <a:t>5/9/2019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DF9444-43FD-41D0-AC6C-63E51B01DDB4}" type="slidenum">
              <a:rPr lang="en-US" smtClean="0"/>
              <a:t>‹#›</a:t>
            </a:fld>
            <a:endParaRPr lang="en-US"/>
          </a:p>
        </p:txBody>
      </p:sp>
    </p:spTree>
    <p:extLst>
      <p:ext uri="{BB962C8B-B14F-4D97-AF65-F5344CB8AC3E}">
        <p14:creationId xmlns:p14="http://schemas.microsoft.com/office/powerpoint/2010/main" val="40558931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65058D91-61C4-42AC-AF15-FAE4B019F103}"/>
              </a:ext>
            </a:extLst>
          </p:cNvPr>
          <p:cNvPicPr>
            <a:picLocks noChangeAspect="1"/>
          </p:cNvPicPr>
          <p:nvPr/>
        </p:nvPicPr>
        <p:blipFill>
          <a:blip r:embed="rId3"/>
          <a:stretch>
            <a:fillRect/>
          </a:stretch>
        </p:blipFill>
        <p:spPr>
          <a:xfrm>
            <a:off x="-14397" y="52736"/>
            <a:ext cx="12192000" cy="6858000"/>
          </a:xfrm>
          <a:prstGeom prst="rect">
            <a:avLst/>
          </a:prstGeom>
          <a:effectLst>
            <a:outerShdw blurRad="50800" dist="50800" dir="5400000" algn="ctr" rotWithShape="0">
              <a:schemeClr val="bg1"/>
            </a:outerShdw>
          </a:effectLst>
        </p:spPr>
      </p:pic>
      <p:sp>
        <p:nvSpPr>
          <p:cNvPr id="5" name="TextBox 4">
            <a:extLst>
              <a:ext uri="{FF2B5EF4-FFF2-40B4-BE49-F238E27FC236}">
                <a16:creationId xmlns:a16="http://schemas.microsoft.com/office/drawing/2014/main" id="{8BF43D3B-86BF-44AF-A7DF-BC2EE407EACF}"/>
              </a:ext>
            </a:extLst>
          </p:cNvPr>
          <p:cNvSpPr txBox="1"/>
          <p:nvPr/>
        </p:nvSpPr>
        <p:spPr>
          <a:xfrm>
            <a:off x="224692" y="283200"/>
            <a:ext cx="7917821" cy="2123658"/>
          </a:xfrm>
          <a:prstGeom prst="rect">
            <a:avLst/>
          </a:prstGeom>
          <a:noFill/>
          <a:effectLst>
            <a:outerShdw blurRad="50800" dist="50800" dir="5400000" algn="ctr" rotWithShape="0">
              <a:schemeClr val="bg1"/>
            </a:outerShdw>
          </a:effectLst>
        </p:spPr>
        <p:txBody>
          <a:bodyPr wrap="square" rtlCol="0">
            <a:spAutoFit/>
          </a:bodyPr>
          <a:lstStyle/>
          <a:p>
            <a:r>
              <a:rPr lang="en-US" sz="6600" b="1" dirty="0">
                <a:effectLst>
                  <a:outerShdw blurRad="50800" dist="50800" dir="5400000" algn="ctr" rotWithShape="0">
                    <a:schemeClr val="bg1"/>
                  </a:outerShdw>
                </a:effectLst>
                <a:latin typeface="Ink Free" panose="03080402000500000000" pitchFamily="66" charset="0"/>
              </a:rPr>
              <a:t>Keeping the Unity of the Spirit</a:t>
            </a:r>
          </a:p>
        </p:txBody>
      </p:sp>
      <p:sp>
        <p:nvSpPr>
          <p:cNvPr id="6" name="TextBox 5">
            <a:extLst>
              <a:ext uri="{FF2B5EF4-FFF2-40B4-BE49-F238E27FC236}">
                <a16:creationId xmlns:a16="http://schemas.microsoft.com/office/drawing/2014/main" id="{73D8844C-FF8F-46AF-8814-571D2F03E721}"/>
              </a:ext>
            </a:extLst>
          </p:cNvPr>
          <p:cNvSpPr txBox="1"/>
          <p:nvPr/>
        </p:nvSpPr>
        <p:spPr>
          <a:xfrm rot="21017365">
            <a:off x="7039632" y="1167745"/>
            <a:ext cx="4412566" cy="707886"/>
          </a:xfrm>
          <a:prstGeom prst="rect">
            <a:avLst/>
          </a:prstGeom>
          <a:noFill/>
          <a:ln w="38100">
            <a:solidFill>
              <a:schemeClr val="tx2">
                <a:lumMod val="50000"/>
              </a:schemeClr>
            </a:solidFill>
          </a:ln>
          <a:effectLst>
            <a:outerShdw blurRad="50800" dist="50800" dir="5400000" algn="ctr" rotWithShape="0">
              <a:schemeClr val="bg1"/>
            </a:outerShdw>
          </a:effectLst>
        </p:spPr>
        <p:txBody>
          <a:bodyPr wrap="square" rtlCol="0">
            <a:spAutoFit/>
          </a:bodyPr>
          <a:lstStyle/>
          <a:p>
            <a:pPr algn="ctr"/>
            <a:r>
              <a:rPr lang="en-US" sz="4000" b="1" dirty="0">
                <a:effectLst>
                  <a:glow rad="228600">
                    <a:schemeClr val="accent2">
                      <a:satMod val="175000"/>
                      <a:alpha val="40000"/>
                    </a:schemeClr>
                  </a:glow>
                  <a:outerShdw blurRad="50800" dist="38100" dir="2700000" algn="tl" rotWithShape="0">
                    <a:prstClr val="black">
                      <a:alpha val="40000"/>
                    </a:prstClr>
                  </a:outerShdw>
                </a:effectLst>
                <a:latin typeface="Ink Free" panose="03080402000500000000" pitchFamily="66" charset="0"/>
              </a:rPr>
              <a:t>Ephesians 4:3</a:t>
            </a:r>
          </a:p>
        </p:txBody>
      </p:sp>
      <p:sp>
        <p:nvSpPr>
          <p:cNvPr id="7" name="Arrow: Striped Right 6">
            <a:extLst>
              <a:ext uri="{FF2B5EF4-FFF2-40B4-BE49-F238E27FC236}">
                <a16:creationId xmlns:a16="http://schemas.microsoft.com/office/drawing/2014/main" id="{8089ECDA-F3E0-4719-A09B-86F50AE41939}"/>
              </a:ext>
            </a:extLst>
          </p:cNvPr>
          <p:cNvSpPr/>
          <p:nvPr/>
        </p:nvSpPr>
        <p:spPr>
          <a:xfrm rot="16200000">
            <a:off x="4547488" y="2884212"/>
            <a:ext cx="3998172" cy="1831249"/>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8" name="Arrow: Bent-Up 7">
            <a:extLst>
              <a:ext uri="{FF2B5EF4-FFF2-40B4-BE49-F238E27FC236}">
                <a16:creationId xmlns:a16="http://schemas.microsoft.com/office/drawing/2014/main" id="{729DBCC0-86C3-44EB-B6FC-4E82FC9DC874}"/>
              </a:ext>
            </a:extLst>
          </p:cNvPr>
          <p:cNvSpPr/>
          <p:nvPr/>
        </p:nvSpPr>
        <p:spPr>
          <a:xfrm rot="5400000" flipV="1">
            <a:off x="5150736" y="4142185"/>
            <a:ext cx="2788021" cy="2538137"/>
          </a:xfrm>
          <a:prstGeom prst="bentUpArrow">
            <a:avLst>
              <a:gd name="adj1" fmla="val 31004"/>
              <a:gd name="adj2" fmla="val 25000"/>
              <a:gd name="adj3" fmla="val 2500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7BFD478-4BB3-4CCA-9488-D55C0F9509C5}"/>
              </a:ext>
            </a:extLst>
          </p:cNvPr>
          <p:cNvSpPr txBox="1"/>
          <p:nvPr/>
        </p:nvSpPr>
        <p:spPr>
          <a:xfrm rot="16200000">
            <a:off x="4950059" y="3296375"/>
            <a:ext cx="3278752" cy="1015663"/>
          </a:xfrm>
          <a:prstGeom prst="rect">
            <a:avLst/>
          </a:prstGeom>
          <a:noFill/>
        </p:spPr>
        <p:txBody>
          <a:bodyPr wrap="square" rtlCol="0">
            <a:spAutoFit/>
          </a:bodyPr>
          <a:lstStyle/>
          <a:p>
            <a:r>
              <a:rPr lang="en-US" sz="6000" b="1" dirty="0">
                <a:solidFill>
                  <a:schemeClr val="bg1"/>
                </a:solidFill>
                <a:effectLst>
                  <a:outerShdw blurRad="50800" dist="50800" dir="5400000" algn="ctr" rotWithShape="0">
                    <a:schemeClr val="tx1"/>
                  </a:outerShdw>
                </a:effectLst>
                <a:latin typeface="Ink Free" panose="03080402000500000000" pitchFamily="66" charset="0"/>
              </a:rPr>
              <a:t>UPWARD</a:t>
            </a:r>
          </a:p>
        </p:txBody>
      </p:sp>
      <p:sp>
        <p:nvSpPr>
          <p:cNvPr id="10" name="TextBox 9">
            <a:extLst>
              <a:ext uri="{FF2B5EF4-FFF2-40B4-BE49-F238E27FC236}">
                <a16:creationId xmlns:a16="http://schemas.microsoft.com/office/drawing/2014/main" id="{1AF1C517-34C1-485A-A7A0-04540F0B7F93}"/>
              </a:ext>
            </a:extLst>
          </p:cNvPr>
          <p:cNvSpPr txBox="1"/>
          <p:nvPr/>
        </p:nvSpPr>
        <p:spPr>
          <a:xfrm rot="16200000">
            <a:off x="6193814" y="4751954"/>
            <a:ext cx="2442559" cy="1015663"/>
          </a:xfrm>
          <a:prstGeom prst="rect">
            <a:avLst/>
          </a:prstGeom>
          <a:noFill/>
        </p:spPr>
        <p:txBody>
          <a:bodyPr wrap="square" rtlCol="0">
            <a:spAutoFit/>
          </a:bodyPr>
          <a:lstStyle/>
          <a:p>
            <a:r>
              <a:rPr lang="en-US" sz="6000" b="1" dirty="0">
                <a:solidFill>
                  <a:schemeClr val="bg1"/>
                </a:solidFill>
                <a:effectLst>
                  <a:outerShdw blurRad="50800" dist="50800" dir="5400000" algn="ctr" rotWithShape="0">
                    <a:schemeClr val="tx1"/>
                  </a:outerShdw>
                </a:effectLst>
                <a:latin typeface="Ink Free" panose="03080402000500000000" pitchFamily="66" charset="0"/>
              </a:rPr>
              <a:t>WARD</a:t>
            </a:r>
          </a:p>
        </p:txBody>
      </p:sp>
      <p:sp>
        <p:nvSpPr>
          <p:cNvPr id="11" name="TextBox 10">
            <a:extLst>
              <a:ext uri="{FF2B5EF4-FFF2-40B4-BE49-F238E27FC236}">
                <a16:creationId xmlns:a16="http://schemas.microsoft.com/office/drawing/2014/main" id="{8CC70B13-DEFA-40E8-B532-16FBD4041BF5}"/>
              </a:ext>
            </a:extLst>
          </p:cNvPr>
          <p:cNvSpPr txBox="1"/>
          <p:nvPr/>
        </p:nvSpPr>
        <p:spPr>
          <a:xfrm>
            <a:off x="5874677" y="5682215"/>
            <a:ext cx="1616999" cy="1015663"/>
          </a:xfrm>
          <a:prstGeom prst="rect">
            <a:avLst/>
          </a:prstGeom>
          <a:noFill/>
        </p:spPr>
        <p:txBody>
          <a:bodyPr wrap="square" rtlCol="0">
            <a:spAutoFit/>
          </a:bodyPr>
          <a:lstStyle/>
          <a:p>
            <a:r>
              <a:rPr lang="en-US" sz="6000" b="1" dirty="0">
                <a:solidFill>
                  <a:schemeClr val="bg1"/>
                </a:solidFill>
                <a:effectLst>
                  <a:outerShdw blurRad="50800" dist="50800" dir="5400000" algn="ctr" rotWithShape="0">
                    <a:schemeClr val="tx1"/>
                  </a:outerShdw>
                </a:effectLst>
                <a:latin typeface="Ink Free" panose="03080402000500000000" pitchFamily="66" charset="0"/>
              </a:rPr>
              <a:t>IN</a:t>
            </a:r>
          </a:p>
        </p:txBody>
      </p:sp>
    </p:spTree>
    <p:extLst>
      <p:ext uri="{BB962C8B-B14F-4D97-AF65-F5344CB8AC3E}">
        <p14:creationId xmlns:p14="http://schemas.microsoft.com/office/powerpoint/2010/main" val="339926921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7749429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Striped Right 1">
            <a:extLst>
              <a:ext uri="{FF2B5EF4-FFF2-40B4-BE49-F238E27FC236}">
                <a16:creationId xmlns:a16="http://schemas.microsoft.com/office/drawing/2014/main" id="{04EAE9D7-A40E-4B3A-AEE6-0054A807E01D}"/>
              </a:ext>
            </a:extLst>
          </p:cNvPr>
          <p:cNvSpPr/>
          <p:nvPr/>
        </p:nvSpPr>
        <p:spPr>
          <a:xfrm rot="16200000">
            <a:off x="-145851" y="632467"/>
            <a:ext cx="1571674" cy="773722"/>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 name="Arrow: Bent-Up 2">
            <a:extLst>
              <a:ext uri="{FF2B5EF4-FFF2-40B4-BE49-F238E27FC236}">
                <a16:creationId xmlns:a16="http://schemas.microsoft.com/office/drawing/2014/main" id="{510EA56B-8052-4751-A6B7-DB46C9CA85BB}"/>
              </a:ext>
            </a:extLst>
          </p:cNvPr>
          <p:cNvSpPr/>
          <p:nvPr/>
        </p:nvSpPr>
        <p:spPr>
          <a:xfrm rot="5400000" flipV="1">
            <a:off x="67405" y="1213217"/>
            <a:ext cx="1188015" cy="1181224"/>
          </a:xfrm>
          <a:prstGeom prst="bentUpArrow">
            <a:avLst>
              <a:gd name="adj1" fmla="val 31004"/>
              <a:gd name="adj2" fmla="val 25000"/>
              <a:gd name="adj3" fmla="val 2500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79668A45-982D-4FEC-B95C-AE577A690031}"/>
              </a:ext>
            </a:extLst>
          </p:cNvPr>
          <p:cNvSpPr txBox="1"/>
          <p:nvPr/>
        </p:nvSpPr>
        <p:spPr>
          <a:xfrm rot="16200000">
            <a:off x="-14573" y="689970"/>
            <a:ext cx="1313067"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UPWARD</a:t>
            </a:r>
          </a:p>
        </p:txBody>
      </p:sp>
      <p:sp>
        <p:nvSpPr>
          <p:cNvPr id="5" name="TextBox 4">
            <a:extLst>
              <a:ext uri="{FF2B5EF4-FFF2-40B4-BE49-F238E27FC236}">
                <a16:creationId xmlns:a16="http://schemas.microsoft.com/office/drawing/2014/main" id="{D86C348C-6E47-4326-8370-04D0D2CEB761}"/>
              </a:ext>
            </a:extLst>
          </p:cNvPr>
          <p:cNvSpPr txBox="1"/>
          <p:nvPr/>
        </p:nvSpPr>
        <p:spPr>
          <a:xfrm rot="16200000">
            <a:off x="547779" y="1603773"/>
            <a:ext cx="1013669"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WARD</a:t>
            </a:r>
          </a:p>
        </p:txBody>
      </p:sp>
      <p:sp>
        <p:nvSpPr>
          <p:cNvPr id="6" name="TextBox 5">
            <a:extLst>
              <a:ext uri="{FF2B5EF4-FFF2-40B4-BE49-F238E27FC236}">
                <a16:creationId xmlns:a16="http://schemas.microsoft.com/office/drawing/2014/main" id="{7A039B98-5C2C-4CAE-A255-C875085314E5}"/>
              </a:ext>
            </a:extLst>
          </p:cNvPr>
          <p:cNvSpPr txBox="1"/>
          <p:nvPr/>
        </p:nvSpPr>
        <p:spPr>
          <a:xfrm>
            <a:off x="339075" y="1932224"/>
            <a:ext cx="687774"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IN</a:t>
            </a:r>
          </a:p>
        </p:txBody>
      </p:sp>
      <p:sp>
        <p:nvSpPr>
          <p:cNvPr id="7" name="Rectangle 6">
            <a:extLst>
              <a:ext uri="{FF2B5EF4-FFF2-40B4-BE49-F238E27FC236}">
                <a16:creationId xmlns:a16="http://schemas.microsoft.com/office/drawing/2014/main" id="{B9D5DDB6-BC46-4CD6-8B04-A265DDBDF0A7}"/>
              </a:ext>
            </a:extLst>
          </p:cNvPr>
          <p:cNvSpPr/>
          <p:nvPr/>
        </p:nvSpPr>
        <p:spPr>
          <a:xfrm>
            <a:off x="1357499" y="329468"/>
            <a:ext cx="2785497" cy="1938992"/>
          </a:xfrm>
          <a:prstGeom prst="rect">
            <a:avLst/>
          </a:prstGeom>
        </p:spPr>
        <p:txBody>
          <a:bodyPr wrap="square">
            <a:spAutoFit/>
          </a:bodyPr>
          <a:lstStyle/>
          <a:p>
            <a:r>
              <a:rPr lang="en-US" sz="4000" b="1" dirty="0">
                <a:effectLst>
                  <a:outerShdw blurRad="50800" dist="50800" dir="5400000" algn="ctr" rotWithShape="0">
                    <a:schemeClr val="bg1"/>
                  </a:outerShdw>
                </a:effectLst>
                <a:latin typeface="Ink Free" panose="03080402000500000000" pitchFamily="66" charset="0"/>
              </a:rPr>
              <a:t>Keeping the Unity of the Spirit</a:t>
            </a:r>
          </a:p>
        </p:txBody>
      </p:sp>
      <p:sp>
        <p:nvSpPr>
          <p:cNvPr id="8" name="Rectangle 7">
            <a:extLst>
              <a:ext uri="{FF2B5EF4-FFF2-40B4-BE49-F238E27FC236}">
                <a16:creationId xmlns:a16="http://schemas.microsoft.com/office/drawing/2014/main" id="{7FEB17B0-BB10-4682-902C-872A5D4D5EB9}"/>
              </a:ext>
            </a:extLst>
          </p:cNvPr>
          <p:cNvSpPr/>
          <p:nvPr/>
        </p:nvSpPr>
        <p:spPr>
          <a:xfrm>
            <a:off x="5022166" y="204462"/>
            <a:ext cx="6830759" cy="1938992"/>
          </a:xfrm>
          <a:prstGeom prst="rect">
            <a:avLst/>
          </a:prstGeom>
          <a:ln w="28575">
            <a:solidFill>
              <a:srgbClr val="00B0F0"/>
            </a:solidFill>
          </a:ln>
        </p:spPr>
        <p:txBody>
          <a:bodyPr wrap="square">
            <a:spAutoFit/>
          </a:bodyPr>
          <a:lstStyle/>
          <a:p>
            <a:pPr algn="ctr"/>
            <a:r>
              <a:rPr lang="en-US" sz="4000" b="1" dirty="0">
                <a:effectLst>
                  <a:outerShdw blurRad="50800" dist="50800" dir="5400000" algn="ctr" rotWithShape="0">
                    <a:schemeClr val="bg1"/>
                  </a:outerShdw>
                </a:effectLst>
                <a:latin typeface="Papyrus" panose="03070502060502030205" pitchFamily="66" charset="0"/>
              </a:rPr>
              <a:t>Make every effort to keep the unity of the Spirit through the bond of peace – Eph. 4:3</a:t>
            </a:r>
          </a:p>
        </p:txBody>
      </p:sp>
      <p:sp>
        <p:nvSpPr>
          <p:cNvPr id="9" name="Rectangle 8">
            <a:extLst>
              <a:ext uri="{FF2B5EF4-FFF2-40B4-BE49-F238E27FC236}">
                <a16:creationId xmlns:a16="http://schemas.microsoft.com/office/drawing/2014/main" id="{7FD08A8D-47F6-4F44-89F6-D6F07FF0FF96}"/>
              </a:ext>
            </a:extLst>
          </p:cNvPr>
          <p:cNvSpPr/>
          <p:nvPr/>
        </p:nvSpPr>
        <p:spPr>
          <a:xfrm>
            <a:off x="70800" y="2613622"/>
            <a:ext cx="11160428" cy="707886"/>
          </a:xfrm>
          <a:prstGeom prst="rect">
            <a:avLst/>
          </a:prstGeom>
        </p:spPr>
        <p:txBody>
          <a:bodyPr wrap="none">
            <a:spAutoFit/>
          </a:bodyPr>
          <a:lstStyle/>
          <a:p>
            <a:r>
              <a:rPr lang="en-US" sz="4000" b="1" dirty="0">
                <a:solidFill>
                  <a:srgbClr val="FFC000"/>
                </a:solidFill>
                <a:effectLst>
                  <a:outerShdw blurRad="50800" dist="50800" dir="5400000" algn="ctr" rotWithShape="0">
                    <a:schemeClr val="bg1"/>
                  </a:outerShdw>
                </a:effectLst>
                <a:latin typeface="Papyrus" panose="03070502060502030205" pitchFamily="66" charset="0"/>
              </a:rPr>
              <a:t>Make every effort: </a:t>
            </a:r>
            <a:r>
              <a:rPr lang="en-US" sz="4000" b="1" dirty="0">
                <a:effectLst>
                  <a:outerShdw blurRad="50800" dist="50800" dir="5400000" algn="ctr" rotWithShape="0">
                    <a:schemeClr val="bg1"/>
                  </a:outerShdw>
                </a:effectLst>
                <a:latin typeface="Papyrus" panose="03070502060502030205" pitchFamily="66" charset="0"/>
              </a:rPr>
              <a:t>Intense purpose, intense effort</a:t>
            </a:r>
            <a:endParaRPr lang="en-US" sz="4000" dirty="0"/>
          </a:p>
        </p:txBody>
      </p:sp>
      <p:sp>
        <p:nvSpPr>
          <p:cNvPr id="10" name="Rectangle 9">
            <a:extLst>
              <a:ext uri="{FF2B5EF4-FFF2-40B4-BE49-F238E27FC236}">
                <a16:creationId xmlns:a16="http://schemas.microsoft.com/office/drawing/2014/main" id="{7F4CEABB-2656-4A35-9F92-AB36381FAC26}"/>
              </a:ext>
            </a:extLst>
          </p:cNvPr>
          <p:cNvSpPr/>
          <p:nvPr/>
        </p:nvSpPr>
        <p:spPr>
          <a:xfrm>
            <a:off x="77801" y="3346126"/>
            <a:ext cx="9047670" cy="707886"/>
          </a:xfrm>
          <a:prstGeom prst="rect">
            <a:avLst/>
          </a:prstGeom>
        </p:spPr>
        <p:txBody>
          <a:bodyPr wrap="none">
            <a:spAutoFit/>
          </a:bodyPr>
          <a:lstStyle/>
          <a:p>
            <a:r>
              <a:rPr lang="en-US" sz="4000" b="1" dirty="0">
                <a:solidFill>
                  <a:srgbClr val="FFC000"/>
                </a:solidFill>
                <a:effectLst>
                  <a:outerShdw blurRad="50800" dist="50800" dir="5400000" algn="ctr" rotWithShape="0">
                    <a:schemeClr val="bg1"/>
                  </a:outerShdw>
                </a:effectLst>
                <a:latin typeface="Papyrus" panose="03070502060502030205" pitchFamily="66" charset="0"/>
              </a:rPr>
              <a:t>Keep: </a:t>
            </a:r>
            <a:r>
              <a:rPr lang="en-US" sz="4000" b="1" dirty="0">
                <a:effectLst>
                  <a:outerShdw blurRad="50800" dist="50800" dir="5400000" algn="ctr" rotWithShape="0">
                    <a:schemeClr val="bg1"/>
                  </a:outerShdw>
                </a:effectLst>
                <a:latin typeface="Papyrus" panose="03070502060502030205" pitchFamily="66" charset="0"/>
              </a:rPr>
              <a:t>guard, keep an eye on, watch over.</a:t>
            </a:r>
            <a:endParaRPr lang="en-US" sz="4000" dirty="0">
              <a:solidFill>
                <a:srgbClr val="FFC000"/>
              </a:solidFill>
            </a:endParaRPr>
          </a:p>
        </p:txBody>
      </p:sp>
      <p:sp>
        <p:nvSpPr>
          <p:cNvPr id="11" name="Rectangle 10">
            <a:extLst>
              <a:ext uri="{FF2B5EF4-FFF2-40B4-BE49-F238E27FC236}">
                <a16:creationId xmlns:a16="http://schemas.microsoft.com/office/drawing/2014/main" id="{B8C9907A-259D-48BC-AD99-B4735D65C8B5}"/>
              </a:ext>
            </a:extLst>
          </p:cNvPr>
          <p:cNvSpPr/>
          <p:nvPr/>
        </p:nvSpPr>
        <p:spPr>
          <a:xfrm>
            <a:off x="70800" y="4078630"/>
            <a:ext cx="9842759" cy="707886"/>
          </a:xfrm>
          <a:prstGeom prst="rect">
            <a:avLst/>
          </a:prstGeom>
        </p:spPr>
        <p:txBody>
          <a:bodyPr wrap="none">
            <a:spAutoFit/>
          </a:bodyPr>
          <a:lstStyle/>
          <a:p>
            <a:r>
              <a:rPr lang="en-US" sz="4000" b="1" dirty="0">
                <a:solidFill>
                  <a:srgbClr val="FFC000"/>
                </a:solidFill>
                <a:effectLst>
                  <a:outerShdw blurRad="50800" dist="50800" dir="5400000" algn="ctr" rotWithShape="0">
                    <a:schemeClr val="bg1"/>
                  </a:outerShdw>
                </a:effectLst>
                <a:latin typeface="Papyrus" panose="03070502060502030205" pitchFamily="66" charset="0"/>
              </a:rPr>
              <a:t>Unity: </a:t>
            </a:r>
            <a:r>
              <a:rPr lang="en-US" sz="4000" b="1" dirty="0">
                <a:effectLst>
                  <a:outerShdw blurRad="50800" dist="50800" dir="5400000" algn="ctr" rotWithShape="0">
                    <a:schemeClr val="bg1"/>
                  </a:outerShdw>
                </a:effectLst>
                <a:latin typeface="Papyrus" panose="03070502060502030205" pitchFamily="66" charset="0"/>
              </a:rPr>
              <a:t>harmony, accord; not external, forced </a:t>
            </a:r>
            <a:endParaRPr lang="en-US" sz="4000" dirty="0">
              <a:solidFill>
                <a:srgbClr val="FFC000"/>
              </a:solidFill>
            </a:endParaRPr>
          </a:p>
        </p:txBody>
      </p:sp>
      <p:sp>
        <p:nvSpPr>
          <p:cNvPr id="12" name="Rectangle 11">
            <a:extLst>
              <a:ext uri="{FF2B5EF4-FFF2-40B4-BE49-F238E27FC236}">
                <a16:creationId xmlns:a16="http://schemas.microsoft.com/office/drawing/2014/main" id="{8A390DB2-2133-4CA6-9174-86885347940D}"/>
              </a:ext>
            </a:extLst>
          </p:cNvPr>
          <p:cNvSpPr/>
          <p:nvPr/>
        </p:nvSpPr>
        <p:spPr>
          <a:xfrm>
            <a:off x="70800" y="4786516"/>
            <a:ext cx="11202106" cy="707886"/>
          </a:xfrm>
          <a:prstGeom prst="rect">
            <a:avLst/>
          </a:prstGeom>
        </p:spPr>
        <p:txBody>
          <a:bodyPr wrap="none">
            <a:spAutoFit/>
          </a:bodyPr>
          <a:lstStyle/>
          <a:p>
            <a:r>
              <a:rPr lang="en-US" sz="4000" b="1" dirty="0">
                <a:solidFill>
                  <a:srgbClr val="FFC000"/>
                </a:solidFill>
                <a:effectLst>
                  <a:outerShdw blurRad="50800" dist="50800" dir="5400000" algn="ctr" rotWithShape="0">
                    <a:schemeClr val="bg1"/>
                  </a:outerShdw>
                </a:effectLst>
                <a:latin typeface="Papyrus" panose="03070502060502030205" pitchFamily="66" charset="0"/>
              </a:rPr>
              <a:t>Of the Spirit: </a:t>
            </a:r>
            <a:r>
              <a:rPr lang="en-US" sz="4000" b="1" dirty="0">
                <a:effectLst>
                  <a:outerShdw blurRad="50800" dist="50800" dir="5400000" algn="ctr" rotWithShape="0">
                    <a:schemeClr val="bg1"/>
                  </a:outerShdw>
                </a:effectLst>
                <a:latin typeface="Papyrus" panose="03070502060502030205" pitchFamily="66" charset="0"/>
              </a:rPr>
              <a:t>Unity produced by the Holy Spirit</a:t>
            </a:r>
            <a:endParaRPr lang="en-US" sz="4000" dirty="0">
              <a:solidFill>
                <a:srgbClr val="FFC000"/>
              </a:solidFill>
            </a:endParaRPr>
          </a:p>
        </p:txBody>
      </p:sp>
      <p:sp>
        <p:nvSpPr>
          <p:cNvPr id="13" name="Rectangle 12">
            <a:extLst>
              <a:ext uri="{FF2B5EF4-FFF2-40B4-BE49-F238E27FC236}">
                <a16:creationId xmlns:a16="http://schemas.microsoft.com/office/drawing/2014/main" id="{8617A541-4A22-436B-AD48-4F2BEF0D7953}"/>
              </a:ext>
            </a:extLst>
          </p:cNvPr>
          <p:cNvSpPr/>
          <p:nvPr/>
        </p:nvSpPr>
        <p:spPr>
          <a:xfrm>
            <a:off x="77801" y="5543638"/>
            <a:ext cx="12114199" cy="707886"/>
          </a:xfrm>
          <a:prstGeom prst="rect">
            <a:avLst/>
          </a:prstGeom>
        </p:spPr>
        <p:txBody>
          <a:bodyPr wrap="square">
            <a:spAutoFit/>
          </a:bodyPr>
          <a:lstStyle/>
          <a:p>
            <a:r>
              <a:rPr lang="en-US" sz="4000" b="1" dirty="0">
                <a:solidFill>
                  <a:srgbClr val="FFC000"/>
                </a:solidFill>
                <a:effectLst>
                  <a:outerShdw blurRad="50800" dist="50800" dir="5400000" algn="ctr" rotWithShape="0">
                    <a:schemeClr val="bg1"/>
                  </a:outerShdw>
                </a:effectLst>
                <a:latin typeface="Papyrus" panose="03070502060502030205" pitchFamily="66" charset="0"/>
              </a:rPr>
              <a:t>Bond of Peace: </a:t>
            </a:r>
            <a:r>
              <a:rPr lang="en-US" sz="3600" b="1" dirty="0">
                <a:effectLst>
                  <a:outerShdw blurRad="50800" dist="50800" dir="5400000" algn="ctr" rotWithShape="0">
                    <a:schemeClr val="bg1"/>
                  </a:outerShdw>
                </a:effectLst>
                <a:latin typeface="Papyrus" panose="03070502060502030205" pitchFamily="66" charset="0"/>
              </a:rPr>
              <a:t>In the atmosphere of Peace unity flourishes</a:t>
            </a:r>
            <a:endParaRPr lang="en-US" sz="3600" dirty="0">
              <a:solidFill>
                <a:srgbClr val="FFC000"/>
              </a:solidFill>
            </a:endParaRPr>
          </a:p>
        </p:txBody>
      </p:sp>
    </p:spTree>
    <p:extLst>
      <p:ext uri="{BB962C8B-B14F-4D97-AF65-F5344CB8AC3E}">
        <p14:creationId xmlns:p14="http://schemas.microsoft.com/office/powerpoint/2010/main" val="5368376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000" fill="hold"/>
                                        <p:tgtEl>
                                          <p:spTgt spid="9"/>
                                        </p:tgtEl>
                                        <p:attrNameLst>
                                          <p:attrName>ppt_x</p:attrName>
                                        </p:attrNameLst>
                                      </p:cBhvr>
                                      <p:tavLst>
                                        <p:tav tm="0">
                                          <p:val>
                                            <p:strVal val="0-#ppt_w/2"/>
                                          </p:val>
                                        </p:tav>
                                        <p:tav tm="100000">
                                          <p:val>
                                            <p:strVal val="#ppt_x"/>
                                          </p:val>
                                        </p:tav>
                                      </p:tavLst>
                                    </p:anim>
                                    <p:anim calcmode="lin" valueType="num">
                                      <p:cBhvr additive="base">
                                        <p:cTn id="8"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0-#ppt_w/2"/>
                                          </p:val>
                                        </p:tav>
                                        <p:tav tm="100000">
                                          <p:val>
                                            <p:strVal val="#ppt_x"/>
                                          </p:val>
                                        </p:tav>
                                      </p:tavLst>
                                    </p:anim>
                                    <p:anim calcmode="lin" valueType="num">
                                      <p:cBhvr additive="base">
                                        <p:cTn id="14"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1000" fill="hold"/>
                                        <p:tgtEl>
                                          <p:spTgt spid="11"/>
                                        </p:tgtEl>
                                        <p:attrNameLst>
                                          <p:attrName>ppt_x</p:attrName>
                                        </p:attrNameLst>
                                      </p:cBhvr>
                                      <p:tavLst>
                                        <p:tav tm="0">
                                          <p:val>
                                            <p:strVal val="0-#ppt_w/2"/>
                                          </p:val>
                                        </p:tav>
                                        <p:tav tm="100000">
                                          <p:val>
                                            <p:strVal val="#ppt_x"/>
                                          </p:val>
                                        </p:tav>
                                      </p:tavLst>
                                    </p:anim>
                                    <p:anim calcmode="lin" valueType="num">
                                      <p:cBhvr additive="base">
                                        <p:cTn id="20" dur="1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1000" fill="hold"/>
                                        <p:tgtEl>
                                          <p:spTgt spid="12"/>
                                        </p:tgtEl>
                                        <p:attrNameLst>
                                          <p:attrName>ppt_x</p:attrName>
                                        </p:attrNameLst>
                                      </p:cBhvr>
                                      <p:tavLst>
                                        <p:tav tm="0">
                                          <p:val>
                                            <p:strVal val="0-#ppt_w/2"/>
                                          </p:val>
                                        </p:tav>
                                        <p:tav tm="100000">
                                          <p:val>
                                            <p:strVal val="#ppt_x"/>
                                          </p:val>
                                        </p:tav>
                                      </p:tavLst>
                                    </p:anim>
                                    <p:anim calcmode="lin" valueType="num">
                                      <p:cBhvr additive="base">
                                        <p:cTn id="26"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1000" fill="hold"/>
                                        <p:tgtEl>
                                          <p:spTgt spid="13"/>
                                        </p:tgtEl>
                                        <p:attrNameLst>
                                          <p:attrName>ppt_x</p:attrName>
                                        </p:attrNameLst>
                                      </p:cBhvr>
                                      <p:tavLst>
                                        <p:tav tm="0">
                                          <p:val>
                                            <p:strVal val="0-#ppt_w/2"/>
                                          </p:val>
                                        </p:tav>
                                        <p:tav tm="100000">
                                          <p:val>
                                            <p:strVal val="#ppt_x"/>
                                          </p:val>
                                        </p:tav>
                                      </p:tavLst>
                                    </p:anim>
                                    <p:anim calcmode="lin" valueType="num">
                                      <p:cBhvr additive="base">
                                        <p:cTn id="32" dur="10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33DCD3-50DE-426F-BCDC-C00E75EDCAC6}"/>
              </a:ext>
            </a:extLst>
          </p:cNvPr>
          <p:cNvSpPr/>
          <p:nvPr/>
        </p:nvSpPr>
        <p:spPr>
          <a:xfrm>
            <a:off x="0" y="1440612"/>
            <a:ext cx="12192000" cy="3667286"/>
          </a:xfrm>
          <a:prstGeom prst="rect">
            <a:avLst/>
          </a:prstGeom>
        </p:spPr>
        <p:txBody>
          <a:bodyPr wrap="square">
            <a:spAutoFit/>
          </a:bodyPr>
          <a:lstStyle/>
          <a:p>
            <a:pPr algn="ctr">
              <a:lnSpc>
                <a:spcPct val="107000"/>
              </a:lnSpc>
            </a:pPr>
            <a:r>
              <a:rPr lang="en-US" sz="4000" dirty="0">
                <a:latin typeface="Kristen ITC" panose="03050502040202030202" pitchFamily="66" charset="0"/>
                <a:ea typeface="Calibri" panose="020F0502020204030204" pitchFamily="34" charset="0"/>
                <a:cs typeface="Times New Roman" panose="02020603050405020304" pitchFamily="18" charset="0"/>
              </a:rPr>
              <a:t>To dwell above with saints we love, </a:t>
            </a:r>
          </a:p>
          <a:p>
            <a:pPr algn="ctr">
              <a:lnSpc>
                <a:spcPct val="107000"/>
              </a:lnSpc>
            </a:pPr>
            <a:r>
              <a:rPr lang="en-US" sz="4000" dirty="0">
                <a:latin typeface="Kristen ITC" panose="03050502040202030202" pitchFamily="66" charset="0"/>
                <a:ea typeface="Calibri" panose="020F0502020204030204" pitchFamily="34" charset="0"/>
                <a:cs typeface="Times New Roman" panose="02020603050405020304" pitchFamily="18" charset="0"/>
              </a:rPr>
              <a:t>Oh that will be glory! </a:t>
            </a:r>
          </a:p>
          <a:p>
            <a:pPr algn="ctr">
              <a:lnSpc>
                <a:spcPct val="107000"/>
              </a:lnSpc>
            </a:pPr>
            <a:endParaRPr lang="en-US" sz="4000" dirty="0">
              <a:latin typeface="Kristen ITC" panose="03050502040202030202" pitchFamily="66" charset="0"/>
              <a:ea typeface="Calibri" panose="020F0502020204030204" pitchFamily="34" charset="0"/>
              <a:cs typeface="Times New Roman" panose="02020603050405020304" pitchFamily="18" charset="0"/>
            </a:endParaRPr>
          </a:p>
          <a:p>
            <a:pPr algn="ctr">
              <a:lnSpc>
                <a:spcPct val="107000"/>
              </a:lnSpc>
            </a:pPr>
            <a:r>
              <a:rPr lang="en-US" sz="4000" dirty="0">
                <a:latin typeface="Kristen ITC" panose="03050502040202030202" pitchFamily="66" charset="0"/>
                <a:ea typeface="Calibri" panose="020F0502020204030204" pitchFamily="34" charset="0"/>
                <a:cs typeface="Times New Roman" panose="02020603050405020304" pitchFamily="18" charset="0"/>
              </a:rPr>
              <a:t>To dwell below with saints we know…</a:t>
            </a:r>
          </a:p>
          <a:p>
            <a:pPr algn="ctr">
              <a:lnSpc>
                <a:spcPct val="107000"/>
              </a:lnSpc>
            </a:pPr>
            <a:r>
              <a:rPr lang="en-US" sz="4000" dirty="0">
                <a:latin typeface="Kristen ITC" panose="03050502040202030202" pitchFamily="66" charset="0"/>
                <a:ea typeface="Calibri" panose="020F0502020204030204" pitchFamily="34" charset="0"/>
                <a:cs typeface="Times New Roman" panose="02020603050405020304" pitchFamily="18" charset="0"/>
              </a:rPr>
              <a:t>Well, that’s another story!</a:t>
            </a:r>
          </a:p>
          <a:p>
            <a:pPr algn="just">
              <a:lnSpc>
                <a:spcPct val="107000"/>
              </a:lnSpc>
            </a:pPr>
            <a:r>
              <a:rPr lang="en-US" dirty="0">
                <a:latin typeface="Times New Roman" panose="020206030504050203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679896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Striped Right 1">
            <a:extLst>
              <a:ext uri="{FF2B5EF4-FFF2-40B4-BE49-F238E27FC236}">
                <a16:creationId xmlns:a16="http://schemas.microsoft.com/office/drawing/2014/main" id="{6CA21D31-B4D2-4479-9897-788CF31CDE06}"/>
              </a:ext>
            </a:extLst>
          </p:cNvPr>
          <p:cNvSpPr/>
          <p:nvPr/>
        </p:nvSpPr>
        <p:spPr>
          <a:xfrm rot="16200000">
            <a:off x="-145851" y="632467"/>
            <a:ext cx="1571674" cy="773722"/>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 name="Arrow: Bent-Up 2">
            <a:extLst>
              <a:ext uri="{FF2B5EF4-FFF2-40B4-BE49-F238E27FC236}">
                <a16:creationId xmlns:a16="http://schemas.microsoft.com/office/drawing/2014/main" id="{8CF1F736-713E-49B9-97D1-67C1458482F9}"/>
              </a:ext>
            </a:extLst>
          </p:cNvPr>
          <p:cNvSpPr/>
          <p:nvPr/>
        </p:nvSpPr>
        <p:spPr>
          <a:xfrm rot="5400000" flipV="1">
            <a:off x="67405" y="1213217"/>
            <a:ext cx="1188015" cy="1181224"/>
          </a:xfrm>
          <a:prstGeom prst="bentUpArrow">
            <a:avLst>
              <a:gd name="adj1" fmla="val 31004"/>
              <a:gd name="adj2" fmla="val 25000"/>
              <a:gd name="adj3" fmla="val 2500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88D79D1E-8552-4F1F-8A4C-9D404D9CDA6E}"/>
              </a:ext>
            </a:extLst>
          </p:cNvPr>
          <p:cNvSpPr txBox="1"/>
          <p:nvPr/>
        </p:nvSpPr>
        <p:spPr>
          <a:xfrm rot="16200000">
            <a:off x="-14573" y="689970"/>
            <a:ext cx="1313067"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UPWARD</a:t>
            </a:r>
          </a:p>
        </p:txBody>
      </p:sp>
      <p:sp>
        <p:nvSpPr>
          <p:cNvPr id="5" name="TextBox 4">
            <a:extLst>
              <a:ext uri="{FF2B5EF4-FFF2-40B4-BE49-F238E27FC236}">
                <a16:creationId xmlns:a16="http://schemas.microsoft.com/office/drawing/2014/main" id="{05030A5D-96C8-4D52-BF35-8CD1620A4D9C}"/>
              </a:ext>
            </a:extLst>
          </p:cNvPr>
          <p:cNvSpPr txBox="1"/>
          <p:nvPr/>
        </p:nvSpPr>
        <p:spPr>
          <a:xfrm rot="16200000">
            <a:off x="547779" y="1603773"/>
            <a:ext cx="1013669"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WARD</a:t>
            </a:r>
          </a:p>
        </p:txBody>
      </p:sp>
      <p:sp>
        <p:nvSpPr>
          <p:cNvPr id="6" name="TextBox 5">
            <a:extLst>
              <a:ext uri="{FF2B5EF4-FFF2-40B4-BE49-F238E27FC236}">
                <a16:creationId xmlns:a16="http://schemas.microsoft.com/office/drawing/2014/main" id="{B24E7F05-DB26-40D0-88F7-3EEA1232DA0C}"/>
              </a:ext>
            </a:extLst>
          </p:cNvPr>
          <p:cNvSpPr txBox="1"/>
          <p:nvPr/>
        </p:nvSpPr>
        <p:spPr>
          <a:xfrm>
            <a:off x="339075" y="1932224"/>
            <a:ext cx="687774"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IN</a:t>
            </a:r>
          </a:p>
        </p:txBody>
      </p:sp>
      <p:sp>
        <p:nvSpPr>
          <p:cNvPr id="7" name="Rectangle 6">
            <a:extLst>
              <a:ext uri="{FF2B5EF4-FFF2-40B4-BE49-F238E27FC236}">
                <a16:creationId xmlns:a16="http://schemas.microsoft.com/office/drawing/2014/main" id="{81190EA2-82D7-4BC6-B598-229A6919F134}"/>
              </a:ext>
            </a:extLst>
          </p:cNvPr>
          <p:cNvSpPr/>
          <p:nvPr/>
        </p:nvSpPr>
        <p:spPr>
          <a:xfrm>
            <a:off x="1357499" y="329468"/>
            <a:ext cx="2785497" cy="1938992"/>
          </a:xfrm>
          <a:prstGeom prst="rect">
            <a:avLst/>
          </a:prstGeom>
        </p:spPr>
        <p:txBody>
          <a:bodyPr wrap="square">
            <a:spAutoFit/>
          </a:bodyPr>
          <a:lstStyle/>
          <a:p>
            <a:r>
              <a:rPr lang="en-US" sz="4000" b="1" dirty="0">
                <a:effectLst>
                  <a:outerShdw blurRad="50800" dist="50800" dir="5400000" algn="ctr" rotWithShape="0">
                    <a:schemeClr val="bg1"/>
                  </a:outerShdw>
                </a:effectLst>
                <a:latin typeface="Ink Free" panose="03080402000500000000" pitchFamily="66" charset="0"/>
              </a:rPr>
              <a:t>Keeping the Unity of the Spirit</a:t>
            </a:r>
          </a:p>
        </p:txBody>
      </p:sp>
      <p:sp>
        <p:nvSpPr>
          <p:cNvPr id="8" name="Rectangle 7">
            <a:extLst>
              <a:ext uri="{FF2B5EF4-FFF2-40B4-BE49-F238E27FC236}">
                <a16:creationId xmlns:a16="http://schemas.microsoft.com/office/drawing/2014/main" id="{54ACE539-34D7-4BB6-9148-ABAAC9F1B948}"/>
              </a:ext>
            </a:extLst>
          </p:cNvPr>
          <p:cNvSpPr/>
          <p:nvPr/>
        </p:nvSpPr>
        <p:spPr>
          <a:xfrm>
            <a:off x="5022166" y="204462"/>
            <a:ext cx="6830759" cy="1323439"/>
          </a:xfrm>
          <a:prstGeom prst="rect">
            <a:avLst/>
          </a:prstGeom>
          <a:ln w="28575">
            <a:solidFill>
              <a:srgbClr val="00B0F0"/>
            </a:solidFill>
          </a:ln>
        </p:spPr>
        <p:txBody>
          <a:bodyPr wrap="square">
            <a:spAutoFit/>
          </a:bodyPr>
          <a:lstStyle/>
          <a:p>
            <a:pPr algn="ctr"/>
            <a:r>
              <a:rPr lang="en-US" sz="4000" b="1" dirty="0">
                <a:effectLst>
                  <a:outerShdw blurRad="50800" dist="50800" dir="5400000" algn="ctr" rotWithShape="0">
                    <a:schemeClr val="bg1"/>
                  </a:outerShdw>
                </a:effectLst>
                <a:latin typeface="Papyrus" panose="03070502060502030205" pitchFamily="66" charset="0"/>
              </a:rPr>
              <a:t>Four “helps” that </a:t>
            </a:r>
          </a:p>
          <a:p>
            <a:pPr algn="ctr"/>
            <a:r>
              <a:rPr lang="en-US" sz="4000" b="1" dirty="0">
                <a:effectLst>
                  <a:outerShdw blurRad="50800" dist="50800" dir="5400000" algn="ctr" rotWithShape="0">
                    <a:schemeClr val="bg1"/>
                  </a:outerShdw>
                </a:effectLst>
                <a:latin typeface="Papyrus" panose="03070502060502030205" pitchFamily="66" charset="0"/>
              </a:rPr>
              <a:t>guard our unity</a:t>
            </a:r>
          </a:p>
        </p:txBody>
      </p:sp>
      <p:sp>
        <p:nvSpPr>
          <p:cNvPr id="9" name="Rectangle 8">
            <a:extLst>
              <a:ext uri="{FF2B5EF4-FFF2-40B4-BE49-F238E27FC236}">
                <a16:creationId xmlns:a16="http://schemas.microsoft.com/office/drawing/2014/main" id="{3A1EE6DD-94FF-4DE7-9678-15A7378BA59F}"/>
              </a:ext>
            </a:extLst>
          </p:cNvPr>
          <p:cNvSpPr/>
          <p:nvPr/>
        </p:nvSpPr>
        <p:spPr>
          <a:xfrm>
            <a:off x="0" y="2457320"/>
            <a:ext cx="12192000" cy="740203"/>
          </a:xfrm>
          <a:prstGeom prst="rect">
            <a:avLst/>
          </a:prstGeom>
        </p:spPr>
        <p:txBody>
          <a:bodyPr wrap="square">
            <a:spAutoFit/>
          </a:bodyPr>
          <a:lstStyle/>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Practice faithfully the “go to” scriptures</a:t>
            </a:r>
            <a:endParaRPr lang="en-US" sz="4000" dirty="0">
              <a:latin typeface="Tempus Sans ITC" panose="04020404030D07020202" pitchFamily="82"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6DC45CE5-4563-4746-89AC-695C928C0F7C}"/>
              </a:ext>
            </a:extLst>
          </p:cNvPr>
          <p:cNvSpPr/>
          <p:nvPr/>
        </p:nvSpPr>
        <p:spPr>
          <a:xfrm>
            <a:off x="253124" y="3711084"/>
            <a:ext cx="3137397" cy="707886"/>
          </a:xfrm>
          <a:prstGeom prst="rect">
            <a:avLst/>
          </a:prstGeom>
        </p:spPr>
        <p:txBody>
          <a:bodyPr wrap="none">
            <a:spAutoFit/>
          </a:bodyPr>
          <a:lstStyle/>
          <a:p>
            <a:r>
              <a:rPr lang="en-US" sz="4000" b="1" dirty="0">
                <a:latin typeface="Tempus Sans ITC" panose="04020404030D07020202" pitchFamily="82" charset="0"/>
                <a:ea typeface="Calibri" panose="020F0502020204030204" pitchFamily="34" charset="0"/>
                <a:cs typeface="Times New Roman" panose="02020603050405020304" pitchFamily="18" charset="0"/>
              </a:rPr>
              <a:t>Matthew 5:23</a:t>
            </a:r>
            <a:endParaRPr lang="en-US" sz="4000" b="1" dirty="0">
              <a:latin typeface="Tempus Sans ITC" panose="04020404030D07020202" pitchFamily="82" charset="0"/>
            </a:endParaRPr>
          </a:p>
        </p:txBody>
      </p:sp>
      <p:sp>
        <p:nvSpPr>
          <p:cNvPr id="13" name="Arrow: Down 12">
            <a:extLst>
              <a:ext uri="{FF2B5EF4-FFF2-40B4-BE49-F238E27FC236}">
                <a16:creationId xmlns:a16="http://schemas.microsoft.com/office/drawing/2014/main" id="{3D53330C-929C-45C6-8331-90E29E428566}"/>
              </a:ext>
            </a:extLst>
          </p:cNvPr>
          <p:cNvSpPr/>
          <p:nvPr/>
        </p:nvSpPr>
        <p:spPr>
          <a:xfrm rot="16200000">
            <a:off x="5164203" y="1303062"/>
            <a:ext cx="2134536" cy="56818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61D89E5-871D-4460-B847-CAF49C9BE0D4}"/>
              </a:ext>
            </a:extLst>
          </p:cNvPr>
          <p:cNvSpPr/>
          <p:nvPr/>
        </p:nvSpPr>
        <p:spPr>
          <a:xfrm>
            <a:off x="3265156" y="3549034"/>
            <a:ext cx="5681896" cy="1077218"/>
          </a:xfrm>
          <a:prstGeom prst="rect">
            <a:avLst/>
          </a:prstGeom>
        </p:spPr>
        <p:txBody>
          <a:bodyPr wrap="square">
            <a:spAutoFit/>
          </a:bodyPr>
          <a:lstStyle/>
          <a:p>
            <a:pPr algn="ctr"/>
            <a:r>
              <a:rPr lang="en-US" sz="3200" b="1" dirty="0">
                <a:effectLst>
                  <a:outerShdw blurRad="50800" dist="50800" dir="5400000" algn="ctr" rotWithShape="0">
                    <a:schemeClr val="bg1"/>
                  </a:outerShdw>
                </a:effectLst>
                <a:latin typeface="Tempus Sans ITC" panose="04020404030D07020202" pitchFamily="82" charset="0"/>
                <a:ea typeface="Calibri" panose="020F0502020204030204" pitchFamily="34" charset="0"/>
                <a:cs typeface="Times New Roman" panose="02020603050405020304" pitchFamily="18" charset="0"/>
              </a:rPr>
              <a:t>…remember  that your brother has something against you…go</a:t>
            </a:r>
            <a:endParaRPr lang="en-US" sz="3200" b="1" dirty="0">
              <a:effectLst>
                <a:outerShdw blurRad="50800" dist="50800" dir="5400000" algn="ctr" rotWithShape="0">
                  <a:schemeClr val="bg1"/>
                </a:outerShdw>
              </a:effectLst>
              <a:latin typeface="Tempus Sans ITC" panose="04020404030D07020202" pitchFamily="82" charset="0"/>
            </a:endParaRPr>
          </a:p>
        </p:txBody>
      </p:sp>
      <p:sp>
        <p:nvSpPr>
          <p:cNvPr id="15" name="Rectangle 14">
            <a:extLst>
              <a:ext uri="{FF2B5EF4-FFF2-40B4-BE49-F238E27FC236}">
                <a16:creationId xmlns:a16="http://schemas.microsoft.com/office/drawing/2014/main" id="{A1BA0BC9-7B8F-45D8-B960-B89F63B57846}"/>
              </a:ext>
            </a:extLst>
          </p:cNvPr>
          <p:cNvSpPr/>
          <p:nvPr/>
        </p:nvSpPr>
        <p:spPr>
          <a:xfrm>
            <a:off x="8829570" y="4564822"/>
            <a:ext cx="3257623" cy="707886"/>
          </a:xfrm>
          <a:prstGeom prst="rect">
            <a:avLst/>
          </a:prstGeom>
        </p:spPr>
        <p:txBody>
          <a:bodyPr wrap="none">
            <a:spAutoFit/>
          </a:bodyPr>
          <a:lstStyle/>
          <a:p>
            <a:r>
              <a:rPr lang="en-US" sz="4000" b="1" dirty="0">
                <a:latin typeface="Tempus Sans ITC" panose="04020404030D07020202" pitchFamily="82" charset="0"/>
                <a:ea typeface="Calibri" panose="020F0502020204030204" pitchFamily="34" charset="0"/>
                <a:cs typeface="Times New Roman" panose="02020603050405020304" pitchFamily="18" charset="0"/>
              </a:rPr>
              <a:t>Matthew 18:15</a:t>
            </a:r>
            <a:endParaRPr lang="en-US" sz="4000" b="1" dirty="0">
              <a:latin typeface="Tempus Sans ITC" panose="04020404030D07020202" pitchFamily="82" charset="0"/>
            </a:endParaRPr>
          </a:p>
        </p:txBody>
      </p:sp>
      <p:sp>
        <p:nvSpPr>
          <p:cNvPr id="16" name="Arrow: Down 15">
            <a:extLst>
              <a:ext uri="{FF2B5EF4-FFF2-40B4-BE49-F238E27FC236}">
                <a16:creationId xmlns:a16="http://schemas.microsoft.com/office/drawing/2014/main" id="{D4D364BB-4AD9-4226-B2C4-54863D8ACC1D}"/>
              </a:ext>
            </a:extLst>
          </p:cNvPr>
          <p:cNvSpPr/>
          <p:nvPr/>
        </p:nvSpPr>
        <p:spPr>
          <a:xfrm rot="5400000">
            <a:off x="8413755" y="3225024"/>
            <a:ext cx="2134536" cy="51154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7F255BD-5F53-40F8-A7DE-E66D548DFF60}"/>
              </a:ext>
            </a:extLst>
          </p:cNvPr>
          <p:cNvSpPr/>
          <p:nvPr/>
        </p:nvSpPr>
        <p:spPr>
          <a:xfrm>
            <a:off x="6923314" y="5239061"/>
            <a:ext cx="5212340" cy="1077218"/>
          </a:xfrm>
          <a:prstGeom prst="rect">
            <a:avLst/>
          </a:prstGeom>
        </p:spPr>
        <p:txBody>
          <a:bodyPr wrap="square">
            <a:spAutoFit/>
          </a:bodyPr>
          <a:lstStyle/>
          <a:p>
            <a:pPr algn="ctr"/>
            <a:r>
              <a:rPr lang="en-US" sz="3200" b="1" dirty="0">
                <a:effectLst>
                  <a:outerShdw blurRad="50800" dist="50800" dir="5400000" algn="ctr" rotWithShape="0">
                    <a:schemeClr val="bg1"/>
                  </a:outerShdw>
                </a:effectLst>
                <a:latin typeface="Tempus Sans ITC" panose="04020404030D07020202" pitchFamily="82" charset="0"/>
                <a:ea typeface="Calibri" panose="020F0502020204030204" pitchFamily="34" charset="0"/>
                <a:cs typeface="Times New Roman" panose="02020603050405020304" pitchFamily="18" charset="0"/>
              </a:rPr>
              <a:t>…your brother sins against you…go</a:t>
            </a:r>
            <a:endParaRPr lang="en-US" sz="3200" b="1" dirty="0">
              <a:effectLst>
                <a:outerShdw blurRad="50800" dist="50800" dir="5400000" algn="ctr" rotWithShape="0">
                  <a:schemeClr val="bg1"/>
                </a:outerShdw>
              </a:effectLst>
              <a:latin typeface="Tempus Sans ITC" panose="04020404030D07020202" pitchFamily="82" charset="0"/>
            </a:endParaRPr>
          </a:p>
        </p:txBody>
      </p:sp>
      <p:sp>
        <p:nvSpPr>
          <p:cNvPr id="18" name="Rectangle 17">
            <a:extLst>
              <a:ext uri="{FF2B5EF4-FFF2-40B4-BE49-F238E27FC236}">
                <a16:creationId xmlns:a16="http://schemas.microsoft.com/office/drawing/2014/main" id="{A838EF1C-F351-434C-9796-7C35F0286C7F}"/>
              </a:ext>
            </a:extLst>
          </p:cNvPr>
          <p:cNvSpPr/>
          <p:nvPr/>
        </p:nvSpPr>
        <p:spPr>
          <a:xfrm>
            <a:off x="153267" y="4992840"/>
            <a:ext cx="6436219" cy="1569660"/>
          </a:xfrm>
          <a:prstGeom prst="rect">
            <a:avLst/>
          </a:prstGeom>
          <a:ln w="28575">
            <a:solidFill>
              <a:srgbClr val="00B0F0"/>
            </a:solidFill>
          </a:ln>
        </p:spPr>
        <p:txBody>
          <a:bodyPr wrap="square">
            <a:spAutoFit/>
          </a:bodyPr>
          <a:lstStyle/>
          <a:p>
            <a:pPr algn="ctr"/>
            <a:r>
              <a:rPr lang="en-US" sz="3200" b="1" dirty="0">
                <a:effectLst>
                  <a:outerShdw blurRad="50800" dist="50800" dir="5400000" algn="ctr" rotWithShape="0">
                    <a:schemeClr val="bg1"/>
                  </a:outerShdw>
                </a:effectLst>
                <a:latin typeface="Tempus Sans ITC" panose="04020404030D07020202" pitchFamily="82" charset="0"/>
                <a:ea typeface="Calibri" panose="020F0502020204030204" pitchFamily="34" charset="0"/>
                <a:cs typeface="Times New Roman" panose="02020603050405020304" pitchFamily="18" charset="0"/>
              </a:rPr>
              <a:t>If it is possible, as far as it depends on you, live at peace with everyone – Romans 12:18</a:t>
            </a:r>
            <a:endParaRPr lang="en-US" sz="3200" b="1" dirty="0">
              <a:effectLst>
                <a:outerShdw blurRad="50800" dist="50800" dir="5400000" algn="ctr" rotWithShape="0">
                  <a:schemeClr val="bg1"/>
                </a:outerShdw>
              </a:effectLst>
              <a:latin typeface="Tempus Sans ITC" panose="04020404030D07020202" pitchFamily="82" charset="0"/>
            </a:endParaRPr>
          </a:p>
        </p:txBody>
      </p:sp>
    </p:spTree>
    <p:extLst>
      <p:ext uri="{BB962C8B-B14F-4D97-AF65-F5344CB8AC3E}">
        <p14:creationId xmlns:p14="http://schemas.microsoft.com/office/powerpoint/2010/main" val="39909888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p:bldP spid="15" grpId="0"/>
      <p:bldP spid="16" grpId="0" animBg="1"/>
      <p:bldP spid="17" grpId="0"/>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Striped Right 1">
            <a:extLst>
              <a:ext uri="{FF2B5EF4-FFF2-40B4-BE49-F238E27FC236}">
                <a16:creationId xmlns:a16="http://schemas.microsoft.com/office/drawing/2014/main" id="{F089DE18-5A37-471B-BFDD-481F0F9D1F2B}"/>
              </a:ext>
            </a:extLst>
          </p:cNvPr>
          <p:cNvSpPr/>
          <p:nvPr/>
        </p:nvSpPr>
        <p:spPr>
          <a:xfrm rot="16200000">
            <a:off x="-145851" y="632467"/>
            <a:ext cx="1571674" cy="773722"/>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 name="Arrow: Bent-Up 2">
            <a:extLst>
              <a:ext uri="{FF2B5EF4-FFF2-40B4-BE49-F238E27FC236}">
                <a16:creationId xmlns:a16="http://schemas.microsoft.com/office/drawing/2014/main" id="{1D17C44C-E23E-41EF-80E1-A917B812836E}"/>
              </a:ext>
            </a:extLst>
          </p:cNvPr>
          <p:cNvSpPr/>
          <p:nvPr/>
        </p:nvSpPr>
        <p:spPr>
          <a:xfrm rot="5400000" flipV="1">
            <a:off x="67405" y="1213217"/>
            <a:ext cx="1188015" cy="1181224"/>
          </a:xfrm>
          <a:prstGeom prst="bentUpArrow">
            <a:avLst>
              <a:gd name="adj1" fmla="val 31004"/>
              <a:gd name="adj2" fmla="val 25000"/>
              <a:gd name="adj3" fmla="val 2500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C13FBBA0-5397-4C0E-8E66-2DABBD377638}"/>
              </a:ext>
            </a:extLst>
          </p:cNvPr>
          <p:cNvSpPr txBox="1"/>
          <p:nvPr/>
        </p:nvSpPr>
        <p:spPr>
          <a:xfrm rot="16200000">
            <a:off x="-14573" y="689970"/>
            <a:ext cx="1313067"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UPWARD</a:t>
            </a:r>
          </a:p>
        </p:txBody>
      </p:sp>
      <p:sp>
        <p:nvSpPr>
          <p:cNvPr id="5" name="TextBox 4">
            <a:extLst>
              <a:ext uri="{FF2B5EF4-FFF2-40B4-BE49-F238E27FC236}">
                <a16:creationId xmlns:a16="http://schemas.microsoft.com/office/drawing/2014/main" id="{E79D2FD7-ACFF-4A55-AA7F-550D0E8DC5A2}"/>
              </a:ext>
            </a:extLst>
          </p:cNvPr>
          <p:cNvSpPr txBox="1"/>
          <p:nvPr/>
        </p:nvSpPr>
        <p:spPr>
          <a:xfrm rot="16200000">
            <a:off x="547779" y="1603773"/>
            <a:ext cx="1013669"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WARD</a:t>
            </a:r>
          </a:p>
        </p:txBody>
      </p:sp>
      <p:sp>
        <p:nvSpPr>
          <p:cNvPr id="6" name="TextBox 5">
            <a:extLst>
              <a:ext uri="{FF2B5EF4-FFF2-40B4-BE49-F238E27FC236}">
                <a16:creationId xmlns:a16="http://schemas.microsoft.com/office/drawing/2014/main" id="{1A24BE85-8EE8-42AA-A98F-C570BABC14EB}"/>
              </a:ext>
            </a:extLst>
          </p:cNvPr>
          <p:cNvSpPr txBox="1"/>
          <p:nvPr/>
        </p:nvSpPr>
        <p:spPr>
          <a:xfrm>
            <a:off x="339075" y="1932224"/>
            <a:ext cx="687774"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IN</a:t>
            </a:r>
          </a:p>
        </p:txBody>
      </p:sp>
      <p:sp>
        <p:nvSpPr>
          <p:cNvPr id="7" name="Rectangle 6">
            <a:extLst>
              <a:ext uri="{FF2B5EF4-FFF2-40B4-BE49-F238E27FC236}">
                <a16:creationId xmlns:a16="http://schemas.microsoft.com/office/drawing/2014/main" id="{CFE48376-F30C-4858-B010-EF95D4AC4DF4}"/>
              </a:ext>
            </a:extLst>
          </p:cNvPr>
          <p:cNvSpPr/>
          <p:nvPr/>
        </p:nvSpPr>
        <p:spPr>
          <a:xfrm>
            <a:off x="1357499" y="329468"/>
            <a:ext cx="2785497" cy="1938992"/>
          </a:xfrm>
          <a:prstGeom prst="rect">
            <a:avLst/>
          </a:prstGeom>
        </p:spPr>
        <p:txBody>
          <a:bodyPr wrap="square">
            <a:spAutoFit/>
          </a:bodyPr>
          <a:lstStyle/>
          <a:p>
            <a:r>
              <a:rPr lang="en-US" sz="4000" b="1" dirty="0">
                <a:effectLst>
                  <a:outerShdw blurRad="50800" dist="50800" dir="5400000" algn="ctr" rotWithShape="0">
                    <a:schemeClr val="bg1"/>
                  </a:outerShdw>
                </a:effectLst>
                <a:latin typeface="Ink Free" panose="03080402000500000000" pitchFamily="66" charset="0"/>
              </a:rPr>
              <a:t>Keeping the Unity of the Spirit</a:t>
            </a:r>
          </a:p>
        </p:txBody>
      </p:sp>
      <p:sp>
        <p:nvSpPr>
          <p:cNvPr id="8" name="Rectangle 7">
            <a:extLst>
              <a:ext uri="{FF2B5EF4-FFF2-40B4-BE49-F238E27FC236}">
                <a16:creationId xmlns:a16="http://schemas.microsoft.com/office/drawing/2014/main" id="{81E7F30C-998D-42D6-852E-DDE27153A429}"/>
              </a:ext>
            </a:extLst>
          </p:cNvPr>
          <p:cNvSpPr/>
          <p:nvPr/>
        </p:nvSpPr>
        <p:spPr>
          <a:xfrm>
            <a:off x="5022166" y="204462"/>
            <a:ext cx="6830759" cy="1323439"/>
          </a:xfrm>
          <a:prstGeom prst="rect">
            <a:avLst/>
          </a:prstGeom>
          <a:ln w="28575">
            <a:solidFill>
              <a:srgbClr val="00B0F0"/>
            </a:solidFill>
          </a:ln>
        </p:spPr>
        <p:txBody>
          <a:bodyPr wrap="square">
            <a:spAutoFit/>
          </a:bodyPr>
          <a:lstStyle/>
          <a:p>
            <a:pPr algn="ctr"/>
            <a:r>
              <a:rPr lang="en-US" sz="4000" b="1" dirty="0">
                <a:effectLst>
                  <a:outerShdw blurRad="50800" dist="50800" dir="5400000" algn="ctr" rotWithShape="0">
                    <a:schemeClr val="bg1"/>
                  </a:outerShdw>
                </a:effectLst>
                <a:latin typeface="Papyrus" panose="03070502060502030205" pitchFamily="66" charset="0"/>
              </a:rPr>
              <a:t>Four “helps” that </a:t>
            </a:r>
          </a:p>
          <a:p>
            <a:pPr algn="ctr"/>
            <a:r>
              <a:rPr lang="en-US" sz="4000" b="1" dirty="0">
                <a:effectLst>
                  <a:outerShdw blurRad="50800" dist="50800" dir="5400000" algn="ctr" rotWithShape="0">
                    <a:schemeClr val="bg1"/>
                  </a:outerShdw>
                </a:effectLst>
                <a:latin typeface="Papyrus" panose="03070502060502030205" pitchFamily="66" charset="0"/>
              </a:rPr>
              <a:t>guard our unity</a:t>
            </a:r>
          </a:p>
        </p:txBody>
      </p:sp>
      <p:sp>
        <p:nvSpPr>
          <p:cNvPr id="9" name="Rectangle 8">
            <a:extLst>
              <a:ext uri="{FF2B5EF4-FFF2-40B4-BE49-F238E27FC236}">
                <a16:creationId xmlns:a16="http://schemas.microsoft.com/office/drawing/2014/main" id="{23E17D05-D4A0-4C8A-B9DC-1D873E5C49D8}"/>
              </a:ext>
            </a:extLst>
          </p:cNvPr>
          <p:cNvSpPr/>
          <p:nvPr/>
        </p:nvSpPr>
        <p:spPr>
          <a:xfrm>
            <a:off x="-1" y="2329916"/>
            <a:ext cx="12192001" cy="1398844"/>
          </a:xfrm>
          <a:prstGeom prst="rect">
            <a:avLst/>
          </a:prstGeom>
        </p:spPr>
        <p:txBody>
          <a:bodyPr wrap="square">
            <a:spAutoFit/>
          </a:bodyPr>
          <a:lstStyle/>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Have only wholesome </a:t>
            </a:r>
          </a:p>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conversations and communication</a:t>
            </a:r>
            <a:endParaRPr lang="en-US" sz="4000" dirty="0">
              <a:latin typeface="Tempus Sans ITC" panose="04020404030D07020202" pitchFamily="82"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CF9820A9-551D-4B2F-93CE-60503865A6ED}"/>
              </a:ext>
            </a:extLst>
          </p:cNvPr>
          <p:cNvSpPr/>
          <p:nvPr/>
        </p:nvSpPr>
        <p:spPr>
          <a:xfrm>
            <a:off x="12744" y="3720385"/>
            <a:ext cx="12192001" cy="3046988"/>
          </a:xfrm>
          <a:prstGeom prst="rect">
            <a:avLst/>
          </a:prstGeom>
          <a:ln>
            <a:solidFill>
              <a:srgbClr val="FFFF00"/>
            </a:solidFill>
          </a:ln>
        </p:spPr>
        <p:txBody>
          <a:bodyPr wrap="square">
            <a:spAutoFit/>
          </a:bodyPr>
          <a:lstStyle/>
          <a:p>
            <a:pPr algn="ctr"/>
            <a:r>
              <a:rPr lang="en-US" sz="3200" b="1" dirty="0">
                <a:effectLst>
                  <a:outerShdw blurRad="50800" dist="50800" dir="5400000" algn="ctr" rotWithShape="0">
                    <a:schemeClr val="bg1"/>
                  </a:outerShdw>
                </a:effectLst>
                <a:latin typeface="Tempus Sans ITC" panose="04020404030D07020202" pitchFamily="82" charset="0"/>
                <a:ea typeface="Calibri" panose="020F0502020204030204" pitchFamily="34" charset="0"/>
                <a:cs typeface="Times New Roman" panose="02020603050405020304" pitchFamily="18" charset="0"/>
              </a:rPr>
              <a:t>Do not let any unwholesome talk come out of your mouths, but only what is helpful for building others up according to their needs, that it may benefit those who listen…Get rid of all bitterness, rage and anger, brawling and slander, along with every form of malice. Be kind and compassionate to one another, forgiving each other, just as in Christ God forgave you. – Eph. 4:29-32</a:t>
            </a:r>
            <a:endParaRPr lang="en-US" sz="3200" b="1" dirty="0">
              <a:effectLst>
                <a:outerShdw blurRad="50800" dist="50800" dir="5400000" algn="ctr" rotWithShape="0">
                  <a:schemeClr val="bg1"/>
                </a:outerShdw>
              </a:effectLst>
              <a:latin typeface="Tempus Sans ITC" panose="04020404030D07020202" pitchFamily="82" charset="0"/>
            </a:endParaRPr>
          </a:p>
        </p:txBody>
      </p:sp>
    </p:spTree>
    <p:extLst>
      <p:ext uri="{BB962C8B-B14F-4D97-AF65-F5344CB8AC3E}">
        <p14:creationId xmlns:p14="http://schemas.microsoft.com/office/powerpoint/2010/main" val="10531486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Striped Right 1">
            <a:extLst>
              <a:ext uri="{FF2B5EF4-FFF2-40B4-BE49-F238E27FC236}">
                <a16:creationId xmlns:a16="http://schemas.microsoft.com/office/drawing/2014/main" id="{0305A1ED-78BE-453A-8017-47C1DF45CD73}"/>
              </a:ext>
            </a:extLst>
          </p:cNvPr>
          <p:cNvSpPr/>
          <p:nvPr/>
        </p:nvSpPr>
        <p:spPr>
          <a:xfrm rot="16200000">
            <a:off x="-145851" y="632467"/>
            <a:ext cx="1571674" cy="773722"/>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 name="Arrow: Bent-Up 2">
            <a:extLst>
              <a:ext uri="{FF2B5EF4-FFF2-40B4-BE49-F238E27FC236}">
                <a16:creationId xmlns:a16="http://schemas.microsoft.com/office/drawing/2014/main" id="{B18864FA-8F10-48E9-BE1D-4BF1B8C6032A}"/>
              </a:ext>
            </a:extLst>
          </p:cNvPr>
          <p:cNvSpPr/>
          <p:nvPr/>
        </p:nvSpPr>
        <p:spPr>
          <a:xfrm rot="5400000" flipV="1">
            <a:off x="67405" y="1213217"/>
            <a:ext cx="1188015" cy="1181224"/>
          </a:xfrm>
          <a:prstGeom prst="bentUpArrow">
            <a:avLst>
              <a:gd name="adj1" fmla="val 31004"/>
              <a:gd name="adj2" fmla="val 25000"/>
              <a:gd name="adj3" fmla="val 2500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A885EDE6-3396-4762-8510-5F19A9DDC892}"/>
              </a:ext>
            </a:extLst>
          </p:cNvPr>
          <p:cNvSpPr txBox="1"/>
          <p:nvPr/>
        </p:nvSpPr>
        <p:spPr>
          <a:xfrm rot="16200000">
            <a:off x="-14573" y="689970"/>
            <a:ext cx="1313067"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UPWARD</a:t>
            </a:r>
          </a:p>
        </p:txBody>
      </p:sp>
      <p:sp>
        <p:nvSpPr>
          <p:cNvPr id="5" name="TextBox 4">
            <a:extLst>
              <a:ext uri="{FF2B5EF4-FFF2-40B4-BE49-F238E27FC236}">
                <a16:creationId xmlns:a16="http://schemas.microsoft.com/office/drawing/2014/main" id="{40388341-64CD-4283-B862-CD063ACAB542}"/>
              </a:ext>
            </a:extLst>
          </p:cNvPr>
          <p:cNvSpPr txBox="1"/>
          <p:nvPr/>
        </p:nvSpPr>
        <p:spPr>
          <a:xfrm rot="16200000">
            <a:off x="547779" y="1603773"/>
            <a:ext cx="1013669"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WARD</a:t>
            </a:r>
          </a:p>
        </p:txBody>
      </p:sp>
      <p:sp>
        <p:nvSpPr>
          <p:cNvPr id="6" name="TextBox 5">
            <a:extLst>
              <a:ext uri="{FF2B5EF4-FFF2-40B4-BE49-F238E27FC236}">
                <a16:creationId xmlns:a16="http://schemas.microsoft.com/office/drawing/2014/main" id="{A61E9478-779A-401B-BC0F-054D6392CA64}"/>
              </a:ext>
            </a:extLst>
          </p:cNvPr>
          <p:cNvSpPr txBox="1"/>
          <p:nvPr/>
        </p:nvSpPr>
        <p:spPr>
          <a:xfrm>
            <a:off x="339075" y="1932224"/>
            <a:ext cx="687774"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IN</a:t>
            </a:r>
          </a:p>
        </p:txBody>
      </p:sp>
      <p:sp>
        <p:nvSpPr>
          <p:cNvPr id="7" name="Rectangle 6">
            <a:extLst>
              <a:ext uri="{FF2B5EF4-FFF2-40B4-BE49-F238E27FC236}">
                <a16:creationId xmlns:a16="http://schemas.microsoft.com/office/drawing/2014/main" id="{2584F228-BB14-450D-9A0E-F3C89E882FDD}"/>
              </a:ext>
            </a:extLst>
          </p:cNvPr>
          <p:cNvSpPr/>
          <p:nvPr/>
        </p:nvSpPr>
        <p:spPr>
          <a:xfrm>
            <a:off x="1357499" y="329468"/>
            <a:ext cx="2785497" cy="1938992"/>
          </a:xfrm>
          <a:prstGeom prst="rect">
            <a:avLst/>
          </a:prstGeom>
        </p:spPr>
        <p:txBody>
          <a:bodyPr wrap="square">
            <a:spAutoFit/>
          </a:bodyPr>
          <a:lstStyle/>
          <a:p>
            <a:r>
              <a:rPr lang="en-US" sz="4000" b="1" dirty="0">
                <a:effectLst>
                  <a:outerShdw blurRad="50800" dist="50800" dir="5400000" algn="ctr" rotWithShape="0">
                    <a:schemeClr val="bg1"/>
                  </a:outerShdw>
                </a:effectLst>
                <a:latin typeface="Ink Free" panose="03080402000500000000" pitchFamily="66" charset="0"/>
              </a:rPr>
              <a:t>Keeping the Unity of the Spirit</a:t>
            </a:r>
          </a:p>
        </p:txBody>
      </p:sp>
      <p:sp>
        <p:nvSpPr>
          <p:cNvPr id="8" name="Rectangle 7">
            <a:extLst>
              <a:ext uri="{FF2B5EF4-FFF2-40B4-BE49-F238E27FC236}">
                <a16:creationId xmlns:a16="http://schemas.microsoft.com/office/drawing/2014/main" id="{147119E3-5281-4997-A555-03652AA56688}"/>
              </a:ext>
            </a:extLst>
          </p:cNvPr>
          <p:cNvSpPr/>
          <p:nvPr/>
        </p:nvSpPr>
        <p:spPr>
          <a:xfrm>
            <a:off x="5022166" y="204462"/>
            <a:ext cx="6830759" cy="1323439"/>
          </a:xfrm>
          <a:prstGeom prst="rect">
            <a:avLst/>
          </a:prstGeom>
          <a:ln w="28575">
            <a:solidFill>
              <a:srgbClr val="00B0F0"/>
            </a:solidFill>
          </a:ln>
        </p:spPr>
        <p:txBody>
          <a:bodyPr wrap="square">
            <a:spAutoFit/>
          </a:bodyPr>
          <a:lstStyle/>
          <a:p>
            <a:pPr algn="ctr"/>
            <a:r>
              <a:rPr lang="en-US" sz="4000" b="1" dirty="0">
                <a:effectLst>
                  <a:outerShdw blurRad="50800" dist="50800" dir="5400000" algn="ctr" rotWithShape="0">
                    <a:schemeClr val="bg1"/>
                  </a:outerShdw>
                </a:effectLst>
                <a:latin typeface="Papyrus" panose="03070502060502030205" pitchFamily="66" charset="0"/>
              </a:rPr>
              <a:t>Four “helps” that </a:t>
            </a:r>
          </a:p>
          <a:p>
            <a:pPr algn="ctr"/>
            <a:r>
              <a:rPr lang="en-US" sz="4000" b="1" dirty="0">
                <a:effectLst>
                  <a:outerShdw blurRad="50800" dist="50800" dir="5400000" algn="ctr" rotWithShape="0">
                    <a:schemeClr val="bg1"/>
                  </a:outerShdw>
                </a:effectLst>
                <a:latin typeface="Papyrus" panose="03070502060502030205" pitchFamily="66" charset="0"/>
              </a:rPr>
              <a:t>guard our unity</a:t>
            </a:r>
          </a:p>
        </p:txBody>
      </p:sp>
      <p:sp>
        <p:nvSpPr>
          <p:cNvPr id="9" name="Rectangle 8">
            <a:extLst>
              <a:ext uri="{FF2B5EF4-FFF2-40B4-BE49-F238E27FC236}">
                <a16:creationId xmlns:a16="http://schemas.microsoft.com/office/drawing/2014/main" id="{DA1A40ED-A7CD-4FDD-84E7-FC44B07B0EF9}"/>
              </a:ext>
            </a:extLst>
          </p:cNvPr>
          <p:cNvSpPr/>
          <p:nvPr/>
        </p:nvSpPr>
        <p:spPr>
          <a:xfrm>
            <a:off x="0" y="2522889"/>
            <a:ext cx="12192000" cy="2057486"/>
          </a:xfrm>
          <a:prstGeom prst="rect">
            <a:avLst/>
          </a:prstGeom>
        </p:spPr>
        <p:txBody>
          <a:bodyPr wrap="square">
            <a:spAutoFit/>
          </a:bodyPr>
          <a:lstStyle/>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Squelch gossip, grumbling, sowing discord </a:t>
            </a:r>
          </a:p>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and any other unwholesome talk that does </a:t>
            </a:r>
          </a:p>
          <a:p>
            <a:pPr marR="0" lvl="0" algn="ctr">
              <a:lnSpc>
                <a:spcPct val="107000"/>
              </a:lnSpc>
              <a:spcBef>
                <a:spcPts val="0"/>
              </a:spcBef>
              <a:spcAft>
                <a:spcPts val="0"/>
              </a:spcAft>
            </a:pPr>
            <a:r>
              <a:rPr lang="en-US" sz="4000" b="1" dirty="0">
                <a:latin typeface="Tempus Sans ITC" panose="04020404030D07020202" pitchFamily="82" charset="0"/>
                <a:ea typeface="Calibri" panose="020F0502020204030204" pitchFamily="34" charset="0"/>
                <a:cs typeface="Times New Roman" panose="02020603050405020304" pitchFamily="18" charset="0"/>
              </a:rPr>
              <a:t>not benefit the hearer.</a:t>
            </a:r>
            <a:endParaRPr lang="en-US" sz="4000" dirty="0">
              <a:latin typeface="Tempus Sans ITC" panose="04020404030D07020202" pitchFamily="82"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98D441A6-F37C-4047-BD2D-A44FF56478A2}"/>
              </a:ext>
            </a:extLst>
          </p:cNvPr>
          <p:cNvSpPr/>
          <p:nvPr/>
        </p:nvSpPr>
        <p:spPr>
          <a:xfrm>
            <a:off x="0" y="4705427"/>
            <a:ext cx="6074018" cy="2068259"/>
          </a:xfrm>
          <a:prstGeom prst="rect">
            <a:avLst/>
          </a:prstGeom>
        </p:spPr>
        <p:txBody>
          <a:bodyPr wrap="square">
            <a:spAutoFit/>
          </a:bodyPr>
          <a:lstStyle/>
          <a:p>
            <a:pPr marL="342900" marR="0" algn="ctr">
              <a:lnSpc>
                <a:spcPct val="107000"/>
              </a:lnSpc>
              <a:spcBef>
                <a:spcPts val="0"/>
              </a:spcBef>
              <a:spcAft>
                <a:spcPts val="0"/>
              </a:spcAft>
            </a:pPr>
            <a:r>
              <a:rPr lang="en-US" sz="4000" b="1" dirty="0">
                <a:latin typeface="Papyrus" panose="03070502060502030205" pitchFamily="66" charset="0"/>
                <a:ea typeface="Calibri" panose="020F0502020204030204" pitchFamily="34" charset="0"/>
                <a:cs typeface="Times New Roman" panose="02020603050405020304" pitchFamily="18" charset="0"/>
              </a:rPr>
              <a:t>Romans orators: “Cum </a:t>
            </a:r>
            <a:r>
              <a:rPr lang="en-US" sz="4000" b="1" dirty="0" err="1">
                <a:latin typeface="Papyrus" panose="03070502060502030205" pitchFamily="66" charset="0"/>
                <a:ea typeface="Calibri" panose="020F0502020204030204" pitchFamily="34" charset="0"/>
                <a:cs typeface="Times New Roman" panose="02020603050405020304" pitchFamily="18" charset="0"/>
              </a:rPr>
              <a:t>grano</a:t>
            </a:r>
            <a:r>
              <a:rPr lang="en-US" sz="4000" b="1" dirty="0">
                <a:latin typeface="Papyrus" panose="03070502060502030205" pitchFamily="66" charset="0"/>
                <a:ea typeface="Calibri" panose="020F0502020204030204" pitchFamily="34" charset="0"/>
                <a:cs typeface="Times New Roman" panose="02020603050405020304" pitchFamily="18" charset="0"/>
              </a:rPr>
              <a:t> </a:t>
            </a:r>
            <a:r>
              <a:rPr lang="en-US" sz="4000" b="1" dirty="0" err="1">
                <a:latin typeface="Papyrus" panose="03070502060502030205" pitchFamily="66" charset="0"/>
                <a:ea typeface="Calibri" panose="020F0502020204030204" pitchFamily="34" charset="0"/>
                <a:cs typeface="Times New Roman" panose="02020603050405020304" pitchFamily="18" charset="0"/>
              </a:rPr>
              <a:t>salis</a:t>
            </a:r>
            <a:r>
              <a:rPr lang="en-US" sz="4000" b="1" dirty="0">
                <a:latin typeface="Papyrus" panose="03070502060502030205" pitchFamily="66" charset="0"/>
                <a:ea typeface="Calibri" panose="020F0502020204030204" pitchFamily="34" charset="0"/>
                <a:cs typeface="Times New Roman" panose="02020603050405020304" pitchFamily="18" charset="0"/>
              </a:rPr>
              <a:t>” …take it with a grain of salt </a:t>
            </a:r>
          </a:p>
        </p:txBody>
      </p:sp>
      <p:sp>
        <p:nvSpPr>
          <p:cNvPr id="11" name="Rectangle 10">
            <a:extLst>
              <a:ext uri="{FF2B5EF4-FFF2-40B4-BE49-F238E27FC236}">
                <a16:creationId xmlns:a16="http://schemas.microsoft.com/office/drawing/2014/main" id="{8DE95B67-7F0D-449D-87F2-C92A6A09459C}"/>
              </a:ext>
            </a:extLst>
          </p:cNvPr>
          <p:cNvSpPr/>
          <p:nvPr/>
        </p:nvSpPr>
        <p:spPr>
          <a:xfrm>
            <a:off x="5906228" y="4834804"/>
            <a:ext cx="6285772" cy="1938992"/>
          </a:xfrm>
          <a:prstGeom prst="rect">
            <a:avLst/>
          </a:prstGeom>
        </p:spPr>
        <p:txBody>
          <a:bodyPr wrap="square">
            <a:spAutoFit/>
          </a:bodyPr>
          <a:lstStyle/>
          <a:p>
            <a:pPr algn="ctr"/>
            <a:r>
              <a:rPr lang="en-US" sz="4000" b="1" dirty="0">
                <a:latin typeface="Papyrus" panose="03070502060502030205" pitchFamily="66" charset="0"/>
                <a:ea typeface="Calibri" panose="020F0502020204030204" pitchFamily="34" charset="0"/>
                <a:cs typeface="Times New Roman" panose="02020603050405020304" pitchFamily="18" charset="0"/>
              </a:rPr>
              <a:t>Christians </a:t>
            </a:r>
            <a:r>
              <a:rPr lang="en-US" sz="4000" b="1" i="1" dirty="0">
                <a:latin typeface="Papyrus" panose="03070502060502030205" pitchFamily="66" charset="0"/>
                <a:ea typeface="Calibri" panose="020F0502020204030204" pitchFamily="34" charset="0"/>
                <a:cs typeface="Times New Roman" panose="02020603050405020304" pitchFamily="18" charset="0"/>
              </a:rPr>
              <a:t>give it </a:t>
            </a:r>
            <a:r>
              <a:rPr lang="en-US" sz="4000" b="1" dirty="0">
                <a:latin typeface="Papyrus" panose="03070502060502030205" pitchFamily="66" charset="0"/>
                <a:ea typeface="Calibri" panose="020F0502020204030204" pitchFamily="34" charset="0"/>
                <a:cs typeface="Times New Roman" panose="02020603050405020304" pitchFamily="18" charset="0"/>
              </a:rPr>
              <a:t>with salt.</a:t>
            </a:r>
          </a:p>
          <a:p>
            <a:pPr algn="ctr"/>
            <a:r>
              <a:rPr lang="en-US" sz="4000" b="1" dirty="0">
                <a:latin typeface="Papyrus" panose="03070502060502030205" pitchFamily="66" charset="0"/>
                <a:ea typeface="Calibri" panose="020F0502020204030204" pitchFamily="34" charset="0"/>
                <a:cs typeface="Times New Roman" panose="02020603050405020304" pitchFamily="18" charset="0"/>
              </a:rPr>
              <a:t>Grace is the salt</a:t>
            </a:r>
          </a:p>
          <a:p>
            <a:pPr algn="ctr"/>
            <a:r>
              <a:rPr lang="en-US" sz="4000" b="1" dirty="0">
                <a:latin typeface="Papyrus" panose="03070502060502030205" pitchFamily="66" charset="0"/>
                <a:ea typeface="Calibri" panose="020F0502020204030204" pitchFamily="34" charset="0"/>
                <a:cs typeface="Times New Roman" panose="02020603050405020304" pitchFamily="18" charset="0"/>
              </a:rPr>
              <a:t>Col. 4:6</a:t>
            </a:r>
            <a:endParaRPr lang="en-US" sz="4000" dirty="0"/>
          </a:p>
        </p:txBody>
      </p:sp>
    </p:spTree>
    <p:extLst>
      <p:ext uri="{BB962C8B-B14F-4D97-AF65-F5344CB8AC3E}">
        <p14:creationId xmlns:p14="http://schemas.microsoft.com/office/powerpoint/2010/main" val="27346511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Striped Right 1">
            <a:extLst>
              <a:ext uri="{FF2B5EF4-FFF2-40B4-BE49-F238E27FC236}">
                <a16:creationId xmlns:a16="http://schemas.microsoft.com/office/drawing/2014/main" id="{D477C4B7-BFD0-4DD8-85A7-151103B4C50C}"/>
              </a:ext>
            </a:extLst>
          </p:cNvPr>
          <p:cNvSpPr/>
          <p:nvPr/>
        </p:nvSpPr>
        <p:spPr>
          <a:xfrm rot="16200000">
            <a:off x="-145851" y="632467"/>
            <a:ext cx="1571674" cy="773722"/>
          </a:xfrm>
          <a:prstGeom prst="striped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 name="Arrow: Bent-Up 2">
            <a:extLst>
              <a:ext uri="{FF2B5EF4-FFF2-40B4-BE49-F238E27FC236}">
                <a16:creationId xmlns:a16="http://schemas.microsoft.com/office/drawing/2014/main" id="{B5426D2E-87A5-486E-A057-9C6CD7A34138}"/>
              </a:ext>
            </a:extLst>
          </p:cNvPr>
          <p:cNvSpPr/>
          <p:nvPr/>
        </p:nvSpPr>
        <p:spPr>
          <a:xfrm rot="5400000" flipV="1">
            <a:off x="67405" y="1213217"/>
            <a:ext cx="1188015" cy="1181224"/>
          </a:xfrm>
          <a:prstGeom prst="bentUpArrow">
            <a:avLst>
              <a:gd name="adj1" fmla="val 31004"/>
              <a:gd name="adj2" fmla="val 25000"/>
              <a:gd name="adj3" fmla="val 25000"/>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A303943C-C64B-4691-8BB6-E65BB1BE914E}"/>
              </a:ext>
            </a:extLst>
          </p:cNvPr>
          <p:cNvSpPr txBox="1"/>
          <p:nvPr/>
        </p:nvSpPr>
        <p:spPr>
          <a:xfrm rot="16200000">
            <a:off x="-14573" y="689970"/>
            <a:ext cx="1313067"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UPWARD</a:t>
            </a:r>
          </a:p>
        </p:txBody>
      </p:sp>
      <p:sp>
        <p:nvSpPr>
          <p:cNvPr id="5" name="TextBox 4">
            <a:extLst>
              <a:ext uri="{FF2B5EF4-FFF2-40B4-BE49-F238E27FC236}">
                <a16:creationId xmlns:a16="http://schemas.microsoft.com/office/drawing/2014/main" id="{3756B7A4-EC31-49F4-834D-26718DCBF77E}"/>
              </a:ext>
            </a:extLst>
          </p:cNvPr>
          <p:cNvSpPr txBox="1"/>
          <p:nvPr/>
        </p:nvSpPr>
        <p:spPr>
          <a:xfrm rot="16200000">
            <a:off x="547779" y="1603773"/>
            <a:ext cx="1013669"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WARD</a:t>
            </a:r>
          </a:p>
        </p:txBody>
      </p:sp>
      <p:sp>
        <p:nvSpPr>
          <p:cNvPr id="6" name="TextBox 5">
            <a:extLst>
              <a:ext uri="{FF2B5EF4-FFF2-40B4-BE49-F238E27FC236}">
                <a16:creationId xmlns:a16="http://schemas.microsoft.com/office/drawing/2014/main" id="{1A849E7D-3478-4156-89ED-24CFFD825634}"/>
              </a:ext>
            </a:extLst>
          </p:cNvPr>
          <p:cNvSpPr txBox="1"/>
          <p:nvPr/>
        </p:nvSpPr>
        <p:spPr>
          <a:xfrm>
            <a:off x="339075" y="1932224"/>
            <a:ext cx="687774" cy="400110"/>
          </a:xfrm>
          <a:prstGeom prst="rect">
            <a:avLst/>
          </a:prstGeom>
          <a:noFill/>
        </p:spPr>
        <p:txBody>
          <a:bodyPr wrap="square" rtlCol="0">
            <a:spAutoFit/>
          </a:bodyPr>
          <a:lstStyle/>
          <a:p>
            <a:r>
              <a:rPr lang="en-US" sz="2000" b="1" dirty="0">
                <a:solidFill>
                  <a:schemeClr val="bg1"/>
                </a:solidFill>
                <a:effectLst>
                  <a:outerShdw blurRad="50800" dist="50800" dir="5400000" algn="ctr" rotWithShape="0">
                    <a:schemeClr val="tx1"/>
                  </a:outerShdw>
                </a:effectLst>
                <a:latin typeface="Ink Free" panose="03080402000500000000" pitchFamily="66" charset="0"/>
              </a:rPr>
              <a:t>IN</a:t>
            </a:r>
          </a:p>
        </p:txBody>
      </p:sp>
      <p:sp>
        <p:nvSpPr>
          <p:cNvPr id="7" name="Rectangle 6">
            <a:extLst>
              <a:ext uri="{FF2B5EF4-FFF2-40B4-BE49-F238E27FC236}">
                <a16:creationId xmlns:a16="http://schemas.microsoft.com/office/drawing/2014/main" id="{AF397E3B-BF8D-4A90-80DB-39897BEBBD48}"/>
              </a:ext>
            </a:extLst>
          </p:cNvPr>
          <p:cNvSpPr/>
          <p:nvPr/>
        </p:nvSpPr>
        <p:spPr>
          <a:xfrm>
            <a:off x="1357499" y="329468"/>
            <a:ext cx="2785497" cy="1938992"/>
          </a:xfrm>
          <a:prstGeom prst="rect">
            <a:avLst/>
          </a:prstGeom>
        </p:spPr>
        <p:txBody>
          <a:bodyPr wrap="square">
            <a:spAutoFit/>
          </a:bodyPr>
          <a:lstStyle/>
          <a:p>
            <a:r>
              <a:rPr lang="en-US" sz="4000" b="1" dirty="0">
                <a:effectLst>
                  <a:outerShdw blurRad="50800" dist="50800" dir="5400000" algn="ctr" rotWithShape="0">
                    <a:schemeClr val="bg1"/>
                  </a:outerShdw>
                </a:effectLst>
                <a:latin typeface="Ink Free" panose="03080402000500000000" pitchFamily="66" charset="0"/>
              </a:rPr>
              <a:t>Keeping the Unity of the Spirit</a:t>
            </a:r>
          </a:p>
        </p:txBody>
      </p:sp>
      <p:sp>
        <p:nvSpPr>
          <p:cNvPr id="8" name="Rectangle 7">
            <a:extLst>
              <a:ext uri="{FF2B5EF4-FFF2-40B4-BE49-F238E27FC236}">
                <a16:creationId xmlns:a16="http://schemas.microsoft.com/office/drawing/2014/main" id="{747270AE-F524-406C-8B78-02D29B807F01}"/>
              </a:ext>
            </a:extLst>
          </p:cNvPr>
          <p:cNvSpPr/>
          <p:nvPr/>
        </p:nvSpPr>
        <p:spPr>
          <a:xfrm>
            <a:off x="5022166" y="204462"/>
            <a:ext cx="6830759" cy="1323439"/>
          </a:xfrm>
          <a:prstGeom prst="rect">
            <a:avLst/>
          </a:prstGeom>
          <a:ln w="28575">
            <a:solidFill>
              <a:srgbClr val="00B0F0"/>
            </a:solidFill>
          </a:ln>
        </p:spPr>
        <p:txBody>
          <a:bodyPr wrap="square">
            <a:spAutoFit/>
          </a:bodyPr>
          <a:lstStyle/>
          <a:p>
            <a:pPr algn="ctr"/>
            <a:r>
              <a:rPr lang="en-US" sz="4000" b="1" dirty="0">
                <a:effectLst>
                  <a:outerShdw blurRad="50800" dist="50800" dir="5400000" algn="ctr" rotWithShape="0">
                    <a:schemeClr val="bg1"/>
                  </a:outerShdw>
                </a:effectLst>
                <a:latin typeface="Papyrus" panose="03070502060502030205" pitchFamily="66" charset="0"/>
              </a:rPr>
              <a:t>Four “helps” that </a:t>
            </a:r>
          </a:p>
          <a:p>
            <a:pPr algn="ctr"/>
            <a:r>
              <a:rPr lang="en-US" sz="4000" b="1" dirty="0">
                <a:effectLst>
                  <a:outerShdw blurRad="50800" dist="50800" dir="5400000" algn="ctr" rotWithShape="0">
                    <a:schemeClr val="bg1"/>
                  </a:outerShdw>
                </a:effectLst>
                <a:latin typeface="Papyrus" panose="03070502060502030205" pitchFamily="66" charset="0"/>
              </a:rPr>
              <a:t>guard our unity</a:t>
            </a:r>
          </a:p>
        </p:txBody>
      </p:sp>
      <p:sp>
        <p:nvSpPr>
          <p:cNvPr id="9" name="Rectangle 8">
            <a:extLst>
              <a:ext uri="{FF2B5EF4-FFF2-40B4-BE49-F238E27FC236}">
                <a16:creationId xmlns:a16="http://schemas.microsoft.com/office/drawing/2014/main" id="{048274D5-5EAD-4AEA-99D8-E78F99D23231}"/>
              </a:ext>
            </a:extLst>
          </p:cNvPr>
          <p:cNvSpPr/>
          <p:nvPr/>
        </p:nvSpPr>
        <p:spPr>
          <a:xfrm>
            <a:off x="0" y="2385204"/>
            <a:ext cx="12192000" cy="1137619"/>
          </a:xfrm>
          <a:prstGeom prst="rect">
            <a:avLst/>
          </a:prstGeom>
        </p:spPr>
        <p:txBody>
          <a:bodyPr wrap="square">
            <a:spAutoFit/>
          </a:bodyPr>
          <a:lstStyle/>
          <a:p>
            <a:pPr marR="0" lvl="0" algn="ctr">
              <a:lnSpc>
                <a:spcPct val="107000"/>
              </a:lnSpc>
              <a:spcBef>
                <a:spcPts val="0"/>
              </a:spcBef>
              <a:spcAft>
                <a:spcPts val="0"/>
              </a:spcAft>
            </a:pPr>
            <a:r>
              <a:rPr lang="en-US" sz="3200" b="1" dirty="0">
                <a:latin typeface="Tempus Sans ITC" panose="04020404030D07020202" pitchFamily="82" charset="0"/>
                <a:ea typeface="Calibri" panose="020F0502020204030204" pitchFamily="34" charset="0"/>
                <a:cs typeface="Times New Roman" panose="02020603050405020304" pitchFamily="18" charset="0"/>
              </a:rPr>
              <a:t>Have no favoritism or partiality for any reason, be it race, color, educational, economic, social status or physical appearance</a:t>
            </a:r>
            <a:endParaRPr lang="en-US" sz="3200" dirty="0">
              <a:latin typeface="Tempus Sans ITC" panose="04020404030D07020202" pitchFamily="82"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F295151C-276B-4617-9FC1-610850993F51}"/>
              </a:ext>
            </a:extLst>
          </p:cNvPr>
          <p:cNvSpPr/>
          <p:nvPr/>
        </p:nvSpPr>
        <p:spPr>
          <a:xfrm>
            <a:off x="0" y="3429000"/>
            <a:ext cx="12192000" cy="619272"/>
          </a:xfrm>
          <a:prstGeom prst="rect">
            <a:avLst/>
          </a:prstGeom>
        </p:spPr>
        <p:txBody>
          <a:bodyPr wrap="square">
            <a:spAutoFit/>
          </a:bodyPr>
          <a:lstStyle/>
          <a:p>
            <a:pPr algn="ctr">
              <a:lnSpc>
                <a:spcPct val="107000"/>
              </a:lnSpc>
            </a:pPr>
            <a:r>
              <a:rPr lang="en-US" sz="3200" b="1" dirty="0">
                <a:latin typeface="Papyrus" panose="03070502060502030205" pitchFamily="66" charset="0"/>
                <a:ea typeface="Calibri" panose="020F0502020204030204" pitchFamily="34" charset="0"/>
                <a:cs typeface="Times New Roman" panose="02020603050405020304" pitchFamily="18" charset="0"/>
              </a:rPr>
              <a:t>Acts 10:34; Romans 2:11; 1 Tim. 5:21; James 2:1,8</a:t>
            </a:r>
          </a:p>
        </p:txBody>
      </p:sp>
      <p:sp>
        <p:nvSpPr>
          <p:cNvPr id="11" name="Rectangle 10">
            <a:extLst>
              <a:ext uri="{FF2B5EF4-FFF2-40B4-BE49-F238E27FC236}">
                <a16:creationId xmlns:a16="http://schemas.microsoft.com/office/drawing/2014/main" id="{69283309-5ECF-45E4-9EDF-E220D243B281}"/>
              </a:ext>
            </a:extLst>
          </p:cNvPr>
          <p:cNvSpPr/>
          <p:nvPr/>
        </p:nvSpPr>
        <p:spPr>
          <a:xfrm>
            <a:off x="70800" y="4044806"/>
            <a:ext cx="12019600" cy="2727029"/>
          </a:xfrm>
          <a:prstGeom prst="rect">
            <a:avLst/>
          </a:prstGeom>
          <a:ln w="19050">
            <a:solidFill>
              <a:srgbClr val="FFFF00"/>
            </a:solidFill>
          </a:ln>
        </p:spPr>
        <p:txBody>
          <a:bodyPr wrap="square">
            <a:spAutoFit/>
          </a:bodyPr>
          <a:lstStyle/>
          <a:p>
            <a:pPr algn="ctr">
              <a:lnSpc>
                <a:spcPct val="107000"/>
              </a:lnSpc>
            </a:pPr>
            <a:r>
              <a:rPr lang="en-US" sz="3200" b="1" dirty="0">
                <a:latin typeface="Papyrus" panose="03070502060502030205" pitchFamily="66" charset="0"/>
                <a:ea typeface="Calibri" panose="020F0502020204030204" pitchFamily="34" charset="0"/>
                <a:cs typeface="Times New Roman" panose="02020603050405020304" pitchFamily="18" charset="0"/>
              </a:rPr>
              <a:t>The body is a unit, though it is made up of many parts; and though all its parts are many, they form one body. So it is with Christ. For we  were all baptized by one Spirit into one body – whether Jews or Greeks, slave or free – and we were all given the one Spirit to drink – 1 Cor. 12: 12, 13</a:t>
            </a:r>
          </a:p>
        </p:txBody>
      </p:sp>
    </p:spTree>
    <p:extLst>
      <p:ext uri="{BB962C8B-B14F-4D97-AF65-F5344CB8AC3E}">
        <p14:creationId xmlns:p14="http://schemas.microsoft.com/office/powerpoint/2010/main" val="18559554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0FF01C-524A-4BB2-8E65-CD34C2A5B6C7}"/>
              </a:ext>
            </a:extLst>
          </p:cNvPr>
          <p:cNvSpPr/>
          <p:nvPr/>
        </p:nvSpPr>
        <p:spPr>
          <a:xfrm>
            <a:off x="4929655" y="2875002"/>
            <a:ext cx="2332690" cy="1107996"/>
          </a:xfrm>
          <a:prstGeom prst="rect">
            <a:avLst/>
          </a:prstGeom>
        </p:spPr>
        <p:txBody>
          <a:bodyPr wrap="none">
            <a:spAutoFit/>
          </a:bodyPr>
          <a:lstStyle/>
          <a:p>
            <a:r>
              <a:rPr lang="en-US" sz="6600" b="1" dirty="0">
                <a:solidFill>
                  <a:srgbClr val="FFC000"/>
                </a:solidFill>
                <a:effectLst>
                  <a:outerShdw blurRad="50800" dist="50800" dir="5400000" algn="ctr" rotWithShape="0">
                    <a:schemeClr val="bg1"/>
                  </a:outerShdw>
                </a:effectLst>
                <a:latin typeface="Ink Free" panose="03080402000500000000" pitchFamily="66" charset="0"/>
              </a:rPr>
              <a:t>Unity </a:t>
            </a:r>
            <a:endParaRPr lang="en-US" sz="6600" dirty="0">
              <a:solidFill>
                <a:srgbClr val="FFC000"/>
              </a:solidFill>
            </a:endParaRPr>
          </a:p>
        </p:txBody>
      </p:sp>
      <p:sp>
        <p:nvSpPr>
          <p:cNvPr id="3" name="Rectangle 2">
            <a:extLst>
              <a:ext uri="{FF2B5EF4-FFF2-40B4-BE49-F238E27FC236}">
                <a16:creationId xmlns:a16="http://schemas.microsoft.com/office/drawing/2014/main" id="{81CC8029-549D-4318-A6BE-6EF323B861C9}"/>
              </a:ext>
            </a:extLst>
          </p:cNvPr>
          <p:cNvSpPr/>
          <p:nvPr/>
        </p:nvSpPr>
        <p:spPr>
          <a:xfrm>
            <a:off x="53926" y="4817407"/>
            <a:ext cx="12084148" cy="1938992"/>
          </a:xfrm>
          <a:prstGeom prst="rect">
            <a:avLst/>
          </a:prstGeom>
        </p:spPr>
        <p:txBody>
          <a:bodyPr wrap="square">
            <a:spAutoFit/>
          </a:bodyPr>
          <a:lstStyle/>
          <a:p>
            <a:pPr algn="ctr"/>
            <a:r>
              <a:rPr lang="en-US" sz="4000" b="1" dirty="0">
                <a:solidFill>
                  <a:srgbClr val="FFFF00"/>
                </a:solidFill>
                <a:latin typeface="Tempus Sans ITC" panose="04020404030D07020202" pitchFamily="82" charset="0"/>
                <a:ea typeface="Calibri" panose="020F0502020204030204" pitchFamily="34" charset="0"/>
              </a:rPr>
              <a:t>“Let US make man in our image”  </a:t>
            </a:r>
          </a:p>
          <a:p>
            <a:pPr algn="ctr"/>
            <a:r>
              <a:rPr lang="en-US" sz="4000" b="1" dirty="0">
                <a:solidFill>
                  <a:srgbClr val="FFFF00"/>
                </a:solidFill>
                <a:latin typeface="Tempus Sans ITC" panose="04020404030D07020202" pitchFamily="82" charset="0"/>
                <a:ea typeface="Calibri" panose="020F0502020204030204" pitchFamily="34" charset="0"/>
              </a:rPr>
              <a:t>“And the two became one flesh” </a:t>
            </a:r>
          </a:p>
          <a:p>
            <a:pPr algn="ctr"/>
            <a:r>
              <a:rPr lang="en-US" sz="4000" b="1" dirty="0">
                <a:solidFill>
                  <a:srgbClr val="FFFF00"/>
                </a:solidFill>
                <a:latin typeface="Tempus Sans ITC" panose="04020404030D07020202" pitchFamily="82" charset="0"/>
                <a:ea typeface="Calibri" panose="020F0502020204030204" pitchFamily="34" charset="0"/>
              </a:rPr>
              <a:t>“Is Christ divided?” </a:t>
            </a:r>
            <a:endParaRPr lang="en-US" sz="4000" b="1" dirty="0">
              <a:solidFill>
                <a:srgbClr val="FFFF00"/>
              </a:solidFill>
              <a:latin typeface="Tempus Sans ITC" panose="04020404030D07020202" pitchFamily="82" charset="0"/>
            </a:endParaRPr>
          </a:p>
        </p:txBody>
      </p:sp>
      <p:sp>
        <p:nvSpPr>
          <p:cNvPr id="4" name="Rectangle 3">
            <a:extLst>
              <a:ext uri="{FF2B5EF4-FFF2-40B4-BE49-F238E27FC236}">
                <a16:creationId xmlns:a16="http://schemas.microsoft.com/office/drawing/2014/main" id="{C84248D3-7D7A-4B9B-ACA8-52192CE54121}"/>
              </a:ext>
            </a:extLst>
          </p:cNvPr>
          <p:cNvSpPr/>
          <p:nvPr/>
        </p:nvSpPr>
        <p:spPr>
          <a:xfrm>
            <a:off x="0" y="246742"/>
            <a:ext cx="12192000" cy="707886"/>
          </a:xfrm>
          <a:prstGeom prst="rect">
            <a:avLst/>
          </a:prstGeom>
        </p:spPr>
        <p:txBody>
          <a:bodyPr wrap="square">
            <a:spAutoFit/>
          </a:bodyPr>
          <a:lstStyle/>
          <a:p>
            <a:pPr algn="ctr"/>
            <a:r>
              <a:rPr lang="en-US" sz="4000" b="1" dirty="0">
                <a:solidFill>
                  <a:srgbClr val="FFFF00"/>
                </a:solidFill>
                <a:latin typeface="Tempus Sans ITC" panose="04020404030D07020202" pitchFamily="82" charset="0"/>
                <a:ea typeface="Calibri" panose="020F0502020204030204" pitchFamily="34" charset="0"/>
              </a:rPr>
              <a:t>Unity is based in Christ alone </a:t>
            </a:r>
            <a:endParaRPr lang="en-US" sz="4000" b="1" dirty="0">
              <a:solidFill>
                <a:srgbClr val="FFFF00"/>
              </a:solidFill>
              <a:latin typeface="Tempus Sans ITC" panose="04020404030D07020202" pitchFamily="82" charset="0"/>
            </a:endParaRPr>
          </a:p>
        </p:txBody>
      </p:sp>
      <p:sp>
        <p:nvSpPr>
          <p:cNvPr id="6" name="Rectangle 5">
            <a:extLst>
              <a:ext uri="{FF2B5EF4-FFF2-40B4-BE49-F238E27FC236}">
                <a16:creationId xmlns:a16="http://schemas.microsoft.com/office/drawing/2014/main" id="{E2312149-107F-48AB-8BA2-4E9289ECDC29}"/>
              </a:ext>
            </a:extLst>
          </p:cNvPr>
          <p:cNvSpPr/>
          <p:nvPr/>
        </p:nvSpPr>
        <p:spPr>
          <a:xfrm rot="20873501">
            <a:off x="626533" y="537475"/>
            <a:ext cx="2095445" cy="1077218"/>
          </a:xfrm>
          <a:prstGeom prst="rect">
            <a:avLst/>
          </a:prstGeom>
        </p:spPr>
        <p:txBody>
          <a:bodyPr wrap="none">
            <a:spAutoFit/>
          </a:bodyPr>
          <a:lstStyle/>
          <a:p>
            <a:pPr algn="ctr"/>
            <a:r>
              <a:rPr lang="en-US" sz="3200" b="1" dirty="0">
                <a:latin typeface="Papyrus" panose="03070502060502030205" pitchFamily="66" charset="0"/>
                <a:ea typeface="Calibri" panose="020F0502020204030204" pitchFamily="34" charset="0"/>
                <a:cs typeface="Vijaya" panose="020B0502040204020203" pitchFamily="18" charset="0"/>
              </a:rPr>
              <a:t>Practice </a:t>
            </a:r>
          </a:p>
          <a:p>
            <a:pPr algn="ctr"/>
            <a:r>
              <a:rPr lang="en-US" sz="3200" b="1" dirty="0">
                <a:latin typeface="Papyrus" panose="03070502060502030205" pitchFamily="66" charset="0"/>
                <a:ea typeface="Calibri" panose="020F0502020204030204" pitchFamily="34" charset="0"/>
                <a:cs typeface="Vijaya" panose="020B0502040204020203" pitchFamily="18" charset="0"/>
              </a:rPr>
              <a:t>hospitality </a:t>
            </a:r>
            <a:endParaRPr lang="en-US" sz="3200" b="1" dirty="0">
              <a:latin typeface="Papyrus" panose="03070502060502030205" pitchFamily="66" charset="0"/>
              <a:cs typeface="Vijaya" panose="020B0502040204020203" pitchFamily="18" charset="0"/>
            </a:endParaRPr>
          </a:p>
        </p:txBody>
      </p:sp>
      <p:sp>
        <p:nvSpPr>
          <p:cNvPr id="7" name="Rectangle 6">
            <a:extLst>
              <a:ext uri="{FF2B5EF4-FFF2-40B4-BE49-F238E27FC236}">
                <a16:creationId xmlns:a16="http://schemas.microsoft.com/office/drawing/2014/main" id="{E680F452-3884-4F0E-96A9-549BEBA4D569}"/>
              </a:ext>
            </a:extLst>
          </p:cNvPr>
          <p:cNvSpPr/>
          <p:nvPr/>
        </p:nvSpPr>
        <p:spPr>
          <a:xfrm rot="1158947">
            <a:off x="8326891" y="659464"/>
            <a:ext cx="3807788" cy="2554545"/>
          </a:xfrm>
          <a:prstGeom prst="rect">
            <a:avLst/>
          </a:prstGeom>
        </p:spPr>
        <p:txBody>
          <a:bodyPr wrap="square">
            <a:spAutoFit/>
          </a:bodyPr>
          <a:lstStyle/>
          <a:p>
            <a:pPr algn="ctr"/>
            <a:r>
              <a:rPr lang="en-US" sz="3200" b="1" dirty="0">
                <a:latin typeface="Papyrus" panose="03070502060502030205" pitchFamily="66" charset="0"/>
                <a:ea typeface="Calibri" panose="020F0502020204030204" pitchFamily="34" charset="0"/>
              </a:rPr>
              <a:t>“devoted to the service of the saints – supplied what was lacking – refreshed my spirit…” </a:t>
            </a:r>
            <a:endParaRPr lang="en-US" sz="3200" b="1" dirty="0">
              <a:latin typeface="Papyrus" panose="03070502060502030205" pitchFamily="66" charset="0"/>
            </a:endParaRPr>
          </a:p>
        </p:txBody>
      </p:sp>
      <p:sp>
        <p:nvSpPr>
          <p:cNvPr id="8" name="Rectangle 7">
            <a:extLst>
              <a:ext uri="{FF2B5EF4-FFF2-40B4-BE49-F238E27FC236}">
                <a16:creationId xmlns:a16="http://schemas.microsoft.com/office/drawing/2014/main" id="{7826AD97-49B2-4727-961C-1C7C8AB9A92F}"/>
              </a:ext>
            </a:extLst>
          </p:cNvPr>
          <p:cNvSpPr/>
          <p:nvPr/>
        </p:nvSpPr>
        <p:spPr>
          <a:xfrm rot="16948118">
            <a:off x="-412274" y="4032577"/>
            <a:ext cx="3801882" cy="1569660"/>
          </a:xfrm>
          <a:prstGeom prst="rect">
            <a:avLst/>
          </a:prstGeom>
        </p:spPr>
        <p:txBody>
          <a:bodyPr wrap="square">
            <a:spAutoFit/>
          </a:bodyPr>
          <a:lstStyle/>
          <a:p>
            <a:pPr algn="ctr"/>
            <a:r>
              <a:rPr lang="en-US" sz="3200" b="1" dirty="0">
                <a:latin typeface="Papyrus" panose="03070502060502030205" pitchFamily="66" charset="0"/>
                <a:ea typeface="Calibri" panose="020F0502020204030204" pitchFamily="34" charset="0"/>
              </a:rPr>
              <a:t>Do good…especially to the family of believers. </a:t>
            </a:r>
            <a:endParaRPr lang="en-US" sz="3200" b="1" dirty="0">
              <a:latin typeface="Papyrus" panose="03070502060502030205" pitchFamily="66" charset="0"/>
            </a:endParaRPr>
          </a:p>
        </p:txBody>
      </p:sp>
      <p:sp>
        <p:nvSpPr>
          <p:cNvPr id="9" name="Rectangle 8">
            <a:extLst>
              <a:ext uri="{FF2B5EF4-FFF2-40B4-BE49-F238E27FC236}">
                <a16:creationId xmlns:a16="http://schemas.microsoft.com/office/drawing/2014/main" id="{716A4EBD-B8AA-4425-81D0-CDDA0A04C119}"/>
              </a:ext>
            </a:extLst>
          </p:cNvPr>
          <p:cNvSpPr/>
          <p:nvPr/>
        </p:nvSpPr>
        <p:spPr>
          <a:xfrm rot="21021138">
            <a:off x="1406420" y="1213537"/>
            <a:ext cx="6096000" cy="2062103"/>
          </a:xfrm>
          <a:prstGeom prst="rect">
            <a:avLst/>
          </a:prstGeom>
        </p:spPr>
        <p:txBody>
          <a:bodyPr>
            <a:spAutoFit/>
          </a:bodyPr>
          <a:lstStyle/>
          <a:p>
            <a:pPr algn="ctr"/>
            <a:r>
              <a:rPr lang="en-US" sz="3200" b="1" dirty="0">
                <a:latin typeface="Papyrus" panose="03070502060502030205" pitchFamily="66" charset="0"/>
                <a:ea typeface="Calibri" panose="020F0502020204030204" pitchFamily="34" charset="0"/>
              </a:rPr>
              <a:t>Let the peace of Christ rule in your hears, since as members of one body you were called to peace. And be thankful</a:t>
            </a:r>
            <a:endParaRPr lang="en-US" sz="3200" b="1" dirty="0">
              <a:latin typeface="Papyrus" panose="03070502060502030205" pitchFamily="66" charset="0"/>
            </a:endParaRPr>
          </a:p>
        </p:txBody>
      </p:sp>
      <p:sp>
        <p:nvSpPr>
          <p:cNvPr id="10" name="Rectangle 9">
            <a:extLst>
              <a:ext uri="{FF2B5EF4-FFF2-40B4-BE49-F238E27FC236}">
                <a16:creationId xmlns:a16="http://schemas.microsoft.com/office/drawing/2014/main" id="{4EBFCCEB-4847-4007-9A4A-9BDEA145A5C7}"/>
              </a:ext>
            </a:extLst>
          </p:cNvPr>
          <p:cNvSpPr/>
          <p:nvPr/>
        </p:nvSpPr>
        <p:spPr>
          <a:xfrm rot="2372110">
            <a:off x="6805650" y="3306302"/>
            <a:ext cx="4934323" cy="1673150"/>
          </a:xfrm>
          <a:prstGeom prst="rect">
            <a:avLst/>
          </a:prstGeom>
        </p:spPr>
        <p:txBody>
          <a:bodyPr wrap="square">
            <a:spAutoFit/>
          </a:bodyPr>
          <a:lstStyle/>
          <a:p>
            <a:pPr marR="0" lvl="0" algn="ctr">
              <a:lnSpc>
                <a:spcPct val="107000"/>
              </a:lnSpc>
              <a:spcBef>
                <a:spcPts val="0"/>
              </a:spcBef>
              <a:spcAft>
                <a:spcPts val="0"/>
              </a:spcAft>
            </a:pPr>
            <a:r>
              <a:rPr lang="en-US" sz="3200" b="1" dirty="0">
                <a:latin typeface="Papyrus" panose="03070502060502030205" pitchFamily="66" charset="0"/>
                <a:ea typeface="Calibri" panose="020F0502020204030204" pitchFamily="34" charset="0"/>
                <a:cs typeface="Times New Roman" panose="02020603050405020304" pitchFamily="18" charset="0"/>
              </a:rPr>
              <a:t>“our circumstances and that he may encourage your hearts. “</a:t>
            </a:r>
          </a:p>
        </p:txBody>
      </p:sp>
    </p:spTree>
    <p:extLst>
      <p:ext uri="{BB962C8B-B14F-4D97-AF65-F5344CB8AC3E}">
        <p14:creationId xmlns:p14="http://schemas.microsoft.com/office/powerpoint/2010/main" val="23052182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76514F-09C1-40E6-A8A6-8FBCCF206BF9}"/>
              </a:ext>
            </a:extLst>
          </p:cNvPr>
          <p:cNvSpPr/>
          <p:nvPr/>
        </p:nvSpPr>
        <p:spPr>
          <a:xfrm>
            <a:off x="0" y="278330"/>
            <a:ext cx="12192000" cy="7000186"/>
          </a:xfrm>
          <a:prstGeom prst="rect">
            <a:avLst/>
          </a:prstGeom>
        </p:spPr>
        <p:txBody>
          <a:bodyPr wrap="square">
            <a:spAutoFit/>
          </a:bodyPr>
          <a:lstStyle/>
          <a:p>
            <a:pPr marR="0" lvl="0" algn="ctr">
              <a:lnSpc>
                <a:spcPct val="107000"/>
              </a:lnSpc>
              <a:spcBef>
                <a:spcPts val="0"/>
              </a:spcBef>
              <a:spcAft>
                <a:spcPts val="0"/>
              </a:spcAft>
            </a:pPr>
            <a:r>
              <a:rPr lang="en-US" sz="2800" b="1" dirty="0">
                <a:latin typeface="Tempus Sans ITC" panose="04020404030D07020202" pitchFamily="82" charset="0"/>
                <a:ea typeface="Calibri" panose="020F0502020204030204" pitchFamily="34" charset="0"/>
                <a:cs typeface="Times New Roman" panose="02020603050405020304" pitchFamily="18" charset="0"/>
              </a:rPr>
              <a:t>The bond that unites a man to his fellow-men is no less real and close than that which unites him to God: he is one with them. Grace renews not alone our relation to God but to man too. We not only learn to say "My Father," but "Our Father." Nothing would be more unnatural than that the children of a family should always meet their father separately, but never in the united expression of their desires or their love. Believers are not only members of one family, but even of one body. Just as each member of the body depends on the other, and the full action of the spirit dwelling in the body depends on the union and co-operation of all, so Christians cannot reach the full blessing God is ready to bestow through His Spirit, except as they seek and receive it in fellowship with each other. It is in the union and fellowship of believers that the Spirit can manifest His full power. It was to the hundred and twenty continuing in one place together, and praying with one accord, that the Spirit came from the throne of the glorified Lord.</a:t>
            </a:r>
          </a:p>
          <a:p>
            <a:pPr algn="ctr">
              <a:lnSpc>
                <a:spcPct val="107000"/>
              </a:lnSpc>
            </a:pPr>
            <a:r>
              <a:rPr lang="en-US" sz="2800" b="1" dirty="0">
                <a:latin typeface="Tempus Sans ITC" panose="04020404030D07020202" pitchFamily="82"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8486945"/>
      </p:ext>
    </p:extLst>
  </p:cSld>
  <p:clrMapOvr>
    <a:masterClrMapping/>
  </p:clrMapOvr>
  <p:transition spd="slow">
    <p:push dir="u"/>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3303</TotalTime>
  <Words>794</Words>
  <Application>Microsoft Office PowerPoint</Application>
  <PresentationFormat>Widescreen</PresentationFormat>
  <Paragraphs>78</Paragraphs>
  <Slides>10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Calibri</vt:lpstr>
      <vt:lpstr>Calibri Light</vt:lpstr>
      <vt:lpstr>Ink Free</vt:lpstr>
      <vt:lpstr>Kristen ITC</vt:lpstr>
      <vt:lpstr>Papyrus</vt:lpstr>
      <vt:lpstr>Tempus Sans ITC</vt:lpstr>
      <vt:lpstr>Times New Roman</vt:lpstr>
      <vt:lpstr>Vijaya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Ministry1 - Office</dc:creator>
  <cp:lastModifiedBy>Ministry1 - Office</cp:lastModifiedBy>
  <cp:revision>19</cp:revision>
  <dcterms:created xsi:type="dcterms:W3CDTF">2019-05-09T19:39:04Z</dcterms:created>
  <dcterms:modified xsi:type="dcterms:W3CDTF">2019-05-12T02:42:52Z</dcterms:modified>
</cp:coreProperties>
</file>