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111" d="100"/>
          <a:sy n="111" d="100"/>
        </p:scale>
        <p:origin x="51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CC4E3F-CC6B-405A-A4FB-DDBD55419D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D1830A0-4C27-4880-A4D1-47027552A3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DA25BF-45F0-4FE5-8ED2-9B3CF6A546C6}" type="datetimeFigureOut">
              <a:rPr lang="en-US" smtClean="0"/>
              <a:t>5/5/2019</a:t>
            </a:fld>
            <a:endParaRPr lang="en-US"/>
          </a:p>
        </p:txBody>
      </p:sp>
      <p:sp>
        <p:nvSpPr>
          <p:cNvPr id="4" name="Footer Placeholder 3">
            <a:extLst>
              <a:ext uri="{FF2B5EF4-FFF2-40B4-BE49-F238E27FC236}">
                <a16:creationId xmlns:a16="http://schemas.microsoft.com/office/drawing/2014/main" id="{00813C8B-5592-420B-AE36-6863A13D68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D8AA41D6-D5E2-482E-8294-3F84A691FB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36FA5C-4A88-488D-AF21-D55D3BBFFD25}" type="slidenum">
              <a:rPr lang="en-US" smtClean="0"/>
              <a:t>‹#›</a:t>
            </a:fld>
            <a:endParaRPr lang="en-US"/>
          </a:p>
        </p:txBody>
      </p:sp>
      <p:sp>
        <p:nvSpPr>
          <p:cNvPr id="6" name="TextBox 5" descr="Box1">
            <a:extLst>
              <a:ext uri="{FF2B5EF4-FFF2-40B4-BE49-F238E27FC236}">
                <a16:creationId xmlns:a16="http://schemas.microsoft.com/office/drawing/2014/main" id="{48589132-E516-42F3-ACCD-F40ABD8B14C9}"/>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E1849ADD-65D8-4999-B906-E684B6A8E2C9}"/>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032C7F5D-952B-45C7-811B-D2A34B1114D8}"/>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1277BF90-E483-432F-B007-13497107FCD1}"/>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F179AE40-3088-442B-862E-592F0AE16591}"/>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44DF3B8F-7C22-41EA-8EE8-77B3046DF2C4}"/>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48F5FC2F-3785-4312-B215-766EAE457EA9}"/>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750219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0453E-DD02-4037-8222-E99734204830}" type="datetimeFigureOut">
              <a:rPr lang="en-US" smtClean="0"/>
              <a:t>5/5/2019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437E9-F89D-4CC2-9E8A-DC4874F7BB55}" type="slidenum">
              <a:rPr lang="en-US" smtClean="0"/>
              <a:t>‹#›</a:t>
            </a:fld>
            <a:endParaRPr lang="en-US"/>
          </a:p>
        </p:txBody>
      </p:sp>
    </p:spTree>
    <p:extLst>
      <p:ext uri="{BB962C8B-B14F-4D97-AF65-F5344CB8AC3E}">
        <p14:creationId xmlns:p14="http://schemas.microsoft.com/office/powerpoint/2010/main" val="399033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1</a:t>
            </a:fld>
            <a:endParaRPr lang="en-US"/>
          </a:p>
        </p:txBody>
      </p:sp>
    </p:spTree>
    <p:extLst>
      <p:ext uri="{BB962C8B-B14F-4D97-AF65-F5344CB8AC3E}">
        <p14:creationId xmlns:p14="http://schemas.microsoft.com/office/powerpoint/2010/main" val="4072978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10</a:t>
            </a:fld>
            <a:endParaRPr lang="en-US"/>
          </a:p>
        </p:txBody>
      </p:sp>
    </p:spTree>
    <p:extLst>
      <p:ext uri="{BB962C8B-B14F-4D97-AF65-F5344CB8AC3E}">
        <p14:creationId xmlns:p14="http://schemas.microsoft.com/office/powerpoint/2010/main" val="223986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2</a:t>
            </a:fld>
            <a:endParaRPr lang="en-US"/>
          </a:p>
        </p:txBody>
      </p:sp>
    </p:spTree>
    <p:extLst>
      <p:ext uri="{BB962C8B-B14F-4D97-AF65-F5344CB8AC3E}">
        <p14:creationId xmlns:p14="http://schemas.microsoft.com/office/powerpoint/2010/main" val="221441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3</a:t>
            </a:fld>
            <a:endParaRPr lang="en-US"/>
          </a:p>
        </p:txBody>
      </p:sp>
    </p:spTree>
    <p:extLst>
      <p:ext uri="{BB962C8B-B14F-4D97-AF65-F5344CB8AC3E}">
        <p14:creationId xmlns:p14="http://schemas.microsoft.com/office/powerpoint/2010/main" val="148653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4</a:t>
            </a:fld>
            <a:endParaRPr lang="en-US"/>
          </a:p>
        </p:txBody>
      </p:sp>
    </p:spTree>
    <p:extLst>
      <p:ext uri="{BB962C8B-B14F-4D97-AF65-F5344CB8AC3E}">
        <p14:creationId xmlns:p14="http://schemas.microsoft.com/office/powerpoint/2010/main" val="69860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5</a:t>
            </a:fld>
            <a:endParaRPr lang="en-US"/>
          </a:p>
        </p:txBody>
      </p:sp>
    </p:spTree>
    <p:extLst>
      <p:ext uri="{BB962C8B-B14F-4D97-AF65-F5344CB8AC3E}">
        <p14:creationId xmlns:p14="http://schemas.microsoft.com/office/powerpoint/2010/main" val="162882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6</a:t>
            </a:fld>
            <a:endParaRPr lang="en-US"/>
          </a:p>
        </p:txBody>
      </p:sp>
    </p:spTree>
    <p:extLst>
      <p:ext uri="{BB962C8B-B14F-4D97-AF65-F5344CB8AC3E}">
        <p14:creationId xmlns:p14="http://schemas.microsoft.com/office/powerpoint/2010/main" val="268325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7</a:t>
            </a:fld>
            <a:endParaRPr lang="en-US"/>
          </a:p>
        </p:txBody>
      </p:sp>
    </p:spTree>
    <p:extLst>
      <p:ext uri="{BB962C8B-B14F-4D97-AF65-F5344CB8AC3E}">
        <p14:creationId xmlns:p14="http://schemas.microsoft.com/office/powerpoint/2010/main" val="158253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8</a:t>
            </a:fld>
            <a:endParaRPr lang="en-US"/>
          </a:p>
        </p:txBody>
      </p:sp>
    </p:spTree>
    <p:extLst>
      <p:ext uri="{BB962C8B-B14F-4D97-AF65-F5344CB8AC3E}">
        <p14:creationId xmlns:p14="http://schemas.microsoft.com/office/powerpoint/2010/main" val="406823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437E9-F89D-4CC2-9E8A-DC4874F7BB55}" type="slidenum">
              <a:rPr lang="en-US" smtClean="0"/>
              <a:t>9</a:t>
            </a:fld>
            <a:endParaRPr lang="en-US"/>
          </a:p>
        </p:txBody>
      </p:sp>
    </p:spTree>
    <p:extLst>
      <p:ext uri="{BB962C8B-B14F-4D97-AF65-F5344CB8AC3E}">
        <p14:creationId xmlns:p14="http://schemas.microsoft.com/office/powerpoint/2010/main" val="305846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8B3EE7-C936-446F-8380-8B51EE77F4A8}"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2613531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8B3EE7-C936-446F-8380-8B51EE77F4A8}"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3062307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8B3EE7-C936-446F-8380-8B51EE77F4A8}"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3540732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8B3EE7-C936-446F-8380-8B51EE77F4A8}"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782477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8B3EE7-C936-446F-8380-8B51EE77F4A8}"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3591675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8B3EE7-C936-446F-8380-8B51EE77F4A8}"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1328428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8B3EE7-C936-446F-8380-8B51EE77F4A8}" type="datetimeFigureOut">
              <a:rPr lang="en-US" smtClean="0"/>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1701518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8B3EE7-C936-446F-8380-8B51EE77F4A8}" type="datetimeFigureOut">
              <a:rPr lang="en-US" smtClean="0"/>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336736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B3EE7-C936-446F-8380-8B51EE77F4A8}"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2415076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8B3EE7-C936-446F-8380-8B51EE77F4A8}"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239422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8B3EE7-C936-446F-8380-8B51EE77F4A8}"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A5591-7716-4102-B077-19D016717861}" type="slidenum">
              <a:rPr lang="en-US" smtClean="0"/>
              <a:t>‹#›</a:t>
            </a:fld>
            <a:endParaRPr lang="en-US"/>
          </a:p>
        </p:txBody>
      </p:sp>
    </p:spTree>
    <p:extLst>
      <p:ext uri="{BB962C8B-B14F-4D97-AF65-F5344CB8AC3E}">
        <p14:creationId xmlns:p14="http://schemas.microsoft.com/office/powerpoint/2010/main" val="4267019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B3EE7-C936-446F-8380-8B51EE77F4A8}" type="datetimeFigureOut">
              <a:rPr lang="en-US" smtClean="0"/>
              <a:t>5/5/2019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A5591-7716-4102-B077-19D016717861}" type="slidenum">
              <a:rPr lang="en-US" smtClean="0"/>
              <a:t>‹#›</a:t>
            </a:fld>
            <a:endParaRPr lang="en-US"/>
          </a:p>
        </p:txBody>
      </p:sp>
    </p:spTree>
    <p:extLst>
      <p:ext uri="{BB962C8B-B14F-4D97-AF65-F5344CB8AC3E}">
        <p14:creationId xmlns:p14="http://schemas.microsoft.com/office/powerpoint/2010/main" val="11111975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5645761-A42D-43C6-A42C-F9464A49367F}"/>
              </a:ext>
            </a:extLst>
          </p:cNvPr>
          <p:cNvPicPr>
            <a:picLocks noChangeAspect="1"/>
          </p:cNvPicPr>
          <p:nvPr/>
        </p:nvPicPr>
        <p:blipFill>
          <a:blip r:embed="rId3"/>
          <a:stretch>
            <a:fillRect/>
          </a:stretch>
        </p:blipFill>
        <p:spPr>
          <a:xfrm>
            <a:off x="-14397" y="52736"/>
            <a:ext cx="12192000" cy="6858000"/>
          </a:xfrm>
          <a:prstGeom prst="rect">
            <a:avLst/>
          </a:prstGeom>
          <a:effectLst>
            <a:outerShdw blurRad="50800" dist="50800" dir="5400000" algn="ctr" rotWithShape="0">
              <a:schemeClr val="bg1"/>
            </a:outerShdw>
          </a:effectLst>
        </p:spPr>
      </p:pic>
      <p:sp>
        <p:nvSpPr>
          <p:cNvPr id="5" name="TextBox 4">
            <a:extLst>
              <a:ext uri="{FF2B5EF4-FFF2-40B4-BE49-F238E27FC236}">
                <a16:creationId xmlns:a16="http://schemas.microsoft.com/office/drawing/2014/main" id="{54B03885-333E-4F32-B6B3-1AAD1AA59D27}"/>
              </a:ext>
            </a:extLst>
          </p:cNvPr>
          <p:cNvSpPr txBox="1"/>
          <p:nvPr/>
        </p:nvSpPr>
        <p:spPr>
          <a:xfrm>
            <a:off x="224692" y="283200"/>
            <a:ext cx="7917821" cy="1107996"/>
          </a:xfrm>
          <a:prstGeom prst="rect">
            <a:avLst/>
          </a:prstGeom>
          <a:noFill/>
          <a:effectLst>
            <a:outerShdw blurRad="50800" dist="50800" dir="5400000" algn="ctr" rotWithShape="0">
              <a:schemeClr val="bg1"/>
            </a:outerShdw>
          </a:effectLst>
        </p:spPr>
        <p:txBody>
          <a:bodyPr wrap="square" rtlCol="0">
            <a:spAutoFit/>
          </a:bodyPr>
          <a:lstStyle/>
          <a:p>
            <a:r>
              <a:rPr lang="en-US" sz="6600" b="1" dirty="0">
                <a:effectLst>
                  <a:outerShdw blurRad="50800" dist="50800" dir="5400000" algn="ctr" rotWithShape="0">
                    <a:schemeClr val="bg1"/>
                  </a:outerShdw>
                </a:effectLst>
                <a:latin typeface="Ink Free" panose="03080402000500000000" pitchFamily="66" charset="0"/>
              </a:rPr>
              <a:t>Superiority of Christ</a:t>
            </a:r>
          </a:p>
        </p:txBody>
      </p:sp>
      <p:sp>
        <p:nvSpPr>
          <p:cNvPr id="6" name="TextBox 5">
            <a:extLst>
              <a:ext uri="{FF2B5EF4-FFF2-40B4-BE49-F238E27FC236}">
                <a16:creationId xmlns:a16="http://schemas.microsoft.com/office/drawing/2014/main" id="{BECA2B2F-88FB-4A6E-BFBC-5D23835C0276}"/>
              </a:ext>
            </a:extLst>
          </p:cNvPr>
          <p:cNvSpPr txBox="1"/>
          <p:nvPr/>
        </p:nvSpPr>
        <p:spPr>
          <a:xfrm rot="21017365">
            <a:off x="7039632" y="1167745"/>
            <a:ext cx="4412566" cy="707886"/>
          </a:xfrm>
          <a:prstGeom prst="rect">
            <a:avLst/>
          </a:prstGeom>
          <a:noFill/>
          <a:ln w="38100">
            <a:solidFill>
              <a:schemeClr val="tx2">
                <a:lumMod val="50000"/>
              </a:schemeClr>
            </a:solidFill>
          </a:ln>
          <a:effectLst>
            <a:outerShdw blurRad="50800" dist="50800" dir="5400000" algn="ctr" rotWithShape="0">
              <a:schemeClr val="bg1"/>
            </a:outerShdw>
          </a:effectLst>
        </p:spPr>
        <p:txBody>
          <a:bodyPr wrap="square" rtlCol="0">
            <a:spAutoFit/>
          </a:bodyPr>
          <a:lstStyle/>
          <a:p>
            <a:pPr algn="ctr"/>
            <a:r>
              <a:rPr lang="en-US" sz="4000" b="1" dirty="0">
                <a:effectLst>
                  <a:glow rad="228600">
                    <a:schemeClr val="accent2">
                      <a:satMod val="175000"/>
                      <a:alpha val="40000"/>
                    </a:schemeClr>
                  </a:glow>
                  <a:outerShdw blurRad="50800" dist="38100" dir="2700000" algn="tl" rotWithShape="0">
                    <a:prstClr val="black">
                      <a:alpha val="40000"/>
                    </a:prstClr>
                  </a:outerShdw>
                </a:effectLst>
                <a:latin typeface="Ink Free" panose="03080402000500000000" pitchFamily="66" charset="0"/>
              </a:rPr>
              <a:t>Ephesians 1:19-23</a:t>
            </a:r>
          </a:p>
        </p:txBody>
      </p:sp>
      <p:sp>
        <p:nvSpPr>
          <p:cNvPr id="7" name="Arrow: Striped Right 6">
            <a:extLst>
              <a:ext uri="{FF2B5EF4-FFF2-40B4-BE49-F238E27FC236}">
                <a16:creationId xmlns:a16="http://schemas.microsoft.com/office/drawing/2014/main" id="{05D4700C-B30F-401C-82B2-C5C66AF2A8B7}"/>
              </a:ext>
            </a:extLst>
          </p:cNvPr>
          <p:cNvSpPr/>
          <p:nvPr/>
        </p:nvSpPr>
        <p:spPr>
          <a:xfrm rot="16200000">
            <a:off x="4547488" y="2884212"/>
            <a:ext cx="3998172" cy="1831249"/>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Arrow: Bent-Up 9">
            <a:extLst>
              <a:ext uri="{FF2B5EF4-FFF2-40B4-BE49-F238E27FC236}">
                <a16:creationId xmlns:a16="http://schemas.microsoft.com/office/drawing/2014/main" id="{F4672BE3-8CB4-46AA-9265-7B5C161F42E9}"/>
              </a:ext>
            </a:extLst>
          </p:cNvPr>
          <p:cNvSpPr/>
          <p:nvPr/>
        </p:nvSpPr>
        <p:spPr>
          <a:xfrm rot="5400000" flipV="1">
            <a:off x="5150736" y="4142185"/>
            <a:ext cx="2788021" cy="2538137"/>
          </a:xfrm>
          <a:prstGeom prst="bentUpArrow">
            <a:avLst>
              <a:gd name="adj1" fmla="val 31004"/>
              <a:gd name="adj2" fmla="val 25000"/>
              <a:gd name="adj3" fmla="val 2500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16D500-3D13-4BFA-820F-C88967909B6A}"/>
              </a:ext>
            </a:extLst>
          </p:cNvPr>
          <p:cNvSpPr txBox="1"/>
          <p:nvPr/>
        </p:nvSpPr>
        <p:spPr>
          <a:xfrm rot="16200000">
            <a:off x="4950059" y="3296375"/>
            <a:ext cx="3278752" cy="1015663"/>
          </a:xfrm>
          <a:prstGeom prst="rect">
            <a:avLst/>
          </a:prstGeom>
          <a:noFill/>
        </p:spPr>
        <p:txBody>
          <a:bodyPr wrap="square" rtlCol="0">
            <a:spAutoFit/>
          </a:bodyPr>
          <a:lstStyle/>
          <a:p>
            <a:r>
              <a:rPr lang="en-US" sz="6000" b="1" dirty="0">
                <a:solidFill>
                  <a:schemeClr val="bg1"/>
                </a:solidFill>
                <a:effectLst>
                  <a:outerShdw blurRad="50800" dist="50800" dir="5400000" algn="ctr" rotWithShape="0">
                    <a:schemeClr val="tx1"/>
                  </a:outerShdw>
                </a:effectLst>
                <a:latin typeface="Ink Free" panose="03080402000500000000" pitchFamily="66" charset="0"/>
              </a:rPr>
              <a:t>UPWARD</a:t>
            </a:r>
          </a:p>
        </p:txBody>
      </p:sp>
      <p:sp>
        <p:nvSpPr>
          <p:cNvPr id="8" name="TextBox 7">
            <a:extLst>
              <a:ext uri="{FF2B5EF4-FFF2-40B4-BE49-F238E27FC236}">
                <a16:creationId xmlns:a16="http://schemas.microsoft.com/office/drawing/2014/main" id="{D868C0DA-9877-4EF8-BEB3-213CDA5C00C5}"/>
              </a:ext>
            </a:extLst>
          </p:cNvPr>
          <p:cNvSpPr txBox="1"/>
          <p:nvPr/>
        </p:nvSpPr>
        <p:spPr>
          <a:xfrm rot="16200000">
            <a:off x="6193814" y="4751954"/>
            <a:ext cx="2442559" cy="1015663"/>
          </a:xfrm>
          <a:prstGeom prst="rect">
            <a:avLst/>
          </a:prstGeom>
          <a:noFill/>
        </p:spPr>
        <p:txBody>
          <a:bodyPr wrap="square" rtlCol="0">
            <a:spAutoFit/>
          </a:bodyPr>
          <a:lstStyle/>
          <a:p>
            <a:r>
              <a:rPr lang="en-US" sz="6000" b="1" dirty="0">
                <a:solidFill>
                  <a:schemeClr val="bg1"/>
                </a:solidFill>
                <a:effectLst>
                  <a:outerShdw blurRad="50800" dist="50800" dir="5400000" algn="ctr" rotWithShape="0">
                    <a:schemeClr val="tx1"/>
                  </a:outerShdw>
                </a:effectLst>
                <a:latin typeface="Ink Free" panose="03080402000500000000" pitchFamily="66" charset="0"/>
              </a:rPr>
              <a:t>WARD</a:t>
            </a:r>
          </a:p>
        </p:txBody>
      </p:sp>
      <p:sp>
        <p:nvSpPr>
          <p:cNvPr id="12" name="TextBox 11">
            <a:extLst>
              <a:ext uri="{FF2B5EF4-FFF2-40B4-BE49-F238E27FC236}">
                <a16:creationId xmlns:a16="http://schemas.microsoft.com/office/drawing/2014/main" id="{1096695C-B9C3-4C03-B7A5-9CF4B053DDC4}"/>
              </a:ext>
            </a:extLst>
          </p:cNvPr>
          <p:cNvSpPr txBox="1"/>
          <p:nvPr/>
        </p:nvSpPr>
        <p:spPr>
          <a:xfrm>
            <a:off x="5874677" y="5682215"/>
            <a:ext cx="1616999" cy="1015663"/>
          </a:xfrm>
          <a:prstGeom prst="rect">
            <a:avLst/>
          </a:prstGeom>
          <a:noFill/>
        </p:spPr>
        <p:txBody>
          <a:bodyPr wrap="square" rtlCol="0">
            <a:spAutoFit/>
          </a:bodyPr>
          <a:lstStyle/>
          <a:p>
            <a:r>
              <a:rPr lang="en-US" sz="6000" b="1" dirty="0">
                <a:solidFill>
                  <a:schemeClr val="bg1"/>
                </a:solidFill>
                <a:effectLst>
                  <a:outerShdw blurRad="50800" dist="50800" dir="5400000" algn="ctr" rotWithShape="0">
                    <a:schemeClr val="tx1"/>
                  </a:outerShdw>
                </a:effectLst>
                <a:latin typeface="Ink Free" panose="03080402000500000000" pitchFamily="66" charset="0"/>
              </a:rPr>
              <a:t>IN</a:t>
            </a:r>
          </a:p>
        </p:txBody>
      </p:sp>
      <p:sp>
        <p:nvSpPr>
          <p:cNvPr id="13" name="Rectangle 12">
            <a:extLst>
              <a:ext uri="{FF2B5EF4-FFF2-40B4-BE49-F238E27FC236}">
                <a16:creationId xmlns:a16="http://schemas.microsoft.com/office/drawing/2014/main" id="{DE0303D2-1B4F-4229-8F40-9BABA90DCE8C}"/>
              </a:ext>
            </a:extLst>
          </p:cNvPr>
          <p:cNvSpPr/>
          <p:nvPr/>
        </p:nvSpPr>
        <p:spPr>
          <a:xfrm>
            <a:off x="911071" y="1652178"/>
            <a:ext cx="4605379" cy="1938992"/>
          </a:xfrm>
          <a:prstGeom prst="rect">
            <a:avLst/>
          </a:prstGeom>
          <a:effectLst>
            <a:outerShdw blurRad="50800" dist="50800" dir="5400000" algn="ctr" rotWithShape="0">
              <a:schemeClr val="bg1"/>
            </a:outerShdw>
          </a:effectLst>
        </p:spPr>
        <p:txBody>
          <a:bodyPr wrap="square">
            <a:spAutoFit/>
          </a:bodyPr>
          <a:lstStyle/>
          <a:p>
            <a:r>
              <a:rPr lang="en-US" sz="4000" b="1" dirty="0">
                <a:latin typeface="Ink Free" panose="03080402000500000000" pitchFamily="66" charset="0"/>
                <a:ea typeface="Calibri" panose="020F0502020204030204" pitchFamily="34" charset="0"/>
              </a:rPr>
              <a:t>Dealing with the overwhelming powers of life</a:t>
            </a:r>
            <a:endParaRPr lang="en-US" sz="4000" b="1" dirty="0">
              <a:latin typeface="Ink Free" panose="03080402000500000000" pitchFamily="66" charset="0"/>
            </a:endParaRPr>
          </a:p>
        </p:txBody>
      </p:sp>
    </p:spTree>
    <p:extLst>
      <p:ext uri="{BB962C8B-B14F-4D97-AF65-F5344CB8AC3E}">
        <p14:creationId xmlns:p14="http://schemas.microsoft.com/office/powerpoint/2010/main" val="2427551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1B534B-43C9-40D3-8F1F-0D4062B45C95}"/>
              </a:ext>
            </a:extLst>
          </p:cNvPr>
          <p:cNvSpPr/>
          <p:nvPr/>
        </p:nvSpPr>
        <p:spPr>
          <a:xfrm>
            <a:off x="0" y="612844"/>
            <a:ext cx="12192000" cy="5632311"/>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And not only now as we live on this earth,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but this is forever – right into the future reality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that is coming. And God placed everything so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far below him that we could say they could only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be seen if he lifts his feet. He is the guiding force,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the principle mind over everything for those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called out of the world and into what we can call,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“his body” He is the “Super Abundance”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filling us all to our fullest capacity.</a:t>
            </a:r>
            <a:endParaRPr lang="en-US" sz="4000" dirty="0"/>
          </a:p>
        </p:txBody>
      </p:sp>
    </p:spTree>
    <p:extLst>
      <p:ext uri="{BB962C8B-B14F-4D97-AF65-F5344CB8AC3E}">
        <p14:creationId xmlns:p14="http://schemas.microsoft.com/office/powerpoint/2010/main" val="1096200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A7B2C-0714-4475-B4C6-6F8207FC006D}"/>
              </a:ext>
            </a:extLst>
          </p:cNvPr>
          <p:cNvSpPr txBox="1"/>
          <p:nvPr/>
        </p:nvSpPr>
        <p:spPr>
          <a:xfrm>
            <a:off x="321674" y="757665"/>
            <a:ext cx="3432907" cy="5016758"/>
          </a:xfrm>
          <a:prstGeom prst="rect">
            <a:avLst/>
          </a:prstGeom>
          <a:noFill/>
          <a:ln w="38100">
            <a:solidFill>
              <a:schemeClr val="accent1">
                <a:lumMod val="60000"/>
                <a:lumOff val="40000"/>
              </a:schemeClr>
            </a:solidFill>
          </a:ln>
          <a:effectLst>
            <a:outerShdw blurRad="50800" dist="50800" dir="5400000" algn="ctr" rotWithShape="0">
              <a:schemeClr val="bg1"/>
            </a:outerShdw>
          </a:effectLst>
        </p:spPr>
        <p:txBody>
          <a:bodyPr wrap="square" rtlCol="0">
            <a:spAutoFit/>
          </a:bodyPr>
          <a:lstStyle/>
          <a:p>
            <a:pPr algn="ctr"/>
            <a:r>
              <a:rPr lang="en-US" sz="4000" b="1" dirty="0">
                <a:effectLst>
                  <a:outerShdw blurRad="50800" dist="50800" dir="5400000" algn="ctr" rotWithShape="0">
                    <a:schemeClr val="bg1"/>
                  </a:outerShdw>
                </a:effectLst>
                <a:latin typeface="Ink Free" panose="03080402000500000000" pitchFamily="66" charset="0"/>
              </a:rPr>
              <a:t>Journey Point Supremacy</a:t>
            </a:r>
          </a:p>
          <a:p>
            <a:pPr algn="ctr"/>
            <a:endParaRPr lang="en-US" sz="4000" b="1" dirty="0">
              <a:effectLst>
                <a:outerShdw blurRad="50800" dist="50800" dir="5400000" algn="ctr" rotWithShape="0">
                  <a:schemeClr val="bg1"/>
                </a:outerShdw>
              </a:effectLst>
              <a:latin typeface="Ink Free" panose="03080402000500000000" pitchFamily="66" charset="0"/>
            </a:endParaRPr>
          </a:p>
          <a:p>
            <a:pPr algn="ctr"/>
            <a:endParaRPr lang="en-US" sz="4000" b="1" dirty="0">
              <a:effectLst>
                <a:outerShdw blurRad="50800" dist="50800" dir="5400000" algn="ctr" rotWithShape="0">
                  <a:schemeClr val="bg1"/>
                </a:outerShdw>
              </a:effectLst>
              <a:latin typeface="Ink Free" panose="03080402000500000000" pitchFamily="66" charset="0"/>
            </a:endParaRPr>
          </a:p>
          <a:p>
            <a:pPr algn="ctr"/>
            <a:endParaRPr lang="en-US" sz="4000" b="1" dirty="0">
              <a:effectLst>
                <a:outerShdw blurRad="50800" dist="50800" dir="5400000" algn="ctr" rotWithShape="0">
                  <a:schemeClr val="bg1"/>
                </a:outerShdw>
              </a:effectLst>
              <a:latin typeface="Ink Free" panose="03080402000500000000" pitchFamily="66" charset="0"/>
            </a:endParaRPr>
          </a:p>
          <a:p>
            <a:pPr algn="ctr"/>
            <a:r>
              <a:rPr lang="en-US" sz="4000" b="1" dirty="0">
                <a:effectLst>
                  <a:outerShdw blurRad="50800" dist="50800" dir="5400000" algn="ctr" rotWithShape="0">
                    <a:schemeClr val="bg1"/>
                  </a:outerShdw>
                </a:effectLst>
                <a:latin typeface="Ink Free" panose="03080402000500000000" pitchFamily="66" charset="0"/>
              </a:rPr>
              <a:t>Characteristic Being </a:t>
            </a:r>
          </a:p>
          <a:p>
            <a:pPr algn="ctr"/>
            <a:r>
              <a:rPr lang="en-US" sz="4000" b="1" dirty="0">
                <a:effectLst>
                  <a:outerShdw blurRad="50800" dist="50800" dir="5400000" algn="ctr" rotWithShape="0">
                    <a:schemeClr val="bg1"/>
                  </a:outerShdw>
                </a:effectLst>
                <a:latin typeface="Ink Free" panose="03080402000500000000" pitchFamily="66" charset="0"/>
              </a:rPr>
              <a:t>Christ-like</a:t>
            </a:r>
          </a:p>
        </p:txBody>
      </p:sp>
      <p:pic>
        <p:nvPicPr>
          <p:cNvPr id="4" name="Picture 3">
            <a:extLst>
              <a:ext uri="{FF2B5EF4-FFF2-40B4-BE49-F238E27FC236}">
                <a16:creationId xmlns:a16="http://schemas.microsoft.com/office/drawing/2014/main" id="{FBFBAB8A-CEE1-4684-8048-FD02DCCCBF76}"/>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579795" y="2089686"/>
            <a:ext cx="2709612" cy="2645637"/>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pic>
        <p:nvPicPr>
          <p:cNvPr id="6" name="Picture 5">
            <a:extLst>
              <a:ext uri="{FF2B5EF4-FFF2-40B4-BE49-F238E27FC236}">
                <a16:creationId xmlns:a16="http://schemas.microsoft.com/office/drawing/2014/main" id="{383F166D-E290-4820-96C8-325A63E8C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639" y="129965"/>
            <a:ext cx="3487292" cy="192672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pic>
        <p:nvPicPr>
          <p:cNvPr id="8" name="Picture 7">
            <a:extLst>
              <a:ext uri="{FF2B5EF4-FFF2-40B4-BE49-F238E27FC236}">
                <a16:creationId xmlns:a16="http://schemas.microsoft.com/office/drawing/2014/main" id="{1B0FE68B-4B55-424B-9205-79CE4C7CD5E7}"/>
              </a:ext>
            </a:extLst>
          </p:cNvPr>
          <p:cNvPicPr>
            <a:picLocks noChangeAspect="1"/>
          </p:cNvPicPr>
          <p:nvPr/>
        </p:nvPicPr>
        <p:blipFill rotWithShape="1">
          <a:blip r:embed="rId5">
            <a:extLst>
              <a:ext uri="{28A0092B-C50C-407E-A947-70E740481C1C}">
                <a14:useLocalDpi xmlns:a14="http://schemas.microsoft.com/office/drawing/2010/main" val="0"/>
              </a:ext>
            </a:extLst>
          </a:blip>
          <a:srcRect b="11503"/>
          <a:stretch/>
        </p:blipFill>
        <p:spPr>
          <a:xfrm rot="19745883">
            <a:off x="4839515" y="4647503"/>
            <a:ext cx="2143125" cy="1787009"/>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0" name="Picture 9">
            <a:extLst>
              <a:ext uri="{FF2B5EF4-FFF2-40B4-BE49-F238E27FC236}">
                <a16:creationId xmlns:a16="http://schemas.microsoft.com/office/drawing/2014/main" id="{ABA49D59-3ABE-4AE6-B434-E87F354CEF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3775" y="2575441"/>
            <a:ext cx="1743646" cy="4119603"/>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1" name="Picture 10">
            <a:extLst>
              <a:ext uri="{FF2B5EF4-FFF2-40B4-BE49-F238E27FC236}">
                <a16:creationId xmlns:a16="http://schemas.microsoft.com/office/drawing/2014/main" id="{D3D2554C-5047-45AA-BDD0-5E5DE98FF5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850278" y="1337231"/>
            <a:ext cx="6858000" cy="3857625"/>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Tree>
    <p:extLst>
      <p:ext uri="{BB962C8B-B14F-4D97-AF65-F5344CB8AC3E}">
        <p14:creationId xmlns:p14="http://schemas.microsoft.com/office/powerpoint/2010/main" val="2701451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5676B2-DC6A-4F89-92EE-B8DA29C51539}"/>
              </a:ext>
            </a:extLst>
          </p:cNvPr>
          <p:cNvSpPr/>
          <p:nvPr/>
        </p:nvSpPr>
        <p:spPr>
          <a:xfrm>
            <a:off x="184190" y="277090"/>
            <a:ext cx="8747908" cy="805029"/>
          </a:xfrm>
          <a:prstGeom prst="rect">
            <a:avLst/>
          </a:prstGeom>
        </p:spPr>
        <p:txBody>
          <a:bodyPr wrap="none">
            <a:spAutoFit/>
          </a:bodyPr>
          <a:lstStyle/>
          <a:p>
            <a:pPr marR="0" lvl="0" algn="just">
              <a:lnSpc>
                <a:spcPct val="107000"/>
              </a:lnSpc>
              <a:spcBef>
                <a:spcPts val="0"/>
              </a:spcBef>
              <a:spcAft>
                <a:spcPts val="0"/>
              </a:spcAft>
            </a:pPr>
            <a:r>
              <a:rPr lang="en-US" sz="4400" b="1" dirty="0">
                <a:latin typeface="Tempus Sans ITC" panose="04020404030D07020202" pitchFamily="82" charset="0"/>
                <a:ea typeface="Calibri" panose="020F0502020204030204" pitchFamily="34" charset="0"/>
                <a:cs typeface="Times New Roman" panose="02020603050405020304" pitchFamily="18" charset="0"/>
              </a:rPr>
              <a:t>The answer to overwhelming powers</a:t>
            </a:r>
            <a:endParaRPr lang="en-US" sz="4400" dirty="0">
              <a:latin typeface="Tempus Sans ITC" panose="04020404030D07020202" pitchFamily="8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FF78AC0-735F-4A5B-BFCC-136AF5A6E8AA}"/>
              </a:ext>
            </a:extLst>
          </p:cNvPr>
          <p:cNvSpPr/>
          <p:nvPr/>
        </p:nvSpPr>
        <p:spPr>
          <a:xfrm>
            <a:off x="4558144" y="1360741"/>
            <a:ext cx="7633856" cy="206825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The answer is knowledge:</a:t>
            </a:r>
          </a:p>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“Know him better” v. 17 </a:t>
            </a:r>
          </a:p>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“That you may know” v.18</a:t>
            </a:r>
          </a:p>
        </p:txBody>
      </p:sp>
      <p:sp>
        <p:nvSpPr>
          <p:cNvPr id="4" name="Rectangle 3">
            <a:extLst>
              <a:ext uri="{FF2B5EF4-FFF2-40B4-BE49-F238E27FC236}">
                <a16:creationId xmlns:a16="http://schemas.microsoft.com/office/drawing/2014/main" id="{8BD6FFCE-D3A6-458C-AC04-150478CD5DEA}"/>
              </a:ext>
            </a:extLst>
          </p:cNvPr>
          <p:cNvSpPr/>
          <p:nvPr/>
        </p:nvSpPr>
        <p:spPr>
          <a:xfrm>
            <a:off x="5652654" y="4026365"/>
            <a:ext cx="6096000" cy="255454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a:spAutoFit/>
          </a:bodyPr>
          <a:lstStyle/>
          <a:p>
            <a:pPr algn="ctr"/>
            <a:r>
              <a:rPr lang="en-US" sz="4000" b="1" dirty="0">
                <a:latin typeface="Papyrus" panose="03070502060502030205" pitchFamily="66" charset="0"/>
                <a:ea typeface="Calibri" panose="020F0502020204030204" pitchFamily="34" charset="0"/>
              </a:rPr>
              <a:t>The answer to the overwhelming powers of life is based in the superiority of Christ.</a:t>
            </a:r>
            <a:endParaRPr lang="en-US" sz="4000" b="1" dirty="0">
              <a:latin typeface="Papyrus" panose="03070502060502030205" pitchFamily="66" charset="0"/>
            </a:endParaRPr>
          </a:p>
        </p:txBody>
      </p:sp>
      <p:pic>
        <p:nvPicPr>
          <p:cNvPr id="6" name="Picture 5">
            <a:extLst>
              <a:ext uri="{FF2B5EF4-FFF2-40B4-BE49-F238E27FC236}">
                <a16:creationId xmlns:a16="http://schemas.microsoft.com/office/drawing/2014/main" id="{1C7EEEBD-AEC0-4698-B7FE-C7B709DF0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326" y="2990959"/>
            <a:ext cx="2857500" cy="1600200"/>
          </a:xfrm>
          <a:prstGeom prst="rect">
            <a:avLst/>
          </a:prstGeom>
        </p:spPr>
      </p:pic>
      <p:pic>
        <p:nvPicPr>
          <p:cNvPr id="8" name="Picture 7">
            <a:extLst>
              <a:ext uri="{FF2B5EF4-FFF2-40B4-BE49-F238E27FC236}">
                <a16:creationId xmlns:a16="http://schemas.microsoft.com/office/drawing/2014/main" id="{BC24B91A-3DA6-41C5-8AD8-DDC6D06E0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8715"/>
            <a:ext cx="2926080" cy="1952244"/>
          </a:xfrm>
          <a:prstGeom prst="rect">
            <a:avLst/>
          </a:prstGeom>
        </p:spPr>
      </p:pic>
      <p:pic>
        <p:nvPicPr>
          <p:cNvPr id="10" name="Picture 9">
            <a:extLst>
              <a:ext uri="{FF2B5EF4-FFF2-40B4-BE49-F238E27FC236}">
                <a16:creationId xmlns:a16="http://schemas.microsoft.com/office/drawing/2014/main" id="{E5EBA6EA-5837-4F09-9FED-8E68F0820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591159"/>
            <a:ext cx="2421658" cy="1610403"/>
          </a:xfrm>
          <a:prstGeom prst="rect">
            <a:avLst/>
          </a:prstGeom>
        </p:spPr>
      </p:pic>
      <p:pic>
        <p:nvPicPr>
          <p:cNvPr id="12" name="Picture 11">
            <a:extLst>
              <a:ext uri="{FF2B5EF4-FFF2-40B4-BE49-F238E27FC236}">
                <a16:creationId xmlns:a16="http://schemas.microsoft.com/office/drawing/2014/main" id="{890A87D2-0173-44DA-A6C2-FB32AF316D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1658" y="5114925"/>
            <a:ext cx="2619375" cy="1743075"/>
          </a:xfrm>
          <a:prstGeom prst="rect">
            <a:avLst/>
          </a:prstGeom>
        </p:spPr>
      </p:pic>
    </p:spTree>
    <p:extLst>
      <p:ext uri="{BB962C8B-B14F-4D97-AF65-F5344CB8AC3E}">
        <p14:creationId xmlns:p14="http://schemas.microsoft.com/office/powerpoint/2010/main" val="3424984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330BEF1C-288A-4D39-97AD-8108ED8A85A1}"/>
              </a:ext>
            </a:extLst>
          </p:cNvPr>
          <p:cNvSpPr/>
          <p:nvPr/>
        </p:nvSpPr>
        <p:spPr>
          <a:xfrm>
            <a:off x="3990108" y="1001119"/>
            <a:ext cx="8086313" cy="1247624"/>
          </a:xfrm>
          <a:prstGeom prst="rightArrow">
            <a:avLst/>
          </a:prstGeom>
          <a:solidFill>
            <a:schemeClr val="accent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D484574-0FFA-415F-B192-AF960CBE0892}"/>
              </a:ext>
            </a:extLst>
          </p:cNvPr>
          <p:cNvSpPr/>
          <p:nvPr/>
        </p:nvSpPr>
        <p:spPr>
          <a:xfrm>
            <a:off x="0" y="249009"/>
            <a:ext cx="6096000" cy="805029"/>
          </a:xfrm>
          <a:prstGeom prst="rect">
            <a:avLst/>
          </a:prstGeom>
        </p:spPr>
        <p:txBody>
          <a:bodyPr>
            <a:spAutoFit/>
          </a:bodyPr>
          <a:lstStyle/>
          <a:p>
            <a:pPr algn="ctr">
              <a:lnSpc>
                <a:spcPct val="107000"/>
              </a:lnSpc>
            </a:pPr>
            <a:r>
              <a:rPr lang="en-US" sz="4400" b="1" dirty="0">
                <a:latin typeface="Ink Free" panose="03080402000500000000" pitchFamily="66" charset="0"/>
                <a:ea typeface="Calibri" panose="020F0502020204030204" pitchFamily="34" charset="0"/>
                <a:cs typeface="Times New Roman" panose="02020603050405020304" pitchFamily="18" charset="0"/>
              </a:rPr>
              <a:t>Three things to know</a:t>
            </a:r>
            <a:endParaRPr lang="en-US" sz="4400" dirty="0">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68724AA-A136-420B-983B-1200C592FF81}"/>
              </a:ext>
            </a:extLst>
          </p:cNvPr>
          <p:cNvSpPr/>
          <p:nvPr/>
        </p:nvSpPr>
        <p:spPr>
          <a:xfrm>
            <a:off x="210637" y="1095594"/>
            <a:ext cx="3651961" cy="1409617"/>
          </a:xfrm>
          <a:prstGeom prst="rect">
            <a:avLst/>
          </a:prstGeom>
        </p:spPr>
        <p:txBody>
          <a:bodyPr wrap="none">
            <a:spAutoFit/>
          </a:bodyPr>
          <a:lstStyle/>
          <a:p>
            <a:pPr marR="0" lvl="0" algn="ctr">
              <a:lnSpc>
                <a:spcPct val="107000"/>
              </a:lnSpc>
              <a:spcBef>
                <a:spcPts val="0"/>
              </a:spcBef>
              <a:spcAft>
                <a:spcPts val="0"/>
              </a:spcAft>
            </a:pPr>
            <a:r>
              <a:rPr lang="en-US" sz="4000" b="1" dirty="0">
                <a:solidFill>
                  <a:srgbClr val="FFFF00"/>
                </a:solidFill>
                <a:latin typeface="Papyrus" panose="03070502060502030205" pitchFamily="66" charset="0"/>
                <a:ea typeface="Calibri" panose="020F0502020204030204" pitchFamily="34" charset="0"/>
                <a:cs typeface="Times New Roman" panose="02020603050405020304" pitchFamily="18" charset="0"/>
              </a:rPr>
              <a:t>Know the hope </a:t>
            </a:r>
          </a:p>
          <a:p>
            <a:pPr marR="0" lvl="0" algn="ctr">
              <a:lnSpc>
                <a:spcPct val="107000"/>
              </a:lnSpc>
              <a:spcBef>
                <a:spcPts val="0"/>
              </a:spcBef>
              <a:spcAft>
                <a:spcPts val="0"/>
              </a:spcAft>
            </a:pPr>
            <a:r>
              <a:rPr lang="en-US" sz="4000" b="1" dirty="0">
                <a:solidFill>
                  <a:srgbClr val="FFFF00"/>
                </a:solidFill>
                <a:latin typeface="Papyrus" panose="03070502060502030205" pitchFamily="66" charset="0"/>
                <a:ea typeface="Calibri" panose="020F0502020204030204" pitchFamily="34" charset="0"/>
                <a:cs typeface="Times New Roman" panose="02020603050405020304" pitchFamily="18" charset="0"/>
              </a:rPr>
              <a:t>(v.18)</a:t>
            </a:r>
          </a:p>
        </p:txBody>
      </p:sp>
      <p:sp>
        <p:nvSpPr>
          <p:cNvPr id="4" name="Rectangle 3">
            <a:extLst>
              <a:ext uri="{FF2B5EF4-FFF2-40B4-BE49-F238E27FC236}">
                <a16:creationId xmlns:a16="http://schemas.microsoft.com/office/drawing/2014/main" id="{80CC5591-F6FC-481E-817A-3E8D3B956859}"/>
              </a:ext>
            </a:extLst>
          </p:cNvPr>
          <p:cNvSpPr/>
          <p:nvPr/>
        </p:nvSpPr>
        <p:spPr>
          <a:xfrm>
            <a:off x="4149590" y="1307308"/>
            <a:ext cx="7412280" cy="70788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sz="4000" b="1" dirty="0">
                <a:effectLst>
                  <a:outerShdw blurRad="50800" dist="50800" dir="5400000" algn="ctr" rotWithShape="0">
                    <a:schemeClr val="bg1"/>
                  </a:outerShdw>
                </a:effectLst>
                <a:latin typeface="Papyrus" panose="03070502060502030205" pitchFamily="66" charset="0"/>
                <a:ea typeface="Calibri" panose="020F0502020204030204" pitchFamily="34" charset="0"/>
              </a:rPr>
              <a:t>You will live toward your hope</a:t>
            </a:r>
            <a:endParaRPr lang="en-US" sz="4000" b="1" dirty="0">
              <a:effectLst>
                <a:outerShdw blurRad="50800" dist="50800" dir="5400000" algn="ctr" rotWithShape="0">
                  <a:schemeClr val="bg1"/>
                </a:outerShdw>
              </a:effectLst>
              <a:latin typeface="Papyrus" panose="03070502060502030205" pitchFamily="66" charset="0"/>
            </a:endParaRPr>
          </a:p>
        </p:txBody>
      </p:sp>
      <p:sp>
        <p:nvSpPr>
          <p:cNvPr id="5" name="Rectangle 4">
            <a:extLst>
              <a:ext uri="{FF2B5EF4-FFF2-40B4-BE49-F238E27FC236}">
                <a16:creationId xmlns:a16="http://schemas.microsoft.com/office/drawing/2014/main" id="{463949BB-9C03-4E88-AA49-4C3653EEAF76}"/>
              </a:ext>
            </a:extLst>
          </p:cNvPr>
          <p:cNvSpPr/>
          <p:nvPr/>
        </p:nvSpPr>
        <p:spPr>
          <a:xfrm>
            <a:off x="0" y="2665545"/>
            <a:ext cx="12192000" cy="206825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Your hope is either  in something uncertain (a wish) </a:t>
            </a:r>
          </a:p>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or certain (Biblical hope based in a firm </a:t>
            </a:r>
          </a:p>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conviction of truth).  </a:t>
            </a:r>
          </a:p>
        </p:txBody>
      </p:sp>
      <p:sp>
        <p:nvSpPr>
          <p:cNvPr id="6" name="Rectangle 5">
            <a:extLst>
              <a:ext uri="{FF2B5EF4-FFF2-40B4-BE49-F238E27FC236}">
                <a16:creationId xmlns:a16="http://schemas.microsoft.com/office/drawing/2014/main" id="{5414B9AE-F283-4852-8DE0-6E317F52ECB6}"/>
              </a:ext>
            </a:extLst>
          </p:cNvPr>
          <p:cNvSpPr/>
          <p:nvPr/>
        </p:nvSpPr>
        <p:spPr>
          <a:xfrm>
            <a:off x="0" y="5150606"/>
            <a:ext cx="12192000" cy="132343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latin typeface="Papyrus" panose="03070502060502030205" pitchFamily="66" charset="0"/>
                <a:ea typeface="Calibri" panose="020F0502020204030204" pitchFamily="34" charset="0"/>
              </a:rPr>
              <a:t>The hope of our calling means that the life </a:t>
            </a:r>
          </a:p>
          <a:p>
            <a:pPr algn="ctr"/>
            <a:r>
              <a:rPr lang="en-US" sz="4000" b="1" dirty="0">
                <a:latin typeface="Papyrus" panose="03070502060502030205" pitchFamily="66" charset="0"/>
                <a:ea typeface="Calibri" panose="020F0502020204030204" pitchFamily="34" charset="0"/>
              </a:rPr>
              <a:t>I am called to is life with meaning</a:t>
            </a:r>
            <a:endParaRPr lang="en-US" sz="4000" b="1" dirty="0">
              <a:latin typeface="Papyrus" panose="03070502060502030205" pitchFamily="66" charset="0"/>
            </a:endParaRPr>
          </a:p>
        </p:txBody>
      </p:sp>
    </p:spTree>
    <p:extLst>
      <p:ext uri="{BB962C8B-B14F-4D97-AF65-F5344CB8AC3E}">
        <p14:creationId xmlns:p14="http://schemas.microsoft.com/office/powerpoint/2010/main" val="1527873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B9389-DFCA-40FE-BE51-6753FAE268C1}"/>
              </a:ext>
            </a:extLst>
          </p:cNvPr>
          <p:cNvSpPr/>
          <p:nvPr/>
        </p:nvSpPr>
        <p:spPr>
          <a:xfrm>
            <a:off x="2687475" y="1306460"/>
            <a:ext cx="9504525" cy="740203"/>
          </a:xfrm>
          <a:prstGeom prst="rect">
            <a:avLst/>
          </a:prstGeom>
        </p:spPr>
        <p:txBody>
          <a:bodyPr wrap="non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Know the riches of God’s inheritance (v.18)</a:t>
            </a:r>
          </a:p>
        </p:txBody>
      </p:sp>
      <p:pic>
        <p:nvPicPr>
          <p:cNvPr id="5" name="Picture 4">
            <a:extLst>
              <a:ext uri="{FF2B5EF4-FFF2-40B4-BE49-F238E27FC236}">
                <a16:creationId xmlns:a16="http://schemas.microsoft.com/office/drawing/2014/main" id="{5842A623-1F84-44BE-9759-878DB32EC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1019"/>
            <a:ext cx="8163783" cy="2538490"/>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
        <p:nvSpPr>
          <p:cNvPr id="6" name="Rectangle 5">
            <a:extLst>
              <a:ext uri="{FF2B5EF4-FFF2-40B4-BE49-F238E27FC236}">
                <a16:creationId xmlns:a16="http://schemas.microsoft.com/office/drawing/2014/main" id="{5BF7FDF9-22BB-4681-A87A-E5B57A74604B}"/>
              </a:ext>
            </a:extLst>
          </p:cNvPr>
          <p:cNvSpPr/>
          <p:nvPr/>
        </p:nvSpPr>
        <p:spPr>
          <a:xfrm>
            <a:off x="8046720" y="2415586"/>
            <a:ext cx="4145280" cy="4307846"/>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200" b="1" dirty="0">
                <a:latin typeface="Papyrus" panose="03070502060502030205" pitchFamily="66" charset="0"/>
                <a:ea typeface="Calibri" panose="020F0502020204030204" pitchFamily="34" charset="0"/>
                <a:cs typeface="Times New Roman" panose="02020603050405020304" pitchFamily="18" charset="0"/>
              </a:rPr>
              <a:t>To know that you are special in God’s sight – his child, his beloved, his chosen, the one he has redeemed and justified is to know your place in God’s sight.</a:t>
            </a:r>
          </a:p>
        </p:txBody>
      </p:sp>
      <p:sp>
        <p:nvSpPr>
          <p:cNvPr id="7" name="Rectangle 6">
            <a:extLst>
              <a:ext uri="{FF2B5EF4-FFF2-40B4-BE49-F238E27FC236}">
                <a16:creationId xmlns:a16="http://schemas.microsoft.com/office/drawing/2014/main" id="{880DC90E-7E41-4658-B507-45263B18A429}"/>
              </a:ext>
            </a:extLst>
          </p:cNvPr>
          <p:cNvSpPr/>
          <p:nvPr/>
        </p:nvSpPr>
        <p:spPr>
          <a:xfrm>
            <a:off x="63390" y="4923966"/>
            <a:ext cx="8163782"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Know his incomparable great power (v19)</a:t>
            </a:r>
            <a:r>
              <a:rPr lang="en-US" sz="4000" b="1" dirty="0">
                <a:solidFill>
                  <a:srgbClr val="FFFF00"/>
                </a:solidFill>
                <a:latin typeface="Tempus Sans ITC" panose="04020404030D07020202" pitchFamily="82" charset="0"/>
                <a:ea typeface="Calibri" panose="020F0502020204030204" pitchFamily="34" charset="0"/>
              </a:rPr>
              <a:t> </a:t>
            </a:r>
            <a:endParaRPr lang="en-US" sz="4000" b="1" dirty="0">
              <a:solidFill>
                <a:srgbClr val="FFFF00"/>
              </a:solidFill>
              <a:latin typeface="Tempus Sans ITC" panose="04020404030D07020202" pitchFamily="82" charset="0"/>
            </a:endParaRPr>
          </a:p>
        </p:txBody>
      </p:sp>
      <p:sp>
        <p:nvSpPr>
          <p:cNvPr id="8" name="Rectangle 7">
            <a:extLst>
              <a:ext uri="{FF2B5EF4-FFF2-40B4-BE49-F238E27FC236}">
                <a16:creationId xmlns:a16="http://schemas.microsoft.com/office/drawing/2014/main" id="{E18F1B45-CB1B-4B9A-95C6-56D15158067B}"/>
              </a:ext>
            </a:extLst>
          </p:cNvPr>
          <p:cNvSpPr/>
          <p:nvPr/>
        </p:nvSpPr>
        <p:spPr>
          <a:xfrm>
            <a:off x="225083" y="337540"/>
            <a:ext cx="6096000" cy="805029"/>
          </a:xfrm>
          <a:prstGeom prst="rect">
            <a:avLst/>
          </a:prstGeom>
        </p:spPr>
        <p:txBody>
          <a:bodyPr>
            <a:spAutoFit/>
          </a:bodyPr>
          <a:lstStyle/>
          <a:p>
            <a:pPr algn="ctr">
              <a:lnSpc>
                <a:spcPct val="107000"/>
              </a:lnSpc>
            </a:pPr>
            <a:r>
              <a:rPr lang="en-US" sz="4400" b="1" dirty="0">
                <a:latin typeface="Ink Free" panose="03080402000500000000" pitchFamily="66" charset="0"/>
                <a:ea typeface="Calibri" panose="020F0502020204030204" pitchFamily="34" charset="0"/>
                <a:cs typeface="Times New Roman" panose="02020603050405020304" pitchFamily="18" charset="0"/>
              </a:rPr>
              <a:t>Three things to know</a:t>
            </a:r>
            <a:endParaRPr lang="en-US" sz="4400" dirty="0">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6468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EF2EF1-C47C-4E77-BC54-80CC34BC7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4"/>
            <a:ext cx="5947874" cy="3910177"/>
          </a:xfrm>
          <a:prstGeom prst="rect">
            <a:avLst/>
          </a:prstGeom>
          <a:ln>
            <a:noFill/>
          </a:ln>
          <a:effectLst>
            <a:softEdge rad="112500"/>
          </a:effectLst>
        </p:spPr>
      </p:pic>
      <p:sp>
        <p:nvSpPr>
          <p:cNvPr id="2" name="Rectangle 1">
            <a:extLst>
              <a:ext uri="{FF2B5EF4-FFF2-40B4-BE49-F238E27FC236}">
                <a16:creationId xmlns:a16="http://schemas.microsoft.com/office/drawing/2014/main" id="{70F7DE0F-8BCD-4277-B261-D379BEDD6444}"/>
              </a:ext>
            </a:extLst>
          </p:cNvPr>
          <p:cNvSpPr/>
          <p:nvPr/>
        </p:nvSpPr>
        <p:spPr>
          <a:xfrm>
            <a:off x="4060609" y="118575"/>
            <a:ext cx="1887265" cy="1323439"/>
          </a:xfrm>
          <a:prstGeom prst="rect">
            <a:avLst/>
          </a:prstGeom>
          <a:effectLst>
            <a:outerShdw blurRad="50800" dist="50800" dir="5400000" algn="ctr" rotWithShape="0">
              <a:schemeClr val="bg1"/>
            </a:outerShdw>
          </a:effectLst>
        </p:spPr>
        <p:txBody>
          <a:bodyPr wrap="square">
            <a:spAutoFit/>
          </a:bodyPr>
          <a:lstStyle/>
          <a:p>
            <a:pPr algn="ctr"/>
            <a:r>
              <a:rPr lang="en-US" sz="4000" b="1" dirty="0">
                <a:latin typeface="Tempus Sans ITC" panose="04020404030D07020202" pitchFamily="82" charset="0"/>
                <a:ea typeface="Calibri" panose="020F0502020204030204" pitchFamily="34" charset="0"/>
              </a:rPr>
              <a:t>Power words </a:t>
            </a:r>
            <a:endParaRPr lang="en-US" sz="4000" dirty="0">
              <a:latin typeface="Tempus Sans ITC" panose="04020404030D07020202" pitchFamily="82" charset="0"/>
            </a:endParaRPr>
          </a:p>
        </p:txBody>
      </p:sp>
      <p:sp>
        <p:nvSpPr>
          <p:cNvPr id="3" name="Rectangle 2">
            <a:extLst>
              <a:ext uri="{FF2B5EF4-FFF2-40B4-BE49-F238E27FC236}">
                <a16:creationId xmlns:a16="http://schemas.microsoft.com/office/drawing/2014/main" id="{1A9D37DA-1BE5-41F0-9EEC-B53CB930B2A2}"/>
              </a:ext>
            </a:extLst>
          </p:cNvPr>
          <p:cNvSpPr/>
          <p:nvPr/>
        </p:nvSpPr>
        <p:spPr>
          <a:xfrm>
            <a:off x="5915891" y="436931"/>
            <a:ext cx="6229169" cy="740203"/>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“Surpassing      greatness”</a:t>
            </a:r>
          </a:p>
        </p:txBody>
      </p:sp>
      <p:sp>
        <p:nvSpPr>
          <p:cNvPr id="4" name="Rectangle 3">
            <a:extLst>
              <a:ext uri="{FF2B5EF4-FFF2-40B4-BE49-F238E27FC236}">
                <a16:creationId xmlns:a16="http://schemas.microsoft.com/office/drawing/2014/main" id="{762B4D61-5DCC-4886-B137-29356BE3B7DC}"/>
              </a:ext>
            </a:extLst>
          </p:cNvPr>
          <p:cNvSpPr/>
          <p:nvPr/>
        </p:nvSpPr>
        <p:spPr>
          <a:xfrm>
            <a:off x="5908413" y="1950814"/>
            <a:ext cx="6276109"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 To go far beyond greatness – Greater than greater</a:t>
            </a:r>
          </a:p>
        </p:txBody>
      </p:sp>
      <p:sp>
        <p:nvSpPr>
          <p:cNvPr id="5" name="Rectangle 4">
            <a:extLst>
              <a:ext uri="{FF2B5EF4-FFF2-40B4-BE49-F238E27FC236}">
                <a16:creationId xmlns:a16="http://schemas.microsoft.com/office/drawing/2014/main" id="{FEB8B6DD-C07B-43C8-929B-357F5AB80CF1}"/>
              </a:ext>
            </a:extLst>
          </p:cNvPr>
          <p:cNvSpPr/>
          <p:nvPr/>
        </p:nvSpPr>
        <p:spPr>
          <a:xfrm>
            <a:off x="0" y="3796483"/>
            <a:ext cx="12192000" cy="675441"/>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Power</a:t>
            </a:r>
            <a:r>
              <a:rPr lang="en-US" sz="3600" b="1" dirty="0">
                <a:latin typeface="Tempus Sans ITC" panose="04020404030D07020202" pitchFamily="82" charset="0"/>
                <a:ea typeface="Calibri" panose="020F0502020204030204" pitchFamily="34" charset="0"/>
                <a:cs typeface="Times New Roman" panose="02020603050405020304" pitchFamily="18" charset="0"/>
              </a:rPr>
              <a:t> - used of natural, inherent power. </a:t>
            </a:r>
          </a:p>
        </p:txBody>
      </p:sp>
      <p:sp>
        <p:nvSpPr>
          <p:cNvPr id="6" name="Rectangle 5">
            <a:extLst>
              <a:ext uri="{FF2B5EF4-FFF2-40B4-BE49-F238E27FC236}">
                <a16:creationId xmlns:a16="http://schemas.microsoft.com/office/drawing/2014/main" id="{A9E864E5-62D9-4816-9D44-F64ECEB0A9BD}"/>
              </a:ext>
            </a:extLst>
          </p:cNvPr>
          <p:cNvSpPr/>
          <p:nvPr/>
        </p:nvSpPr>
        <p:spPr>
          <a:xfrm>
            <a:off x="-1" y="4475139"/>
            <a:ext cx="12145061" cy="646331"/>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600" b="1" dirty="0">
                <a:solidFill>
                  <a:srgbClr val="FFFF00"/>
                </a:solidFill>
                <a:latin typeface="Tempus Sans ITC" panose="04020404030D07020202" pitchFamily="82" charset="0"/>
                <a:ea typeface="Calibri" panose="020F0502020204030204" pitchFamily="34" charset="0"/>
              </a:rPr>
              <a:t>Working</a:t>
            </a:r>
            <a:r>
              <a:rPr lang="en-US" sz="3600" b="1" dirty="0">
                <a:latin typeface="Tempus Sans ITC" panose="04020404030D07020202" pitchFamily="82" charset="0"/>
                <a:ea typeface="Calibri" panose="020F0502020204030204" pitchFamily="34" charset="0"/>
              </a:rPr>
              <a:t> - the realization of the power</a:t>
            </a:r>
            <a:endParaRPr lang="en-US" sz="3600" b="1" dirty="0">
              <a:latin typeface="Tempus Sans ITC" panose="04020404030D07020202" pitchFamily="82" charset="0"/>
            </a:endParaRPr>
          </a:p>
        </p:txBody>
      </p:sp>
      <p:sp>
        <p:nvSpPr>
          <p:cNvPr id="7" name="Rectangle 6">
            <a:extLst>
              <a:ext uri="{FF2B5EF4-FFF2-40B4-BE49-F238E27FC236}">
                <a16:creationId xmlns:a16="http://schemas.microsoft.com/office/drawing/2014/main" id="{86769D83-3DE3-4D05-AC8E-DE8688BE89C9}"/>
              </a:ext>
            </a:extLst>
          </p:cNvPr>
          <p:cNvSpPr/>
          <p:nvPr/>
        </p:nvSpPr>
        <p:spPr>
          <a:xfrm>
            <a:off x="0" y="5044475"/>
            <a:ext cx="12192000" cy="1861022"/>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Might</a:t>
            </a:r>
            <a:r>
              <a:rPr lang="en-US" sz="3600" b="1" dirty="0">
                <a:latin typeface="Tempus Sans ITC" panose="04020404030D07020202" pitchFamily="82" charset="0"/>
                <a:ea typeface="Calibri" panose="020F0502020204030204" pitchFamily="34" charset="0"/>
                <a:cs typeface="Times New Roman" panose="02020603050405020304" pitchFamily="18" charset="0"/>
              </a:rPr>
              <a:t> - force and strength that is dominant</a:t>
            </a:r>
          </a:p>
          <a:p>
            <a:pPr marR="0" lvl="0" algn="ctr">
              <a:lnSpc>
                <a:spcPct val="107000"/>
              </a:lnSpc>
              <a:spcBef>
                <a:spcPts val="0"/>
              </a:spcBef>
              <a:spcAft>
                <a:spcPts val="0"/>
              </a:spcAft>
            </a:pPr>
            <a:r>
              <a:rPr lang="en-US" sz="36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Strength </a:t>
            </a:r>
            <a:r>
              <a:rPr lang="en-US" sz="3600" b="1" dirty="0">
                <a:latin typeface="Tempus Sans ITC" panose="04020404030D07020202" pitchFamily="82" charset="0"/>
                <a:ea typeface="Calibri" panose="020F0502020204030204" pitchFamily="34" charset="0"/>
                <a:cs typeface="Times New Roman" panose="02020603050405020304" pitchFamily="18" charset="0"/>
              </a:rPr>
              <a:t>- absolute strength, force and able to </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overcome immediate resistance.</a:t>
            </a:r>
          </a:p>
        </p:txBody>
      </p:sp>
      <p:sp>
        <p:nvSpPr>
          <p:cNvPr id="10" name="Rectangle 9">
            <a:extLst>
              <a:ext uri="{FF2B5EF4-FFF2-40B4-BE49-F238E27FC236}">
                <a16:creationId xmlns:a16="http://schemas.microsoft.com/office/drawing/2014/main" id="{7E2F7596-67FF-4C12-A73B-77D82860BC47}"/>
              </a:ext>
            </a:extLst>
          </p:cNvPr>
          <p:cNvSpPr/>
          <p:nvPr/>
        </p:nvSpPr>
        <p:spPr>
          <a:xfrm>
            <a:off x="9351819" y="121299"/>
            <a:ext cx="2216728" cy="48750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2400" b="1" dirty="0">
                <a:latin typeface="Papyrus" panose="03070502060502030205" pitchFamily="66" charset="0"/>
                <a:ea typeface="Calibri" panose="020F0502020204030204" pitchFamily="34" charset="0"/>
                <a:cs typeface="Times New Roman" panose="02020603050405020304" pitchFamily="18" charset="0"/>
              </a:rPr>
              <a:t> MEGA-</a:t>
            </a:r>
            <a:r>
              <a:rPr lang="en-US" sz="2400" b="1" dirty="0" err="1">
                <a:latin typeface="Papyrus" panose="03070502060502030205" pitchFamily="66" charset="0"/>
                <a:ea typeface="Calibri" panose="020F0502020204030204" pitchFamily="34" charset="0"/>
                <a:cs typeface="Times New Roman" panose="02020603050405020304" pitchFamily="18" charset="0"/>
              </a:rPr>
              <a:t>thos</a:t>
            </a:r>
            <a:r>
              <a:rPr lang="en-US" sz="2400" b="1" dirty="0">
                <a:latin typeface="Papyrus" panose="03070502060502030205" pitchFamily="66" charset="0"/>
                <a:ea typeface="Calibri" panose="020F0502020204030204" pitchFamily="34" charset="0"/>
                <a:cs typeface="Times New Roman" panose="02020603050405020304" pitchFamily="18" charset="0"/>
              </a:rPr>
              <a:t> </a:t>
            </a:r>
          </a:p>
        </p:txBody>
      </p:sp>
      <p:sp>
        <p:nvSpPr>
          <p:cNvPr id="11" name="Rectangle 10">
            <a:extLst>
              <a:ext uri="{FF2B5EF4-FFF2-40B4-BE49-F238E27FC236}">
                <a16:creationId xmlns:a16="http://schemas.microsoft.com/office/drawing/2014/main" id="{CC75DDE7-786E-45B0-9F00-3F3BDC4C1C53}"/>
              </a:ext>
            </a:extLst>
          </p:cNvPr>
          <p:cNvSpPr/>
          <p:nvPr/>
        </p:nvSpPr>
        <p:spPr>
          <a:xfrm>
            <a:off x="5915891" y="1177134"/>
            <a:ext cx="3886277" cy="619272"/>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200" b="1" dirty="0">
                <a:latin typeface="Papyrus" panose="03070502060502030205" pitchFamily="66" charset="0"/>
                <a:ea typeface="Calibri" panose="020F0502020204030204" pitchFamily="34" charset="0"/>
                <a:cs typeface="Times New Roman" panose="02020603050405020304" pitchFamily="18" charset="0"/>
              </a:rPr>
              <a:t>”To throw beyond” </a:t>
            </a:r>
          </a:p>
        </p:txBody>
      </p:sp>
    </p:spTree>
    <p:extLst>
      <p:ext uri="{BB962C8B-B14F-4D97-AF65-F5344CB8AC3E}">
        <p14:creationId xmlns:p14="http://schemas.microsoft.com/office/powerpoint/2010/main" val="49243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BDE1B-E8F1-49D1-833E-A3C1BA266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82"/>
            <a:ext cx="3828539" cy="2516910"/>
          </a:xfrm>
          <a:prstGeom prst="rect">
            <a:avLst/>
          </a:prstGeom>
          <a:ln>
            <a:noFill/>
          </a:ln>
          <a:effectLst>
            <a:softEdge rad="112500"/>
          </a:effectLst>
        </p:spPr>
      </p:pic>
      <p:sp>
        <p:nvSpPr>
          <p:cNvPr id="2" name="Rectangle 1">
            <a:extLst>
              <a:ext uri="{FF2B5EF4-FFF2-40B4-BE49-F238E27FC236}">
                <a16:creationId xmlns:a16="http://schemas.microsoft.com/office/drawing/2014/main" id="{BA85F31E-6D2A-45C1-ABAB-EC41B9BF48CF}"/>
              </a:ext>
            </a:extLst>
          </p:cNvPr>
          <p:cNvSpPr/>
          <p:nvPr/>
        </p:nvSpPr>
        <p:spPr>
          <a:xfrm>
            <a:off x="3675529" y="172315"/>
            <a:ext cx="8368345" cy="2726900"/>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FF00"/>
                </a:solidFill>
                <a:latin typeface="Papyrus" panose="03070502060502030205" pitchFamily="66" charset="0"/>
                <a:ea typeface="Calibri" panose="020F0502020204030204" pitchFamily="34" charset="0"/>
                <a:cs typeface="Times New Roman" panose="02020603050405020304" pitchFamily="18" charset="0"/>
              </a:rPr>
              <a:t>What this power does:</a:t>
            </a:r>
          </a:p>
          <a:p>
            <a:pPr marL="571500" marR="0" lvl="0" indent="-571500" algn="ctr">
              <a:lnSpc>
                <a:spcPct val="107000"/>
              </a:lnSpc>
              <a:spcBef>
                <a:spcPts val="0"/>
              </a:spcBef>
              <a:spcAft>
                <a:spcPts val="0"/>
              </a:spcAft>
              <a:buFont typeface="Arial" panose="020B0604020202020204" pitchFamily="34" charset="0"/>
              <a:buChar char="•"/>
            </a:pPr>
            <a:r>
              <a:rPr lang="en-US" sz="4000" b="1" dirty="0">
                <a:latin typeface="Papyrus" panose="03070502060502030205" pitchFamily="66" charset="0"/>
                <a:ea typeface="Calibri" panose="020F0502020204030204" pitchFamily="34" charset="0"/>
                <a:cs typeface="Times New Roman" panose="02020603050405020304" pitchFamily="18" charset="0"/>
              </a:rPr>
              <a:t>It raised Jesus from the dead</a:t>
            </a:r>
          </a:p>
          <a:p>
            <a:pPr marL="571500" marR="0" lvl="0" indent="-571500" algn="ctr">
              <a:lnSpc>
                <a:spcPct val="107000"/>
              </a:lnSpc>
              <a:spcBef>
                <a:spcPts val="0"/>
              </a:spcBef>
              <a:spcAft>
                <a:spcPts val="0"/>
              </a:spcAft>
              <a:buFont typeface="Arial" panose="020B0604020202020204" pitchFamily="34" charset="0"/>
              <a:buChar char="•"/>
            </a:pPr>
            <a:r>
              <a:rPr lang="en-US" sz="4000" b="1" dirty="0">
                <a:latin typeface="Papyrus" panose="03070502060502030205" pitchFamily="66" charset="0"/>
                <a:ea typeface="Calibri" panose="020F0502020204030204" pitchFamily="34" charset="0"/>
                <a:cs typeface="Times New Roman" panose="02020603050405020304" pitchFamily="18" charset="0"/>
              </a:rPr>
              <a:t>It seated him at the right hand of God.</a:t>
            </a:r>
          </a:p>
        </p:txBody>
      </p:sp>
      <p:sp>
        <p:nvSpPr>
          <p:cNvPr id="5" name="Rectangle 4">
            <a:extLst>
              <a:ext uri="{FF2B5EF4-FFF2-40B4-BE49-F238E27FC236}">
                <a16:creationId xmlns:a16="http://schemas.microsoft.com/office/drawing/2014/main" id="{F90879DC-C17E-42B6-816D-2D8F5F17E66D}"/>
              </a:ext>
            </a:extLst>
          </p:cNvPr>
          <p:cNvSpPr/>
          <p:nvPr/>
        </p:nvSpPr>
        <p:spPr>
          <a:xfrm>
            <a:off x="2160707" y="172315"/>
            <a:ext cx="1887265" cy="1077218"/>
          </a:xfrm>
          <a:prstGeom prst="rect">
            <a:avLst/>
          </a:prstGeom>
          <a:effectLst>
            <a:outerShdw blurRad="50800" dist="50800" dir="5400000" algn="ctr" rotWithShape="0">
              <a:schemeClr val="bg1"/>
            </a:outerShdw>
          </a:effectLst>
        </p:spPr>
        <p:txBody>
          <a:bodyPr wrap="square">
            <a:spAutoFit/>
          </a:bodyPr>
          <a:lstStyle/>
          <a:p>
            <a:pPr algn="ctr"/>
            <a:r>
              <a:rPr lang="en-US" sz="3200" b="1" dirty="0">
                <a:latin typeface="Tempus Sans ITC" panose="04020404030D07020202" pitchFamily="82" charset="0"/>
                <a:ea typeface="Calibri" panose="020F0502020204030204" pitchFamily="34" charset="0"/>
              </a:rPr>
              <a:t>Power words </a:t>
            </a:r>
            <a:endParaRPr lang="en-US" sz="3200" dirty="0">
              <a:latin typeface="Tempus Sans ITC" panose="04020404030D07020202" pitchFamily="82" charset="0"/>
            </a:endParaRPr>
          </a:p>
        </p:txBody>
      </p:sp>
      <p:sp>
        <p:nvSpPr>
          <p:cNvPr id="6" name="Rectangle 5">
            <a:extLst>
              <a:ext uri="{FF2B5EF4-FFF2-40B4-BE49-F238E27FC236}">
                <a16:creationId xmlns:a16="http://schemas.microsoft.com/office/drawing/2014/main" id="{FB527F74-DF76-4155-98A9-566CE117944C}"/>
              </a:ext>
            </a:extLst>
          </p:cNvPr>
          <p:cNvSpPr/>
          <p:nvPr/>
        </p:nvSpPr>
        <p:spPr>
          <a:xfrm>
            <a:off x="1" y="4726909"/>
            <a:ext cx="12192000" cy="1409617"/>
          </a:xfrm>
          <a:prstGeom prst="rect">
            <a:avLst/>
          </a:prstGeom>
        </p:spPr>
        <p:txBody>
          <a:bodyPr wrap="square">
            <a:spAutoFit/>
          </a:bodyPr>
          <a:lstStyle/>
          <a:p>
            <a:pPr marL="285750" marR="0" lvl="0" indent="-285750" algn="ctr">
              <a:lnSpc>
                <a:spcPct val="107000"/>
              </a:lnSpc>
              <a:spcBef>
                <a:spcPts val="0"/>
              </a:spcBef>
              <a:spcAft>
                <a:spcPts val="0"/>
              </a:spcAft>
              <a:buFont typeface="Arial" panose="020B0604020202020204" pitchFamily="34" charset="0"/>
              <a:buChar char="•"/>
            </a:pPr>
            <a:r>
              <a:rPr lang="en-US" sz="4000" b="1" dirty="0">
                <a:latin typeface="Papyrus" panose="03070502060502030205" pitchFamily="66" charset="0"/>
                <a:ea typeface="Calibri" panose="020F0502020204030204" pitchFamily="34" charset="0"/>
                <a:cs typeface="Times New Roman" panose="02020603050405020304" pitchFamily="18" charset="0"/>
              </a:rPr>
              <a:t>It places him at the head or guiding force of the church</a:t>
            </a:r>
          </a:p>
          <a:p>
            <a:pPr marL="571500" marR="0" lvl="0" indent="-571500" algn="ctr">
              <a:lnSpc>
                <a:spcPct val="107000"/>
              </a:lnSpc>
              <a:spcBef>
                <a:spcPts val="0"/>
              </a:spcBef>
              <a:spcAft>
                <a:spcPts val="0"/>
              </a:spcAft>
              <a:buFont typeface="Arial" panose="020B0604020202020204" pitchFamily="34" charset="0"/>
              <a:buChar char="•"/>
            </a:pPr>
            <a:r>
              <a:rPr lang="en-US" sz="4000" b="1" dirty="0">
                <a:latin typeface="Papyrus" panose="03070502060502030205" pitchFamily="66" charset="0"/>
                <a:ea typeface="Calibri" panose="020F0502020204030204" pitchFamily="34" charset="0"/>
                <a:cs typeface="Times New Roman" panose="02020603050405020304" pitchFamily="18" charset="0"/>
              </a:rPr>
              <a:t>It makes the church full of this same power.</a:t>
            </a:r>
          </a:p>
        </p:txBody>
      </p:sp>
      <p:sp>
        <p:nvSpPr>
          <p:cNvPr id="7" name="Rectangle 6">
            <a:extLst>
              <a:ext uri="{FF2B5EF4-FFF2-40B4-BE49-F238E27FC236}">
                <a16:creationId xmlns:a16="http://schemas.microsoft.com/office/drawing/2014/main" id="{5E374B5A-0981-4D5E-B07F-EB3C4E4A512D}"/>
              </a:ext>
            </a:extLst>
          </p:cNvPr>
          <p:cNvSpPr/>
          <p:nvPr/>
        </p:nvSpPr>
        <p:spPr>
          <a:xfrm>
            <a:off x="1" y="3060441"/>
            <a:ext cx="12191999" cy="1409617"/>
          </a:xfrm>
          <a:prstGeom prst="rect">
            <a:avLst/>
          </a:prstGeom>
        </p:spPr>
        <p:txBody>
          <a:bodyPr wrap="square">
            <a:spAutoFit/>
          </a:bodyPr>
          <a:lstStyle/>
          <a:p>
            <a:pPr marL="571500" marR="0" lvl="0" indent="-571500" algn="ctr">
              <a:lnSpc>
                <a:spcPct val="107000"/>
              </a:lnSpc>
              <a:spcBef>
                <a:spcPts val="0"/>
              </a:spcBef>
              <a:spcAft>
                <a:spcPts val="0"/>
              </a:spcAft>
              <a:buFont typeface="Arial" panose="020B0604020202020204" pitchFamily="34" charset="0"/>
              <a:buChar char="•"/>
            </a:pPr>
            <a:r>
              <a:rPr lang="en-US" sz="4000" b="1" dirty="0">
                <a:latin typeface="Papyrus" panose="03070502060502030205" pitchFamily="66" charset="0"/>
                <a:ea typeface="Calibri" panose="020F0502020204030204" pitchFamily="34" charset="0"/>
                <a:cs typeface="Times New Roman" panose="02020603050405020304" pitchFamily="18" charset="0"/>
              </a:rPr>
              <a:t>It make him superior or more powerful than any other power or thing or event or circumstance or situation.</a:t>
            </a:r>
          </a:p>
        </p:txBody>
      </p:sp>
    </p:spTree>
    <p:extLst>
      <p:ext uri="{BB962C8B-B14F-4D97-AF65-F5344CB8AC3E}">
        <p14:creationId xmlns:p14="http://schemas.microsoft.com/office/powerpoint/2010/main" val="2724613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114BAD-2BA0-4278-9B28-C7B1DF15CD27}"/>
              </a:ext>
            </a:extLst>
          </p:cNvPr>
          <p:cNvSpPr/>
          <p:nvPr/>
        </p:nvSpPr>
        <p:spPr>
          <a:xfrm>
            <a:off x="0" y="504270"/>
            <a:ext cx="12192000" cy="5350696"/>
          </a:xfrm>
          <a:prstGeom prst="rect">
            <a:avLst/>
          </a:prstGeom>
        </p:spPr>
        <p:txBody>
          <a:bodyPr wrap="square">
            <a:spAutoFit/>
          </a:bodyPr>
          <a:lstStyle/>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And what is this but a greater greatness beyond greatness of the inherent power of God.  This power is directed toward those who “faith-walk” – this power comes by the way of his energetic accomplishments </a:t>
            </a:r>
          </a:p>
          <a:p>
            <a:pPr algn="ctr">
              <a:lnSpc>
                <a:spcPct val="107000"/>
              </a:lnSpc>
            </a:pPr>
            <a:r>
              <a:rPr lang="en-US" sz="4000" b="1" dirty="0">
                <a:latin typeface="Tempus Sans ITC" panose="04020404030D07020202" pitchFamily="82" charset="0"/>
                <a:ea typeface="Calibri" panose="020F0502020204030204" pitchFamily="34" charset="0"/>
                <a:cs typeface="Times New Roman" panose="02020603050405020304" pitchFamily="18" charset="0"/>
              </a:rPr>
              <a:t>in the absolute might of his able strength to overcome any immediate threat or circumstance. This he demonstrated (to prove he can mightily work in your life) when he raised Jesus from the dead. </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5658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8FE54-521F-4B55-9BDD-1AE433CAFD1C}"/>
              </a:ext>
            </a:extLst>
          </p:cNvPr>
          <p:cNvSpPr/>
          <p:nvPr/>
        </p:nvSpPr>
        <p:spPr>
          <a:xfrm>
            <a:off x="0" y="817419"/>
            <a:ext cx="12192000" cy="5016758"/>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God’s mighty strength placed Christ in a mighty place – seated at his right hand in the reality of the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heavenly realms. </a:t>
            </a:r>
            <a:r>
              <a:rPr lang="en-US" sz="4000" b="1">
                <a:latin typeface="Tempus Sans ITC" panose="04020404030D07020202" pitchFamily="82" charset="0"/>
                <a:ea typeface="Calibri" panose="020F0502020204030204" pitchFamily="34" charset="0"/>
                <a:cs typeface="Times New Roman" panose="02020603050405020304" pitchFamily="18" charset="0"/>
              </a:rPr>
              <a:t>Christ’s </a:t>
            </a:r>
            <a:r>
              <a:rPr lang="en-US" sz="4000" b="1" dirty="0">
                <a:latin typeface="Tempus Sans ITC" panose="04020404030D07020202" pitchFamily="82" charset="0"/>
                <a:ea typeface="Calibri" panose="020F0502020204030204" pitchFamily="34" charset="0"/>
                <a:cs typeface="Times New Roman" panose="02020603050405020304" pitchFamily="18" charset="0"/>
              </a:rPr>
              <a:t>position is greatly higher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than anything! Over all kings or principle positions,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over anything or anyone that bears authoritative </a:t>
            </a:r>
          </a:p>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rule or any natural power or anything that would dominate and force allegiance; over every name that declares itself a high status.  </a:t>
            </a:r>
            <a:endParaRPr lang="en-US" sz="4000" dirty="0"/>
          </a:p>
        </p:txBody>
      </p:sp>
    </p:spTree>
    <p:extLst>
      <p:ext uri="{BB962C8B-B14F-4D97-AF65-F5344CB8AC3E}">
        <p14:creationId xmlns:p14="http://schemas.microsoft.com/office/powerpoint/2010/main" val="2997236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553</Words>
  <Application>Microsoft Office PowerPoint</Application>
  <PresentationFormat>Widescreen</PresentationFormat>
  <Paragraphs>73</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Ink Free</vt:lpstr>
      <vt:lpstr>Papyrus</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 Team</cp:lastModifiedBy>
  <cp:revision>17</cp:revision>
  <cp:lastPrinted>2019-05-05T13:38:00Z</cp:lastPrinted>
  <dcterms:created xsi:type="dcterms:W3CDTF">2019-05-04T03:25:26Z</dcterms:created>
  <dcterms:modified xsi:type="dcterms:W3CDTF">2019-05-05T13:40:20Z</dcterms:modified>
</cp:coreProperties>
</file>