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FE6A54-B92D-44D1-94A1-300264207B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848D14-BA41-410B-8930-18C8CA4706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6B626-D8D6-4FB9-A8D2-28D5D349E7BF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B6910F-28D1-4964-86A3-5A5C00F47F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>
            <a:extLst>
              <a:ext uri="{FF2B5EF4-FFF2-40B4-BE49-F238E27FC236}">
                <a16:creationId xmlns:a16="http://schemas.microsoft.com/office/drawing/2014/main" id="{51D18ED1-171E-4F8E-9CB1-362019D670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C8FA5-0AC1-4C99-90F8-7E02EC8F3EC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 descr="Box1">
            <a:extLst>
              <a:ext uri="{FF2B5EF4-FFF2-40B4-BE49-F238E27FC236}">
                <a16:creationId xmlns:a16="http://schemas.microsoft.com/office/drawing/2014/main" id="{751C96FE-5A1B-4D5B-BDDF-4705C52338B8}"/>
              </a:ext>
            </a:extLst>
          </p:cNvPr>
          <p:cNvSpPr txBox="1"/>
          <p:nvPr/>
        </p:nvSpPr>
        <p:spPr bwMode="black">
          <a:xfrm>
            <a:off x="564039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 descr="Box2">
            <a:extLst>
              <a:ext uri="{FF2B5EF4-FFF2-40B4-BE49-F238E27FC236}">
                <a16:creationId xmlns:a16="http://schemas.microsoft.com/office/drawing/2014/main" id="{C7EE116C-BC78-4A00-AF8E-4A216E029D9C}"/>
              </a:ext>
            </a:extLst>
          </p:cNvPr>
          <p:cNvSpPr txBox="1"/>
          <p:nvPr/>
        </p:nvSpPr>
        <p:spPr bwMode="black">
          <a:xfrm>
            <a:off x="3652825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 descr="Box3">
            <a:extLst>
              <a:ext uri="{FF2B5EF4-FFF2-40B4-BE49-F238E27FC236}">
                <a16:creationId xmlns:a16="http://schemas.microsoft.com/office/drawing/2014/main" id="{82530F4C-AE4E-4B9E-8297-A9B55C902943}"/>
              </a:ext>
            </a:extLst>
          </p:cNvPr>
          <p:cNvSpPr txBox="1"/>
          <p:nvPr/>
        </p:nvSpPr>
        <p:spPr bwMode="black">
          <a:xfrm>
            <a:off x="564039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 descr="Box4">
            <a:extLst>
              <a:ext uri="{FF2B5EF4-FFF2-40B4-BE49-F238E27FC236}">
                <a16:creationId xmlns:a16="http://schemas.microsoft.com/office/drawing/2014/main" id="{A72E8DE1-A786-402D-9E35-9773BE726947}"/>
              </a:ext>
            </a:extLst>
          </p:cNvPr>
          <p:cNvSpPr txBox="1"/>
          <p:nvPr/>
        </p:nvSpPr>
        <p:spPr bwMode="black">
          <a:xfrm>
            <a:off x="3652825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 descr="Box5">
            <a:extLst>
              <a:ext uri="{FF2B5EF4-FFF2-40B4-BE49-F238E27FC236}">
                <a16:creationId xmlns:a16="http://schemas.microsoft.com/office/drawing/2014/main" id="{D22A6803-7F59-4934-A1B8-37BB734AB29B}"/>
              </a:ext>
            </a:extLst>
          </p:cNvPr>
          <p:cNvSpPr txBox="1"/>
          <p:nvPr/>
        </p:nvSpPr>
        <p:spPr bwMode="black">
          <a:xfrm>
            <a:off x="564039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 descr="Box6">
            <a:extLst>
              <a:ext uri="{FF2B5EF4-FFF2-40B4-BE49-F238E27FC236}">
                <a16:creationId xmlns:a16="http://schemas.microsoft.com/office/drawing/2014/main" id="{2BE10F48-7893-4767-92E9-3DA78BF7D2B9}"/>
              </a:ext>
            </a:extLst>
          </p:cNvPr>
          <p:cNvSpPr txBox="1"/>
          <p:nvPr/>
        </p:nvSpPr>
        <p:spPr bwMode="black">
          <a:xfrm>
            <a:off x="3652825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 descr="Box7">
            <a:extLst>
              <a:ext uri="{FF2B5EF4-FFF2-40B4-BE49-F238E27FC236}">
                <a16:creationId xmlns:a16="http://schemas.microsoft.com/office/drawing/2014/main" id="{57DE6389-2FC1-44FD-AD3C-5BE7E2B15B2D}"/>
              </a:ext>
            </a:extLst>
          </p:cNvPr>
          <p:cNvSpPr txBox="1"/>
          <p:nvPr/>
        </p:nvSpPr>
        <p:spPr bwMode="black">
          <a:xfrm>
            <a:off x="5257800" y="868680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9727570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12B1C-C9D5-438E-9370-7DB516CD9BE4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4A569-24F4-4353-B91A-1D9710E5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4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4A569-24F4-4353-B91A-1D9710E594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3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4A569-24F4-4353-B91A-1D9710E594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39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4A569-24F4-4353-B91A-1D9710E594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2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4A569-24F4-4353-B91A-1D9710E594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27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4A569-24F4-4353-B91A-1D9710E594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99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4A569-24F4-4353-B91A-1D9710E594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72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4A569-24F4-4353-B91A-1D9710E594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59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4A569-24F4-4353-B91A-1D9710E594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6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5A4B8-B725-4B40-B2C2-A1B5EE0A3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C4385-7755-4000-8F49-A8D9C1139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2A9EE-8AF5-4F76-9487-3A24390E3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FD8D-C00D-4902-B40B-7D94C76C5552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A0115-74CB-47ED-B8F1-CC16B6163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1E535-583F-4D97-97FF-8708AC759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3DC0-989A-4E18-89C4-0239ABFD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41646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BA25B-CFFC-4126-8906-CB8F00BAF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A8B48-3ACA-4396-A26D-75BB60C95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E6BF0-3443-49EC-814A-80FBE98CA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FD8D-C00D-4902-B40B-7D94C76C5552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E41C8-4A4A-42C3-9582-AC0002C1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1A97E-9168-4E07-AFF4-11CF2568A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3DC0-989A-4E18-89C4-0239ABFD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23212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89E8B9-57EE-4731-82FA-008FEA5140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2F88F6-27B7-47C0-83CD-8B8E15AB6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3A4D5-55BD-495A-8A26-90D1FD6B5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FD8D-C00D-4902-B40B-7D94C76C5552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FDC1E-A894-4C4A-9D2F-B9545DD3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208E5-9F5E-46AF-ACF4-99EF307D9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3DC0-989A-4E18-89C4-0239ABFD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79868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2F4B6-AF53-4751-A7EE-3F069B496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40E6F-92EF-4614-8B3D-55CC74A61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C3094-73F9-4C90-9576-49C3F545B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FD8D-C00D-4902-B40B-7D94C76C5552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1DEBF-D265-47C0-8744-247CA4420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2ED95-726C-47B6-8321-C8FB10638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3DC0-989A-4E18-89C4-0239ABFD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42322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194BA-6246-484A-B374-9C9E06C78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98C7A-4559-4BB8-BEDE-5E841270E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C5B0C-E59F-4315-B8A5-3E2DB2AC0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FD8D-C00D-4902-B40B-7D94C76C5552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0800D-4752-41EE-B615-F7329579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E65DE-AE15-412C-ABB2-D388D548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3DC0-989A-4E18-89C4-0239ABFD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3358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01DBE-0C4B-4ACB-8AA7-C8E3E2DC5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58E3-6FF8-4D97-99E1-37988F2E28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959A57-407E-4DDA-ADBD-C46F19CAB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9C5F0-E8E7-4E67-ACC8-B8842CC5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FD8D-C00D-4902-B40B-7D94C76C5552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95DB3-4FE4-4FA7-9C2F-A9EEE060E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ABFF9-028F-4F4A-AE9D-BE6ECD48B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3DC0-989A-4E18-89C4-0239ABFD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18137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ACDB4-424D-4558-9AB5-E3EE2F8F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01125-0650-490B-A352-DB1F3C9CB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C32E8-9263-4E77-9351-D2A046101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67C61A-844B-47A6-BBCB-FD6AF5074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23D195-474B-4ADB-91D9-14D6D05A4B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09B12F-EEF1-4CF5-9069-2B278B4CE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FD8D-C00D-4902-B40B-7D94C76C5552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C447DE-52B4-4DF9-AB0A-CF6ADC17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103E61-1076-4590-8D9C-A0E87B11B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3DC0-989A-4E18-89C4-0239ABFD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36207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F4E3B-A4F6-41A2-823F-C55F93716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86A762-5FE9-473B-9B6E-A06018489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FD8D-C00D-4902-B40B-7D94C76C5552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FAEF6D-6C11-4D77-8BEF-8B46A04C5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9A025B-8D7C-4185-8884-76762C77D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3DC0-989A-4E18-89C4-0239ABFD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80372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89AF56-3B1D-4525-AA52-F180F4262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FD8D-C00D-4902-B40B-7D94C76C5552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306E16-5B97-4368-9DCA-A364FE093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A45E1-5A75-40A6-A980-E868B9EE6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3DC0-989A-4E18-89C4-0239ABFD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72359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69F7E-B2CC-4FBC-8B7B-2A05D6A1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B34AC-EA1E-44BD-995B-5FC385841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87D55-E140-46FD-86DD-678D9B591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E6BF0-EF91-4C4D-83C0-C888AF307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FD8D-C00D-4902-B40B-7D94C76C5552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C07FD-06BF-46A6-8E84-A28B80900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C077B-8E15-4840-A293-C20566FEB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3DC0-989A-4E18-89C4-0239ABFD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79415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B7177-7010-4224-A57F-BA171394C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5FCB46-69F6-46C7-81F9-E22BBAAFBD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9EAE4-322F-4FB7-9F50-8B06ACBF7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03783-1E0D-4246-91EC-74AEE7D91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FD8D-C00D-4902-B40B-7D94C76C5552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BC57A-0786-4578-BBE0-A73F6B29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F327D-C6F4-4187-AA8A-BEC830E4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3DC0-989A-4E18-89C4-0239ABFD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04322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2D65A0-D8E9-47A1-AABA-2269F9ACF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E8ABD-CE54-4A6F-B90E-463687A0E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70E1-6983-42D7-BC7D-136B99D564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4FD8D-C00D-4902-B40B-7D94C76C5552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A0383-FBFB-4B43-8DE6-240B60857F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C2DCD-FED4-4776-9CCF-35320FEA1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D3DC0-989A-4E18-89C4-0239ABFD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3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8C9216-DDD7-4BDB-A75A-7FE4842C4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8E83ED-1509-4B0C-AB1D-993164947115}"/>
              </a:ext>
            </a:extLst>
          </p:cNvPr>
          <p:cNvSpPr txBox="1"/>
          <p:nvPr/>
        </p:nvSpPr>
        <p:spPr>
          <a:xfrm>
            <a:off x="709597" y="155025"/>
            <a:ext cx="4676399" cy="110799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Eyes on God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4E047C-967E-4181-BFD0-ABDEC8B485D9}"/>
              </a:ext>
            </a:extLst>
          </p:cNvPr>
          <p:cNvSpPr txBox="1"/>
          <p:nvPr/>
        </p:nvSpPr>
        <p:spPr>
          <a:xfrm rot="21017365">
            <a:off x="6344530" y="1067270"/>
            <a:ext cx="4412566" cy="1938992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</a:rPr>
              <a:t>Ephesians 1:3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</a:rPr>
              <a:t>We have something to boast about</a:t>
            </a:r>
          </a:p>
        </p:txBody>
      </p:sp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38F675A6-DF9A-4245-A7E8-A88F7CD2BC56}"/>
              </a:ext>
            </a:extLst>
          </p:cNvPr>
          <p:cNvSpPr/>
          <p:nvPr/>
        </p:nvSpPr>
        <p:spPr>
          <a:xfrm rot="16200000">
            <a:off x="1048712" y="2263119"/>
            <a:ext cx="3998172" cy="1831249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FDAACF-CC48-4B9E-BCAE-77E4D0F05E55}"/>
              </a:ext>
            </a:extLst>
          </p:cNvPr>
          <p:cNvSpPr txBox="1"/>
          <p:nvPr/>
        </p:nvSpPr>
        <p:spPr>
          <a:xfrm rot="16200000">
            <a:off x="1416461" y="2726242"/>
            <a:ext cx="3262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UPWARD</a:t>
            </a:r>
          </a:p>
        </p:txBody>
      </p:sp>
    </p:spTree>
    <p:extLst>
      <p:ext uri="{BB962C8B-B14F-4D97-AF65-F5344CB8AC3E}">
        <p14:creationId xmlns:p14="http://schemas.microsoft.com/office/powerpoint/2010/main" val="2684631161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5FB0D8C0-9067-46A4-8AC2-77863D838A0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966EC2-0D0A-4573-8550-5A6660FD848C}"/>
              </a:ext>
            </a:extLst>
          </p:cNvPr>
          <p:cNvSpPr/>
          <p:nvPr/>
        </p:nvSpPr>
        <p:spPr>
          <a:xfrm>
            <a:off x="6122701" y="3659413"/>
            <a:ext cx="3224749" cy="1323439"/>
          </a:xfrm>
          <a:prstGeom prst="rect">
            <a:avLst/>
          </a:prstGeom>
          <a:ln w="28575"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FFC00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kern="1400" dirty="0">
                <a:solidFill>
                  <a:schemeClr val="bg1"/>
                </a:solidFill>
                <a:latin typeface="MV Boli" panose="02000500030200090000" pitchFamily="2" charset="0"/>
                <a:ea typeface="Times New Roman" panose="02020603050405020304" pitchFamily="18" charset="0"/>
                <a:cs typeface="MV Boli" panose="02000500030200090000" pitchFamily="2" charset="0"/>
              </a:rPr>
              <a:t>In grace &amp; peace.</a:t>
            </a:r>
            <a:endParaRPr lang="en-US" sz="4000" kern="1400" dirty="0">
              <a:solidFill>
                <a:schemeClr val="bg1"/>
              </a:solidFill>
              <a:effectLst/>
              <a:latin typeface="MV Boli" panose="02000500030200090000" pitchFamily="2" charset="0"/>
              <a:ea typeface="Times New Roman" panose="02020603050405020304" pitchFamily="18" charset="0"/>
              <a:cs typeface="MV Boli" panose="0200050003020009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7EF5F9-DB70-44FA-88CB-763D4AF4BB17}"/>
              </a:ext>
            </a:extLst>
          </p:cNvPr>
          <p:cNvSpPr/>
          <p:nvPr/>
        </p:nvSpPr>
        <p:spPr>
          <a:xfrm>
            <a:off x="2518008" y="249333"/>
            <a:ext cx="7524817" cy="70788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sz="4000" b="1" kern="1400" dirty="0">
                <a:solidFill>
                  <a:srgbClr val="FFFF0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God-centered and Christ-focused </a:t>
            </a:r>
            <a:endParaRPr lang="en-US" sz="40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AB367F-C20F-4818-91EB-BF5E29D99F0A}"/>
              </a:ext>
            </a:extLst>
          </p:cNvPr>
          <p:cNvSpPr/>
          <p:nvPr/>
        </p:nvSpPr>
        <p:spPr>
          <a:xfrm>
            <a:off x="2647106" y="1556739"/>
            <a:ext cx="7266619" cy="70788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000" b="1" kern="1400" dirty="0">
                <a:solidFill>
                  <a:schemeClr val="bg1"/>
                </a:solidFill>
                <a:latin typeface="Papyrus" panose="03070502060502030205" pitchFamily="66" charset="0"/>
                <a:ea typeface="Times New Roman" panose="02020603050405020304" pitchFamily="18" charset="0"/>
              </a:rPr>
              <a:t>Who we are &amp; how we are to live</a:t>
            </a:r>
            <a:endParaRPr lang="en-US" sz="4000" b="1" dirty="0">
              <a:latin typeface="Papyrus" panose="03070502060502030205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1038F4-6C80-4C9E-9B83-EE5DCCB42179}"/>
              </a:ext>
            </a:extLst>
          </p:cNvPr>
          <p:cNvSpPr/>
          <p:nvPr/>
        </p:nvSpPr>
        <p:spPr>
          <a:xfrm>
            <a:off x="2959051" y="3675858"/>
            <a:ext cx="2982040" cy="1323439"/>
          </a:xfrm>
          <a:prstGeom prst="rect">
            <a:avLst/>
          </a:prstGeom>
          <a:ln w="28575"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FFC00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kern="1400" dirty="0">
                <a:solidFill>
                  <a:schemeClr val="bg1"/>
                </a:solidFill>
                <a:latin typeface="MV Boli" panose="02000500030200090000" pitchFamily="2" charset="0"/>
                <a:ea typeface="Times New Roman" panose="02020603050405020304" pitchFamily="18" charset="0"/>
                <a:cs typeface="MV Boli" panose="02000500030200090000" pitchFamily="2" charset="0"/>
              </a:rPr>
              <a:t>Saints &amp; faithful </a:t>
            </a:r>
            <a:endParaRPr 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B0A42A94-3DC2-491D-B350-19548FCEEDB7}"/>
              </a:ext>
            </a:extLst>
          </p:cNvPr>
          <p:cNvSpPr/>
          <p:nvPr/>
        </p:nvSpPr>
        <p:spPr>
          <a:xfrm flipH="1">
            <a:off x="9865962" y="453600"/>
            <a:ext cx="1462580" cy="1810947"/>
          </a:xfrm>
          <a:prstGeom prst="curvedRightArrow">
            <a:avLst/>
          </a:prstGeom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  <a:prstDash val="soli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  <a:prstDash val="solid"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306301EA-96DA-4D80-AFC0-C16D8C6F67C3}"/>
              </a:ext>
            </a:extLst>
          </p:cNvPr>
          <p:cNvSpPr/>
          <p:nvPr/>
        </p:nvSpPr>
        <p:spPr>
          <a:xfrm>
            <a:off x="1055428" y="399009"/>
            <a:ext cx="1462580" cy="1810947"/>
          </a:xfrm>
          <a:prstGeom prst="curvedRightArrow">
            <a:avLst/>
          </a:prstGeom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  <a:prstDash val="soli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  <a:prstDash val="solid"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F3D97F52-839A-4F52-8FFE-313F79D96E07}"/>
              </a:ext>
            </a:extLst>
          </p:cNvPr>
          <p:cNvSpPr/>
          <p:nvPr/>
        </p:nvSpPr>
        <p:spPr>
          <a:xfrm rot="3089435">
            <a:off x="2772811" y="2223112"/>
            <a:ext cx="1624083" cy="1434446"/>
          </a:xfrm>
          <a:prstGeom prst="stripedRigh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B76DADD0-191B-403A-97F5-CF1F89143E2C}"/>
              </a:ext>
            </a:extLst>
          </p:cNvPr>
          <p:cNvSpPr/>
          <p:nvPr/>
        </p:nvSpPr>
        <p:spPr>
          <a:xfrm rot="7911704">
            <a:off x="7839546" y="2221713"/>
            <a:ext cx="1624083" cy="1434446"/>
          </a:xfrm>
          <a:prstGeom prst="stripedRigh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799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18547E92-A31B-4D55-9038-12294CB01B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0" y="0"/>
            <a:ext cx="12192000" cy="68332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AE5BEC-1794-4A15-BE7D-075D95D73E94}"/>
              </a:ext>
            </a:extLst>
          </p:cNvPr>
          <p:cNvSpPr/>
          <p:nvPr/>
        </p:nvSpPr>
        <p:spPr>
          <a:xfrm>
            <a:off x="0" y="202266"/>
            <a:ext cx="12191999" cy="83099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kern="1400" dirty="0">
                <a:solidFill>
                  <a:srgbClr val="FFFF0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God’s Great Plan </a:t>
            </a:r>
            <a:endParaRPr lang="en-US" sz="4800" dirty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203DB3-FEB9-4427-B9BB-0127C1858C23}"/>
              </a:ext>
            </a:extLst>
          </p:cNvPr>
          <p:cNvSpPr/>
          <p:nvPr/>
        </p:nvSpPr>
        <p:spPr>
          <a:xfrm>
            <a:off x="0" y="910152"/>
            <a:ext cx="12191998" cy="70788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kern="1400" dirty="0">
                <a:solidFill>
                  <a:schemeClr val="bg1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1:3-14 panoramic view of God at work </a:t>
            </a:r>
            <a:endParaRPr lang="en-US" sz="40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196410-B634-40DB-A4A7-CE1CD6F9C2F3}"/>
              </a:ext>
            </a:extLst>
          </p:cNvPr>
          <p:cNvSpPr/>
          <p:nvPr/>
        </p:nvSpPr>
        <p:spPr>
          <a:xfrm>
            <a:off x="0" y="1861386"/>
            <a:ext cx="12191997" cy="707886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solidFill>
                  <a:srgbClr val="FFC000"/>
                </a:solidFill>
                <a:latin typeface="Papyrus" panose="03070502060502030205" pitchFamily="66" charset="0"/>
                <a:ea typeface="Times New Roman" panose="02020603050405020304" pitchFamily="18" charset="0"/>
              </a:rPr>
              <a:t>Praise! (1:3)</a:t>
            </a:r>
            <a:endParaRPr lang="en-US" sz="4000" kern="1400" dirty="0">
              <a:solidFill>
                <a:srgbClr val="FFC000"/>
              </a:solidFill>
              <a:effectLst/>
              <a:latin typeface="Papyrus" panose="03070502060502030205" pitchFamily="66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7A0D4A-CE3B-4DE2-A0CC-82CD704D628A}"/>
              </a:ext>
            </a:extLst>
          </p:cNvPr>
          <p:cNvSpPr/>
          <p:nvPr/>
        </p:nvSpPr>
        <p:spPr>
          <a:xfrm>
            <a:off x="9051084" y="2947202"/>
            <a:ext cx="2989825" cy="1569660"/>
          </a:xfrm>
          <a:prstGeom prst="rect">
            <a:avLst/>
          </a:prstGeom>
          <a:ln w="28575"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kern="1400" dirty="0">
                <a:solidFill>
                  <a:schemeClr val="bg1"/>
                </a:solidFill>
                <a:latin typeface="Papyrus" panose="03070502060502030205" pitchFamily="66" charset="0"/>
                <a:ea typeface="Times New Roman" panose="02020603050405020304" pitchFamily="18" charset="0"/>
              </a:rPr>
              <a:t>Greek: </a:t>
            </a:r>
          </a:p>
          <a:p>
            <a:pPr algn="ctr"/>
            <a:r>
              <a:rPr lang="en-US" sz="3200" kern="1400" dirty="0" err="1">
                <a:solidFill>
                  <a:schemeClr val="bg1"/>
                </a:solidFill>
                <a:latin typeface="Symbol" panose="05050102010706020507" pitchFamily="18" charset="2"/>
                <a:ea typeface="Times New Roman" panose="02020603050405020304" pitchFamily="18" charset="0"/>
              </a:rPr>
              <a:t>euloghtoV</a:t>
            </a:r>
            <a:endParaRPr lang="en-US" sz="3200" kern="1400" dirty="0">
              <a:solidFill>
                <a:schemeClr val="bg1"/>
              </a:solidFill>
              <a:latin typeface="Symbol" panose="05050102010706020507" pitchFamily="18" charset="2"/>
              <a:ea typeface="Times New Roman" panose="02020603050405020304" pitchFamily="18" charset="0"/>
            </a:endParaRPr>
          </a:p>
          <a:p>
            <a:pPr algn="ctr"/>
            <a:r>
              <a:rPr lang="en-US" sz="3200" b="1" kern="1400" dirty="0">
                <a:solidFill>
                  <a:schemeClr val="bg1"/>
                </a:solidFill>
                <a:latin typeface="Papyrus" panose="03070502060502030205" pitchFamily="66" charset="0"/>
                <a:ea typeface="Times New Roman" panose="02020603050405020304" pitchFamily="18" charset="0"/>
              </a:rPr>
              <a:t>“speak well of” </a:t>
            </a:r>
            <a:endParaRPr lang="en-US" sz="3200" b="1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7B5EA8-9E01-4365-8AEE-D6F58C32942E}"/>
              </a:ext>
            </a:extLst>
          </p:cNvPr>
          <p:cNvSpPr/>
          <p:nvPr/>
        </p:nvSpPr>
        <p:spPr>
          <a:xfrm>
            <a:off x="9051083" y="4852871"/>
            <a:ext cx="2989825" cy="1754326"/>
          </a:xfrm>
          <a:prstGeom prst="rect">
            <a:avLst/>
          </a:prstGeom>
          <a:ln w="28575"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92D05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kern="1400" dirty="0">
                <a:solidFill>
                  <a:schemeClr val="bg1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Kneel before God and boast of who he is!</a:t>
            </a:r>
            <a:endParaRPr lang="en-US" sz="3600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269621-C7A4-4703-8A8C-AFD4E81EE535}"/>
              </a:ext>
            </a:extLst>
          </p:cNvPr>
          <p:cNvSpPr/>
          <p:nvPr/>
        </p:nvSpPr>
        <p:spPr>
          <a:xfrm>
            <a:off x="3140917" y="5283758"/>
            <a:ext cx="5759074" cy="132343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kern="1400" dirty="0">
                <a:solidFill>
                  <a:schemeClr val="bg1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We can’t praise God if </a:t>
            </a:r>
          </a:p>
          <a:p>
            <a:pPr algn="ctr"/>
            <a:r>
              <a:rPr lang="en-US" sz="4000" b="1" kern="1400" dirty="0">
                <a:solidFill>
                  <a:schemeClr val="bg1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we don’t know him. </a:t>
            </a:r>
            <a:endParaRPr lang="en-US" sz="40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130E30-EE16-4B38-94CE-9DE410150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83" y="2844999"/>
            <a:ext cx="2672914" cy="179863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A9BF4D-F8D2-4EF4-B9FE-0B8A4EE889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9" b="21874"/>
          <a:stretch/>
        </p:blipFill>
        <p:spPr>
          <a:xfrm>
            <a:off x="246683" y="4717843"/>
            <a:ext cx="2748703" cy="2024382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24F8E0A-2F1E-41E9-ACF8-9A346653B391}"/>
              </a:ext>
            </a:extLst>
          </p:cNvPr>
          <p:cNvSpPr/>
          <p:nvPr/>
        </p:nvSpPr>
        <p:spPr>
          <a:xfrm>
            <a:off x="3140917" y="3244334"/>
            <a:ext cx="5759073" cy="132343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>
                <a:solidFill>
                  <a:schemeClr val="bg1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You can </a:t>
            </a:r>
            <a:r>
              <a:rPr lang="en-US" sz="4000" b="1" kern="1400" dirty="0">
                <a:solidFill>
                  <a:schemeClr val="bg1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only brag about what you know.</a:t>
            </a:r>
            <a:endParaRPr lang="en-US" sz="4000" b="1" kern="1400" dirty="0">
              <a:solidFill>
                <a:schemeClr val="bg1"/>
              </a:solidFill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063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9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44678EC5-4F3B-4EE9-81EC-035B47BCF0F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0" y="24720"/>
            <a:ext cx="12192000" cy="68332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38CD86-8C95-4050-9286-D9C2EF737FE8}"/>
              </a:ext>
            </a:extLst>
          </p:cNvPr>
          <p:cNvSpPr/>
          <p:nvPr/>
        </p:nvSpPr>
        <p:spPr>
          <a:xfrm>
            <a:off x="1" y="1483358"/>
            <a:ext cx="12191996" cy="707886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solidFill>
                  <a:srgbClr val="FFFF0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Bless</a:t>
            </a:r>
            <a:r>
              <a:rPr lang="en-US" sz="4000" b="1" kern="1400" dirty="0">
                <a:solidFill>
                  <a:schemeClr val="bg1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 be God, who has </a:t>
            </a:r>
            <a:r>
              <a:rPr lang="en-US" sz="4000" b="1" kern="1400" dirty="0">
                <a:solidFill>
                  <a:srgbClr val="FFFF0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blessed</a:t>
            </a:r>
            <a:r>
              <a:rPr lang="en-US" sz="4000" b="1" kern="1400" dirty="0">
                <a:solidFill>
                  <a:schemeClr val="bg1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 us with </a:t>
            </a:r>
            <a:r>
              <a:rPr lang="en-US" sz="4000" b="1" kern="1400" dirty="0">
                <a:solidFill>
                  <a:srgbClr val="FFFF0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blessings</a:t>
            </a:r>
            <a:endParaRPr lang="en-US" sz="4000" b="1" kern="1400" dirty="0">
              <a:solidFill>
                <a:schemeClr val="bg1"/>
              </a:solidFill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13D418-BB2D-4F87-86CF-AE7FCC729077}"/>
              </a:ext>
            </a:extLst>
          </p:cNvPr>
          <p:cNvSpPr/>
          <p:nvPr/>
        </p:nvSpPr>
        <p:spPr>
          <a:xfrm>
            <a:off x="1" y="2620634"/>
            <a:ext cx="12191996" cy="1938992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Times New Roman" panose="02020603050405020304" pitchFamily="18" charset="0"/>
              </a:rPr>
              <a:t>What happens when God blesses us?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Times New Roman" panose="02020603050405020304" pitchFamily="18" charset="0"/>
              </a:rPr>
              <a:t>There is a change in relationship:</a:t>
            </a:r>
          </a:p>
          <a:p>
            <a:pPr algn="ctr"/>
            <a:r>
              <a:rPr lang="en-US" sz="4000" b="1" kern="1400" dirty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Times New Roman" panose="02020603050405020304" pitchFamily="18" charset="0"/>
              </a:rPr>
              <a:t>He is “Father” </a:t>
            </a:r>
            <a:endParaRPr lang="en-US" sz="4000" b="1" dirty="0"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Ink Free" panose="03080402000500000000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19517C-111A-44A3-AFF2-C6BB99F6E32E}"/>
              </a:ext>
            </a:extLst>
          </p:cNvPr>
          <p:cNvSpPr/>
          <p:nvPr/>
        </p:nvSpPr>
        <p:spPr>
          <a:xfrm>
            <a:off x="0" y="4894288"/>
            <a:ext cx="12192000" cy="1938992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solidFill>
                  <a:schemeClr val="bg1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The beginning point is </a:t>
            </a:r>
            <a:r>
              <a:rPr lang="en-US" sz="4000" b="1" i="1" kern="1400" dirty="0">
                <a:solidFill>
                  <a:srgbClr val="FFFF0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from whom</a:t>
            </a:r>
            <a:r>
              <a:rPr lang="en-US" sz="4000" b="1" kern="1400" dirty="0">
                <a:solidFill>
                  <a:srgbClr val="FFFF0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solidFill>
                  <a:schemeClr val="bg1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the blessing comes – not so much </a:t>
            </a:r>
            <a:r>
              <a:rPr lang="en-US" sz="4000" b="1" i="1" kern="1400" dirty="0">
                <a:solidFill>
                  <a:srgbClr val="FFFF0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wha</a:t>
            </a:r>
            <a:r>
              <a:rPr lang="en-US" sz="4000" b="1" kern="1400" dirty="0">
                <a:solidFill>
                  <a:srgbClr val="FFFF0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t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solidFill>
                  <a:schemeClr val="bg1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the blessing is.</a:t>
            </a:r>
            <a:endParaRPr lang="en-US" sz="4000" b="1" kern="1400" dirty="0">
              <a:solidFill>
                <a:schemeClr val="bg1"/>
              </a:solidFill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E65D63-89E6-49E5-894A-5902167E2861}"/>
              </a:ext>
            </a:extLst>
          </p:cNvPr>
          <p:cNvSpPr/>
          <p:nvPr/>
        </p:nvSpPr>
        <p:spPr>
          <a:xfrm>
            <a:off x="0" y="415158"/>
            <a:ext cx="12191997" cy="70788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solidFill>
                  <a:srgbClr val="FFC000"/>
                </a:solidFill>
                <a:latin typeface="Papyrus" panose="03070502060502030205" pitchFamily="66" charset="0"/>
                <a:ea typeface="Times New Roman" panose="02020603050405020304" pitchFamily="18" charset="0"/>
              </a:rPr>
              <a:t>Blessed Us (1:3)</a:t>
            </a:r>
            <a:endParaRPr lang="en-US" sz="4000" kern="1400" dirty="0">
              <a:solidFill>
                <a:srgbClr val="FFC000"/>
              </a:solidFill>
              <a:effectLst/>
              <a:latin typeface="Papyrus" panose="03070502060502030205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9443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A36AE98D-2CDB-4251-A0CA-CF3A9AAC7B6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0" y="24720"/>
            <a:ext cx="12192000" cy="68332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CA125E-89C4-4B5E-877C-2DAD06ECB4AE}"/>
              </a:ext>
            </a:extLst>
          </p:cNvPr>
          <p:cNvSpPr/>
          <p:nvPr/>
        </p:nvSpPr>
        <p:spPr>
          <a:xfrm>
            <a:off x="-1" y="2827353"/>
            <a:ext cx="12191996" cy="132343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solidFill>
                  <a:schemeClr val="bg1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God is not stingy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solidFill>
                  <a:schemeClr val="bg1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We have every single one.</a:t>
            </a:r>
            <a:endParaRPr lang="en-US" sz="4000" b="1" kern="1400" dirty="0">
              <a:solidFill>
                <a:schemeClr val="bg1"/>
              </a:solidFill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FAC703-A890-401D-B97B-13FFFE240DB5}"/>
              </a:ext>
            </a:extLst>
          </p:cNvPr>
          <p:cNvSpPr/>
          <p:nvPr/>
        </p:nvSpPr>
        <p:spPr>
          <a:xfrm>
            <a:off x="0" y="4842676"/>
            <a:ext cx="12191997" cy="132343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solidFill>
                  <a:schemeClr val="bg1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Spiritual</a:t>
            </a:r>
            <a:endParaRPr lang="en-US" sz="4000" b="1" kern="1400" dirty="0">
              <a:solidFill>
                <a:schemeClr val="bg1"/>
              </a:solidFill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solidFill>
                  <a:schemeClr val="bg1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The intangibles that give life meaning.</a:t>
            </a:r>
            <a:endParaRPr lang="en-US" sz="4000" b="1" kern="1400" dirty="0">
              <a:solidFill>
                <a:schemeClr val="bg1"/>
              </a:solidFill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C6E7FD-0BB0-4EB2-A991-406F9700766C}"/>
              </a:ext>
            </a:extLst>
          </p:cNvPr>
          <p:cNvSpPr/>
          <p:nvPr/>
        </p:nvSpPr>
        <p:spPr>
          <a:xfrm>
            <a:off x="0" y="594107"/>
            <a:ext cx="12191997" cy="70788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solidFill>
                  <a:srgbClr val="FFC000"/>
                </a:solidFill>
                <a:latin typeface="Papyrus" panose="03070502060502030205" pitchFamily="66" charset="0"/>
                <a:ea typeface="Times New Roman" panose="02020603050405020304" pitchFamily="18" charset="0"/>
              </a:rPr>
              <a:t>All Spiritual Blessings</a:t>
            </a:r>
            <a:endParaRPr lang="en-US" sz="4000" kern="1400" dirty="0">
              <a:solidFill>
                <a:srgbClr val="FFC000"/>
              </a:solidFill>
              <a:effectLst/>
              <a:latin typeface="Papyrus" panose="03070502060502030205" pitchFamily="66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B73862-18AE-4BEE-9D7D-4AEC2CC85EFF}"/>
              </a:ext>
            </a:extLst>
          </p:cNvPr>
          <p:cNvSpPr/>
          <p:nvPr/>
        </p:nvSpPr>
        <p:spPr>
          <a:xfrm>
            <a:off x="0" y="1646861"/>
            <a:ext cx="12191995" cy="707886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solidFill>
                  <a:schemeClr val="bg1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Nothing lacking</a:t>
            </a:r>
            <a:endParaRPr lang="en-US" sz="4000" b="1" kern="1400" dirty="0">
              <a:solidFill>
                <a:schemeClr val="bg1"/>
              </a:solidFill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7394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E4A85D3A-41B9-43B6-BB2B-BDB3E059F24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0" y="24720"/>
            <a:ext cx="12192000" cy="68332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308EED-72BC-4ACA-8C85-2B476C008376}"/>
              </a:ext>
            </a:extLst>
          </p:cNvPr>
          <p:cNvSpPr/>
          <p:nvPr/>
        </p:nvSpPr>
        <p:spPr>
          <a:xfrm>
            <a:off x="13643" y="1125574"/>
            <a:ext cx="12178354" cy="132343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kern="14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Times New Roman" panose="02020603050405020304" pitchFamily="18" charset="0"/>
              </a:rPr>
              <a:t>It is the unseen real world </a:t>
            </a:r>
          </a:p>
          <a:p>
            <a:pPr algn="ctr"/>
            <a:r>
              <a:rPr lang="en-US" sz="4000" b="1" kern="14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Times New Roman" panose="02020603050405020304" pitchFamily="18" charset="0"/>
              </a:rPr>
              <a:t>that truly matters now and forever</a:t>
            </a:r>
            <a:endParaRPr lang="en-US" sz="40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empus Sans ITC" panose="04020404030D07020202" pitchFamily="8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263030-E64B-44C0-8B56-8D7B2A23E7FD}"/>
              </a:ext>
            </a:extLst>
          </p:cNvPr>
          <p:cNvSpPr/>
          <p:nvPr/>
        </p:nvSpPr>
        <p:spPr>
          <a:xfrm>
            <a:off x="0" y="2591119"/>
            <a:ext cx="12192000" cy="132343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Times New Roman" panose="02020603050405020304" pitchFamily="18" charset="0"/>
              </a:rPr>
              <a:t>This “heavenly realm” is our present real, reality that when we ‘see’ it we will live different lives.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D5F8C3-5561-473F-ADA5-0EB2343B1B65}"/>
              </a:ext>
            </a:extLst>
          </p:cNvPr>
          <p:cNvSpPr/>
          <p:nvPr/>
        </p:nvSpPr>
        <p:spPr>
          <a:xfrm>
            <a:off x="13644" y="4033844"/>
            <a:ext cx="12178354" cy="1938992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Times New Roman" panose="02020603050405020304" pitchFamily="18" charset="0"/>
              </a:rPr>
              <a:t>We live in heavenly realms, with a heavenly citizenship enjoying the spiritual blessing while using them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Times New Roman" panose="02020603050405020304" pitchFamily="18" charset="0"/>
              </a:rPr>
              <a:t>in a physical world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7CBD29-B105-49EB-BDED-B32ACFC023D6}"/>
              </a:ext>
            </a:extLst>
          </p:cNvPr>
          <p:cNvSpPr/>
          <p:nvPr/>
        </p:nvSpPr>
        <p:spPr>
          <a:xfrm>
            <a:off x="13647" y="300683"/>
            <a:ext cx="12191997" cy="70788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solidFill>
                  <a:srgbClr val="FFC000"/>
                </a:solidFill>
                <a:latin typeface="Papyrus" panose="03070502060502030205" pitchFamily="66" charset="0"/>
                <a:ea typeface="Times New Roman" panose="02020603050405020304" pitchFamily="18" charset="0"/>
              </a:rPr>
              <a:t>In the Heavenly Realms</a:t>
            </a:r>
            <a:endParaRPr lang="en-US" sz="4000" kern="1400" dirty="0">
              <a:solidFill>
                <a:srgbClr val="FFC000"/>
              </a:solidFill>
              <a:effectLst/>
              <a:latin typeface="Papyrus" panose="03070502060502030205" pitchFamily="66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23D959-05CF-44AA-A9C6-3AE909BCE427}"/>
              </a:ext>
            </a:extLst>
          </p:cNvPr>
          <p:cNvSpPr/>
          <p:nvPr/>
        </p:nvSpPr>
        <p:spPr>
          <a:xfrm>
            <a:off x="-13644" y="6122964"/>
            <a:ext cx="12192000" cy="70788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kern="1400" dirty="0">
                <a:solidFill>
                  <a:srgbClr val="FFFF00"/>
                </a:solidFill>
                <a:latin typeface="Papyrus" panose="03070502060502030205" pitchFamily="66" charset="0"/>
                <a:ea typeface="Times New Roman" panose="02020603050405020304" pitchFamily="18" charset="0"/>
              </a:rPr>
              <a:t>“I live!  Yet not I!  Christ living in me!</a:t>
            </a:r>
            <a:endParaRPr lang="en-US" sz="4000" b="1" dirty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7784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648BCDD8-6893-4897-AA7A-150D1A253D6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4C8082-D1EB-4888-8F61-37CFC6951EF7}"/>
              </a:ext>
            </a:extLst>
          </p:cNvPr>
          <p:cNvSpPr/>
          <p:nvPr/>
        </p:nvSpPr>
        <p:spPr>
          <a:xfrm>
            <a:off x="216091" y="1228394"/>
            <a:ext cx="42171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170815" algn="l"/>
                <a:tab pos="399415" algn="l"/>
              </a:tabLst>
            </a:pPr>
            <a:r>
              <a:rPr lang="en-US" sz="4000" b="1" kern="1400" dirty="0">
                <a:solidFill>
                  <a:schemeClr val="bg1"/>
                </a:solidFill>
                <a:latin typeface="Ink Free" panose="03080402000500000000" pitchFamily="66" charset="0"/>
                <a:ea typeface="Times New Roman" panose="02020603050405020304" pitchFamily="18" charset="0"/>
              </a:rPr>
              <a:t>In one continuous sentence Paul pours forth his praise of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170815" algn="l"/>
                <a:tab pos="399415" algn="l"/>
              </a:tabLst>
            </a:pPr>
            <a:r>
              <a:rPr lang="en-US" sz="4000" b="1" kern="1400" dirty="0">
                <a:solidFill>
                  <a:schemeClr val="bg1"/>
                </a:solidFill>
                <a:latin typeface="Ink Free" panose="03080402000500000000" pitchFamily="66" charset="0"/>
                <a:ea typeface="Times New Roman" panose="02020603050405020304" pitchFamily="18" charset="0"/>
              </a:rPr>
              <a:t>what God has done for us.</a:t>
            </a:r>
            <a:endParaRPr lang="en-US" sz="4000" b="1" kern="1400" dirty="0">
              <a:solidFill>
                <a:schemeClr val="bg1"/>
              </a:solidFill>
              <a:effectLst/>
              <a:latin typeface="Ink Free" panose="03080402000500000000" pitchFamily="66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F0440A-82AC-4D91-9E99-0CF20EC7976E}"/>
              </a:ext>
            </a:extLst>
          </p:cNvPr>
          <p:cNvSpPr/>
          <p:nvPr/>
        </p:nvSpPr>
        <p:spPr>
          <a:xfrm>
            <a:off x="7758752" y="1228394"/>
            <a:ext cx="4217158" cy="3785652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170815" algn="l"/>
                <a:tab pos="399415" algn="l"/>
              </a:tabLst>
            </a:pPr>
            <a:r>
              <a:rPr lang="en-US" sz="4000" b="1" kern="1400" dirty="0">
                <a:solidFill>
                  <a:schemeClr val="bg1"/>
                </a:solidFill>
                <a:latin typeface="Ink Free" panose="03080402000500000000" pitchFamily="66" charset="0"/>
                <a:ea typeface="Times New Roman" panose="02020603050405020304" pitchFamily="18" charset="0"/>
              </a:rPr>
              <a:t>When we truly see God there will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170815" algn="l"/>
                <a:tab pos="399415" algn="l"/>
              </a:tabLst>
            </a:pPr>
            <a:r>
              <a:rPr lang="en-US" sz="4000" b="1" kern="1400" dirty="0">
                <a:solidFill>
                  <a:schemeClr val="bg1"/>
                </a:solidFill>
                <a:latin typeface="Ink Free" panose="03080402000500000000" pitchFamily="66" charset="0"/>
                <a:ea typeface="Times New Roman" panose="02020603050405020304" pitchFamily="18" charset="0"/>
              </a:rPr>
              <a:t>well up in us  gratitude that will overflow into our daily lives.</a:t>
            </a:r>
            <a:endParaRPr lang="en-US" sz="4000" b="1" kern="1400" dirty="0">
              <a:solidFill>
                <a:schemeClr val="bg1"/>
              </a:solidFill>
              <a:effectLst/>
              <a:latin typeface="Ink Free" panose="03080402000500000000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1389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51BD6858-EAA8-4CB3-B498-1DE9C68D3EC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0" y="24720"/>
            <a:ext cx="12192000" cy="683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30798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278</Words>
  <Application>Microsoft Office PowerPoint</Application>
  <PresentationFormat>Widescreen</PresentationFormat>
  <Paragraphs>51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Ink Free</vt:lpstr>
      <vt:lpstr>MV Boli</vt:lpstr>
      <vt:lpstr>Papyrus</vt:lpstr>
      <vt:lpstr>Segoe Print</vt:lpstr>
      <vt:lpstr>Symbol</vt:lpstr>
      <vt:lpstr>Tempus Sans ITC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Ministry1 - Office</dc:creator>
  <cp:lastModifiedBy>AV Team</cp:lastModifiedBy>
  <cp:revision>20</cp:revision>
  <cp:lastPrinted>2019-02-03T11:11:24Z</cp:lastPrinted>
  <dcterms:created xsi:type="dcterms:W3CDTF">2019-02-01T22:17:50Z</dcterms:created>
  <dcterms:modified xsi:type="dcterms:W3CDTF">2019-02-03T11:11:32Z</dcterms:modified>
</cp:coreProperties>
</file>