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4"/>
  </p:notesMasterIdLst>
  <p:sldIdLst>
    <p:sldId id="256" r:id="rId2"/>
    <p:sldId id="284" r:id="rId3"/>
    <p:sldId id="285" r:id="rId4"/>
    <p:sldId id="286" r:id="rId5"/>
    <p:sldId id="274" r:id="rId6"/>
    <p:sldId id="283" r:id="rId7"/>
    <p:sldId id="277" r:id="rId8"/>
    <p:sldId id="272" r:id="rId9"/>
    <p:sldId id="276" r:id="rId10"/>
    <p:sldId id="279" r:id="rId11"/>
    <p:sldId id="273" r:id="rId12"/>
    <p:sldId id="281"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21"/>
    <p:restoredTop sz="87075"/>
  </p:normalViewPr>
  <p:slideViewPr>
    <p:cSldViewPr snapToGrid="0" snapToObjects="1">
      <p:cViewPr>
        <p:scale>
          <a:sx n="100" d="100"/>
          <a:sy n="100" d="100"/>
        </p:scale>
        <p:origin x="-66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98E3C7-3F85-2E45-A2FB-1BDC86A0ED62}"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0A91C6-2964-D746-8381-C00AEC1390E8}" type="slidenum">
              <a:rPr lang="en-US" smtClean="0"/>
              <a:t>‹#›</a:t>
            </a:fld>
            <a:endParaRPr lang="en-US"/>
          </a:p>
        </p:txBody>
      </p:sp>
    </p:spTree>
    <p:extLst>
      <p:ext uri="{BB962C8B-B14F-4D97-AF65-F5344CB8AC3E}">
        <p14:creationId xmlns:p14="http://schemas.microsoft.com/office/powerpoint/2010/main" val="3956948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E0A91C6-2964-D746-8381-C00AEC1390E8}" type="slidenum">
              <a:rPr lang="en-US" smtClean="0"/>
              <a:t>5</a:t>
            </a:fld>
            <a:endParaRPr lang="en-US"/>
          </a:p>
        </p:txBody>
      </p:sp>
    </p:spTree>
    <p:extLst>
      <p:ext uri="{BB962C8B-B14F-4D97-AF65-F5344CB8AC3E}">
        <p14:creationId xmlns:p14="http://schemas.microsoft.com/office/powerpoint/2010/main" val="758571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0A91C6-2964-D746-8381-C00AEC1390E8}" type="slidenum">
              <a:rPr lang="en-US" smtClean="0"/>
              <a:t>7</a:t>
            </a:fld>
            <a:endParaRPr lang="en-US"/>
          </a:p>
        </p:txBody>
      </p:sp>
    </p:spTree>
    <p:extLst>
      <p:ext uri="{BB962C8B-B14F-4D97-AF65-F5344CB8AC3E}">
        <p14:creationId xmlns:p14="http://schemas.microsoft.com/office/powerpoint/2010/main" val="774662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0A91C6-2964-D746-8381-C00AEC1390E8}" type="slidenum">
              <a:rPr lang="en-US" smtClean="0"/>
              <a:t>8</a:t>
            </a:fld>
            <a:endParaRPr lang="en-US"/>
          </a:p>
        </p:txBody>
      </p:sp>
    </p:spTree>
    <p:extLst>
      <p:ext uri="{BB962C8B-B14F-4D97-AF65-F5344CB8AC3E}">
        <p14:creationId xmlns:p14="http://schemas.microsoft.com/office/powerpoint/2010/main" val="2532296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0A91C6-2964-D746-8381-C00AEC1390E8}" type="slidenum">
              <a:rPr lang="en-US" smtClean="0"/>
              <a:t>9</a:t>
            </a:fld>
            <a:endParaRPr lang="en-US"/>
          </a:p>
        </p:txBody>
      </p:sp>
    </p:spTree>
    <p:extLst>
      <p:ext uri="{BB962C8B-B14F-4D97-AF65-F5344CB8AC3E}">
        <p14:creationId xmlns:p14="http://schemas.microsoft.com/office/powerpoint/2010/main" val="294052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0A91C6-2964-D746-8381-C00AEC1390E8}" type="slidenum">
              <a:rPr lang="en-US" smtClean="0"/>
              <a:t>10</a:t>
            </a:fld>
            <a:endParaRPr lang="en-US"/>
          </a:p>
        </p:txBody>
      </p:sp>
    </p:spTree>
    <p:extLst>
      <p:ext uri="{BB962C8B-B14F-4D97-AF65-F5344CB8AC3E}">
        <p14:creationId xmlns:p14="http://schemas.microsoft.com/office/powerpoint/2010/main" val="3055220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0A91C6-2964-D746-8381-C00AEC1390E8}" type="slidenum">
              <a:rPr lang="en-US" smtClean="0"/>
              <a:t>11</a:t>
            </a:fld>
            <a:endParaRPr lang="en-US"/>
          </a:p>
        </p:txBody>
      </p:sp>
    </p:spTree>
    <p:extLst>
      <p:ext uri="{BB962C8B-B14F-4D97-AF65-F5344CB8AC3E}">
        <p14:creationId xmlns:p14="http://schemas.microsoft.com/office/powerpoint/2010/main" val="2828643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0A91C6-2964-D746-8381-C00AEC1390E8}" type="slidenum">
              <a:rPr lang="en-US" smtClean="0"/>
              <a:t>12</a:t>
            </a:fld>
            <a:endParaRPr lang="en-US"/>
          </a:p>
        </p:txBody>
      </p:sp>
    </p:spTree>
    <p:extLst>
      <p:ext uri="{BB962C8B-B14F-4D97-AF65-F5344CB8AC3E}">
        <p14:creationId xmlns:p14="http://schemas.microsoft.com/office/powerpoint/2010/main" val="3092790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endParaRPr lang="en-US" sz="8000" baseline="0" dirty="0">
              <a:ln w="3175" cmpd="sng">
                <a:noFill/>
              </a:ln>
              <a:solidFill>
                <a:schemeClr val="accent1"/>
              </a:solidFill>
              <a:effectLst/>
              <a:latin typeface="Arial"/>
            </a:endParaRP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endParaRPr lang="en-US" sz="8000" baseline="0" dirty="0">
              <a:ln w="3175" cmpd="sng">
                <a:noFill/>
              </a:ln>
              <a:solidFill>
                <a:schemeClr val="accent1"/>
              </a:solidFill>
              <a:effectLst/>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endParaRPr lang="en-US" sz="8000" baseline="0" dirty="0">
              <a:ln w="3175" cmpd="sng">
                <a:noFill/>
              </a:ln>
              <a:solidFill>
                <a:schemeClr val="accent1"/>
              </a:solidFill>
              <a:effectLst/>
              <a:latin typeface="Arial"/>
            </a:endParaRP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endParaRPr lang="en-US" sz="8000" baseline="0" dirty="0">
              <a:ln w="3175" cmpd="sng">
                <a:noFill/>
              </a:ln>
              <a:solidFill>
                <a:schemeClr val="accent1"/>
              </a:solidFill>
              <a:effectLst/>
              <a:latin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1/25/2019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4.xml"/><Relationship Id="rId6" Type="http://schemas.openxmlformats.org/officeDocument/2006/relationships/image" Target="../media/image5.tiff"/><Relationship Id="rId5" Type="http://schemas.openxmlformats.org/officeDocument/2006/relationships/image" Target="../media/image4.tiff"/><Relationship Id="rId4" Type="http://schemas.openxmlformats.org/officeDocument/2006/relationships/image" Target="../media/image3.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60E4675-FD86-BF4C-AF9D-D8C1431CFD0F}"/>
              </a:ext>
            </a:extLst>
          </p:cNvPr>
          <p:cNvSpPr>
            <a:spLocks noGrp="1"/>
          </p:cNvSpPr>
          <p:nvPr>
            <p:ph type="ctrTitle"/>
          </p:nvPr>
        </p:nvSpPr>
        <p:spPr/>
        <p:txBody>
          <a:bodyPr/>
          <a:lstStyle/>
          <a:p>
            <a:r>
              <a:rPr lang="en-US" dirty="0"/>
              <a:t>Ask Me Anything</a:t>
            </a:r>
          </a:p>
        </p:txBody>
      </p:sp>
      <p:sp>
        <p:nvSpPr>
          <p:cNvPr id="3" name="Subtitle 2">
            <a:extLst>
              <a:ext uri="{FF2B5EF4-FFF2-40B4-BE49-F238E27FC236}">
                <a16:creationId xmlns="" xmlns:a16="http://schemas.microsoft.com/office/drawing/2014/main" id="{EE3430F5-5589-4B47-AC31-DCCA06B50553}"/>
              </a:ext>
            </a:extLst>
          </p:cNvPr>
          <p:cNvSpPr>
            <a:spLocks noGrp="1"/>
          </p:cNvSpPr>
          <p:nvPr>
            <p:ph type="subTitle" idx="1"/>
          </p:nvPr>
        </p:nvSpPr>
        <p:spPr/>
        <p:txBody>
          <a:bodyPr/>
          <a:lstStyle/>
          <a:p>
            <a:r>
              <a:rPr lang="en-US" dirty="0"/>
              <a:t>A Congregational Discussion on Everything</a:t>
            </a:r>
          </a:p>
        </p:txBody>
      </p:sp>
    </p:spTree>
    <p:extLst>
      <p:ext uri="{BB962C8B-B14F-4D97-AF65-F5344CB8AC3E}">
        <p14:creationId xmlns:p14="http://schemas.microsoft.com/office/powerpoint/2010/main" val="1242047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C7F318-49E0-814A-A6C2-AE7E721FAB62}"/>
              </a:ext>
            </a:extLst>
          </p:cNvPr>
          <p:cNvSpPr>
            <a:spLocks noGrp="1"/>
          </p:cNvSpPr>
          <p:nvPr>
            <p:ph type="title"/>
          </p:nvPr>
        </p:nvSpPr>
        <p:spPr/>
        <p:txBody>
          <a:bodyPr/>
          <a:lstStyle/>
          <a:p>
            <a:pPr algn="ctr"/>
            <a:r>
              <a:rPr lang="en-US" dirty="0"/>
              <a:t>How do we View Expression by Women in our Gatherings?</a:t>
            </a:r>
          </a:p>
        </p:txBody>
      </p:sp>
      <p:sp>
        <p:nvSpPr>
          <p:cNvPr id="3" name="Content Placeholder 2">
            <a:extLst>
              <a:ext uri="{FF2B5EF4-FFF2-40B4-BE49-F238E27FC236}">
                <a16:creationId xmlns="" xmlns:a16="http://schemas.microsoft.com/office/drawing/2014/main" id="{026791B8-0363-F040-A012-07DE38AC8BA8}"/>
              </a:ext>
            </a:extLst>
          </p:cNvPr>
          <p:cNvSpPr>
            <a:spLocks noGrp="1"/>
          </p:cNvSpPr>
          <p:nvPr>
            <p:ph sz="half" idx="1"/>
          </p:nvPr>
        </p:nvSpPr>
        <p:spPr/>
        <p:txBody>
          <a:bodyPr>
            <a:normAutofit fontScale="77500" lnSpcReduction="20000"/>
          </a:bodyPr>
          <a:lstStyle/>
          <a:p>
            <a:r>
              <a:rPr lang="en-US" dirty="0"/>
              <a:t>Where do women fit into the public expression in our assemblies?</a:t>
            </a:r>
          </a:p>
          <a:p>
            <a:pPr lvl="1"/>
            <a:r>
              <a:rPr lang="en-US" dirty="0"/>
              <a:t>Why can women openly express in classes, but not in congregational assembly?</a:t>
            </a:r>
          </a:p>
          <a:p>
            <a:pPr lvl="2"/>
            <a:r>
              <a:rPr lang="en-US" dirty="0"/>
              <a:t>(What changes between 9am and 10am?)</a:t>
            </a:r>
          </a:p>
          <a:p>
            <a:pPr lvl="1"/>
            <a:r>
              <a:rPr lang="en-US" dirty="0"/>
              <a:t>What’s the difference between a woman talking into a mic while sitting down versus while up front?</a:t>
            </a:r>
          </a:p>
          <a:p>
            <a:pPr lvl="1"/>
            <a:r>
              <a:rPr lang="en-US" dirty="0"/>
              <a:t>What is the difference in a woman praying/reading scripture at a LIFE Talk vs organized worship at the church building (Sunday/Wednesday)?</a:t>
            </a:r>
          </a:p>
          <a:p>
            <a:r>
              <a:rPr lang="en-US" dirty="0"/>
              <a:t>Why does Central differentiate in women’s participation based on different assembling groups (congregation, class, LIFE talk, etc.)?</a:t>
            </a:r>
          </a:p>
          <a:p>
            <a:r>
              <a:rPr lang="en-US" dirty="0"/>
              <a:t>Did the 1</a:t>
            </a:r>
            <a:r>
              <a:rPr lang="en-US" baseline="30000" dirty="0"/>
              <a:t>st</a:t>
            </a:r>
            <a:r>
              <a:rPr lang="en-US" dirty="0"/>
              <a:t> Century church make these distinctions?  Are these distinctions supported by scripture?</a:t>
            </a:r>
          </a:p>
        </p:txBody>
      </p:sp>
      <p:sp>
        <p:nvSpPr>
          <p:cNvPr id="4" name="Content Placeholder 3">
            <a:extLst>
              <a:ext uri="{FF2B5EF4-FFF2-40B4-BE49-F238E27FC236}">
                <a16:creationId xmlns="" xmlns:a16="http://schemas.microsoft.com/office/drawing/2014/main" id="{AF88247A-22A1-3C4F-815A-C90B87FBC3D2}"/>
              </a:ext>
            </a:extLst>
          </p:cNvPr>
          <p:cNvSpPr>
            <a:spLocks noGrp="1"/>
          </p:cNvSpPr>
          <p:nvPr>
            <p:ph sz="half" idx="2"/>
          </p:nvPr>
        </p:nvSpPr>
        <p:spPr/>
        <p:txBody>
          <a:bodyPr>
            <a:normAutofit fontScale="77500" lnSpcReduction="20000"/>
          </a:bodyPr>
          <a:lstStyle/>
          <a:p>
            <a:r>
              <a:rPr lang="en-US" dirty="0"/>
              <a:t>Why is it ok for women to be able to speak up in 9am-10am service but not have a voice in the 10am - 12pm service?  If the concern is teaching or authority over a man, why are women allowed to share in 9am service? Are they not just "teaching" through what they share even though they don't "lead" by sitting in front of everyone? If the concern is "assembly" vs "class" time, how does the church decide what these services are called? Did the 1st century church have "class" time that made it ok for women to speak up? What about the female prophets?</a:t>
            </a:r>
          </a:p>
          <a:p>
            <a:r>
              <a:rPr lang="en-US" dirty="0"/>
              <a:t>At what age are women/girls no longer allowed to pray/read scripture/lead a song in a group that has men/boys present?</a:t>
            </a:r>
          </a:p>
          <a:p>
            <a:endParaRPr lang="en-US" dirty="0"/>
          </a:p>
          <a:p>
            <a:endParaRPr lang="en-US" dirty="0"/>
          </a:p>
        </p:txBody>
      </p:sp>
      <p:sp>
        <p:nvSpPr>
          <p:cNvPr id="5" name="TextBox 4">
            <a:extLst>
              <a:ext uri="{FF2B5EF4-FFF2-40B4-BE49-F238E27FC236}">
                <a16:creationId xmlns="" xmlns:a16="http://schemas.microsoft.com/office/drawing/2014/main" id="{1D4B9AD3-B9D6-7544-9DBE-EA25BCE35861}"/>
              </a:ext>
            </a:extLst>
          </p:cNvPr>
          <p:cNvSpPr txBox="1"/>
          <p:nvPr/>
        </p:nvSpPr>
        <p:spPr>
          <a:xfrm>
            <a:off x="324501" y="774199"/>
            <a:ext cx="925253" cy="369332"/>
          </a:xfrm>
          <a:prstGeom prst="rect">
            <a:avLst/>
          </a:prstGeom>
          <a:noFill/>
        </p:spPr>
        <p:txBody>
          <a:bodyPr wrap="none" rtlCol="0">
            <a:spAutoFit/>
          </a:bodyPr>
          <a:lstStyle/>
          <a:p>
            <a:r>
              <a:rPr lang="en-US" dirty="0">
                <a:solidFill>
                  <a:schemeClr val="bg1"/>
                </a:solidFill>
              </a:rPr>
              <a:t>Feb 13</a:t>
            </a:r>
          </a:p>
        </p:txBody>
      </p:sp>
    </p:spTree>
    <p:extLst>
      <p:ext uri="{BB962C8B-B14F-4D97-AF65-F5344CB8AC3E}">
        <p14:creationId xmlns:p14="http://schemas.microsoft.com/office/powerpoint/2010/main" val="223875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dissolve">
                                      <p:cBhvr>
                                        <p:cTn id="7"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AF0D38-6DB4-F442-9697-041143A76697}"/>
              </a:ext>
            </a:extLst>
          </p:cNvPr>
          <p:cNvSpPr>
            <a:spLocks noGrp="1"/>
          </p:cNvSpPr>
          <p:nvPr>
            <p:ph type="title"/>
          </p:nvPr>
        </p:nvSpPr>
        <p:spPr/>
        <p:txBody>
          <a:bodyPr/>
          <a:lstStyle/>
          <a:p>
            <a:r>
              <a:rPr lang="en-US" dirty="0"/>
              <a:t>How does Central and the Church of Christ fit into the World?</a:t>
            </a:r>
          </a:p>
        </p:txBody>
      </p:sp>
      <p:sp>
        <p:nvSpPr>
          <p:cNvPr id="3" name="Content Placeholder 2">
            <a:extLst>
              <a:ext uri="{FF2B5EF4-FFF2-40B4-BE49-F238E27FC236}">
                <a16:creationId xmlns="" xmlns:a16="http://schemas.microsoft.com/office/drawing/2014/main" id="{95B2955A-B86F-F04E-B4A1-5AEB776A8DD8}"/>
              </a:ext>
            </a:extLst>
          </p:cNvPr>
          <p:cNvSpPr>
            <a:spLocks noGrp="1"/>
          </p:cNvSpPr>
          <p:nvPr>
            <p:ph sz="half" idx="1"/>
          </p:nvPr>
        </p:nvSpPr>
        <p:spPr>
          <a:xfrm>
            <a:off x="2589212" y="2133599"/>
            <a:ext cx="4313864" cy="4280647"/>
          </a:xfrm>
        </p:spPr>
        <p:txBody>
          <a:bodyPr>
            <a:normAutofit fontScale="85000" lnSpcReduction="10000"/>
          </a:bodyPr>
          <a:lstStyle/>
          <a:p>
            <a:r>
              <a:rPr lang="en-US" dirty="0"/>
              <a:t>What does Central view as the role of the church? </a:t>
            </a:r>
          </a:p>
          <a:p>
            <a:pPr lvl="1"/>
            <a:r>
              <a:rPr lang="en-US" dirty="0"/>
              <a:t>Can we collaborate with people of other faiths and denominations (e.g., Muslim, Jews, Buddhist, Catholics) that we believe are following lies or misunderstandings religiously but have similar goals for peace and betterment of society?  Is this being "unequally yoked" (2 Cor. 6:14)?</a:t>
            </a:r>
          </a:p>
          <a:p>
            <a:pPr lvl="1"/>
            <a:r>
              <a:rPr lang="en-US" dirty="0"/>
              <a:t>Does Central make an effort to reach out to other churches in the community (COC and non-COC) in order to build community among local believers and coordinate efforts to serve our community together?</a:t>
            </a:r>
          </a:p>
          <a:p>
            <a:pPr lvl="1"/>
            <a:r>
              <a:rPr lang="en-US" dirty="0"/>
              <a:t>Would Central be willing to contribute to faith-based/affiliated organizations?</a:t>
            </a:r>
          </a:p>
          <a:p>
            <a:endParaRPr lang="en-US" dirty="0"/>
          </a:p>
          <a:p>
            <a:endParaRPr lang="en-US" dirty="0"/>
          </a:p>
        </p:txBody>
      </p:sp>
      <p:sp>
        <p:nvSpPr>
          <p:cNvPr id="4" name="Content Placeholder 3">
            <a:extLst>
              <a:ext uri="{FF2B5EF4-FFF2-40B4-BE49-F238E27FC236}">
                <a16:creationId xmlns="" xmlns:a16="http://schemas.microsoft.com/office/drawing/2014/main" id="{D2620EF9-D7C2-554F-B0B0-96FC9D412137}"/>
              </a:ext>
            </a:extLst>
          </p:cNvPr>
          <p:cNvSpPr>
            <a:spLocks noGrp="1"/>
          </p:cNvSpPr>
          <p:nvPr>
            <p:ph sz="half" idx="2"/>
          </p:nvPr>
        </p:nvSpPr>
        <p:spPr/>
        <p:txBody>
          <a:bodyPr>
            <a:normAutofit fontScale="85000" lnSpcReduction="10000"/>
          </a:bodyPr>
          <a:lstStyle/>
          <a:p>
            <a:r>
              <a:rPr lang="en-US" dirty="0"/>
              <a:t>What is the purpose of our gatherings?</a:t>
            </a:r>
          </a:p>
          <a:p>
            <a:pPr lvl="1"/>
            <a:r>
              <a:rPr lang="en-US" dirty="0"/>
              <a:t>Is the purpose to put on a worship gathering and build “Christian community” within? </a:t>
            </a:r>
          </a:p>
          <a:p>
            <a:pPr lvl="1"/>
            <a:r>
              <a:rPr lang="en-US" dirty="0"/>
              <a:t>Is the purpose of the church to focus outward on our local community and carry out the Great Commission and Greatest Command? </a:t>
            </a:r>
          </a:p>
          <a:p>
            <a:pPr lvl="1"/>
            <a:r>
              <a:rPr lang="en-US" dirty="0"/>
              <a:t>Can we occasionally forego organized assembly services in order to, as a church body, do work and service projects in our local community?</a:t>
            </a:r>
          </a:p>
          <a:p>
            <a:endParaRPr lang="en-US" dirty="0"/>
          </a:p>
        </p:txBody>
      </p:sp>
      <p:sp>
        <p:nvSpPr>
          <p:cNvPr id="6" name="TextBox 5">
            <a:extLst>
              <a:ext uri="{FF2B5EF4-FFF2-40B4-BE49-F238E27FC236}">
                <a16:creationId xmlns="" xmlns:a16="http://schemas.microsoft.com/office/drawing/2014/main" id="{1954AE88-C6AC-8047-9554-318D95D7BCB8}"/>
              </a:ext>
            </a:extLst>
          </p:cNvPr>
          <p:cNvSpPr txBox="1"/>
          <p:nvPr/>
        </p:nvSpPr>
        <p:spPr>
          <a:xfrm>
            <a:off x="324501" y="774199"/>
            <a:ext cx="925253" cy="369332"/>
          </a:xfrm>
          <a:prstGeom prst="rect">
            <a:avLst/>
          </a:prstGeom>
          <a:noFill/>
        </p:spPr>
        <p:txBody>
          <a:bodyPr wrap="none" rtlCol="0">
            <a:spAutoFit/>
          </a:bodyPr>
          <a:lstStyle/>
          <a:p>
            <a:r>
              <a:rPr lang="en-US" dirty="0">
                <a:solidFill>
                  <a:schemeClr val="bg1"/>
                </a:solidFill>
              </a:rPr>
              <a:t>Feb 20</a:t>
            </a:r>
          </a:p>
        </p:txBody>
      </p:sp>
    </p:spTree>
    <p:extLst>
      <p:ext uri="{BB962C8B-B14F-4D97-AF65-F5344CB8AC3E}">
        <p14:creationId xmlns:p14="http://schemas.microsoft.com/office/powerpoint/2010/main" val="25797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dissolve">
                                      <p:cBhvr>
                                        <p:cTn id="17" dur="2000"/>
                                        <p:tgtEl>
                                          <p:spTgt spid="4">
                                            <p:txEl>
                                              <p:pRg st="0" end="0"/>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dissolve">
                                      <p:cBhvr>
                                        <p:cTn id="20" dur="2000"/>
                                        <p:tgtEl>
                                          <p:spTgt spid="4">
                                            <p:txEl>
                                              <p:pRg st="1" end="1"/>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dissolve">
                                      <p:cBhvr>
                                        <p:cTn id="23" dur="20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dissolve">
                                      <p:cBhvr>
                                        <p:cTn id="28"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666E72-4C83-7341-97E3-2ACF8F89ED67}"/>
              </a:ext>
            </a:extLst>
          </p:cNvPr>
          <p:cNvSpPr>
            <a:spLocks noGrp="1"/>
          </p:cNvSpPr>
          <p:nvPr>
            <p:ph type="title"/>
          </p:nvPr>
        </p:nvSpPr>
        <p:spPr/>
        <p:txBody>
          <a:bodyPr/>
          <a:lstStyle/>
          <a:p>
            <a:r>
              <a:rPr lang="en-US" dirty="0"/>
              <a:t>Moral Living as Christians</a:t>
            </a:r>
          </a:p>
        </p:txBody>
      </p:sp>
      <p:sp>
        <p:nvSpPr>
          <p:cNvPr id="3" name="Content Placeholder 2">
            <a:extLst>
              <a:ext uri="{FF2B5EF4-FFF2-40B4-BE49-F238E27FC236}">
                <a16:creationId xmlns="" xmlns:a16="http://schemas.microsoft.com/office/drawing/2014/main" id="{0C10F012-419B-754D-BFA6-75818D670AEA}"/>
              </a:ext>
            </a:extLst>
          </p:cNvPr>
          <p:cNvSpPr>
            <a:spLocks noGrp="1"/>
          </p:cNvSpPr>
          <p:nvPr>
            <p:ph sz="half" idx="1"/>
          </p:nvPr>
        </p:nvSpPr>
        <p:spPr/>
        <p:txBody>
          <a:bodyPr/>
          <a:lstStyle/>
          <a:p>
            <a:r>
              <a:rPr lang="en-US" dirty="0"/>
              <a:t>Is it wrong for Christians to have opposite gender roommates/housemates?</a:t>
            </a:r>
          </a:p>
          <a:p>
            <a:r>
              <a:rPr lang="en-US" dirty="0"/>
              <a:t>Is it wrong for my girlfriend/boyfriend to live in the same house if we don't sleep together?</a:t>
            </a:r>
          </a:p>
          <a:p>
            <a:r>
              <a:rPr lang="en-US" dirty="0"/>
              <a:t>Is playing the lottery a sin? What about online gambling and slots machines? </a:t>
            </a:r>
          </a:p>
        </p:txBody>
      </p:sp>
      <p:sp>
        <p:nvSpPr>
          <p:cNvPr id="4" name="Content Placeholder 3">
            <a:extLst>
              <a:ext uri="{FF2B5EF4-FFF2-40B4-BE49-F238E27FC236}">
                <a16:creationId xmlns="" xmlns:a16="http://schemas.microsoft.com/office/drawing/2014/main" id="{BC1E3B8C-B58B-044F-BDF2-D77BE9D824F0}"/>
              </a:ext>
            </a:extLst>
          </p:cNvPr>
          <p:cNvSpPr>
            <a:spLocks noGrp="1"/>
          </p:cNvSpPr>
          <p:nvPr>
            <p:ph sz="half" idx="2"/>
          </p:nvPr>
        </p:nvSpPr>
        <p:spPr/>
        <p:txBody>
          <a:bodyPr/>
          <a:lstStyle/>
          <a:p>
            <a:r>
              <a:rPr lang="en-US" dirty="0"/>
              <a:t>Why does the Church choose to avoid discussing the topic of sex and adultery (two topics) given the appropriate settings?</a:t>
            </a:r>
          </a:p>
          <a:p>
            <a:r>
              <a:rPr lang="en-US" dirty="0"/>
              <a:t>Can I date and marry an unbeliever or someone of a different faith or denomination?  Is this being "unequally yoked" (2 Cor. 6:14)?</a:t>
            </a:r>
          </a:p>
          <a:p>
            <a:endParaRPr lang="en-US" dirty="0"/>
          </a:p>
        </p:txBody>
      </p:sp>
      <p:sp>
        <p:nvSpPr>
          <p:cNvPr id="5" name="TextBox 4">
            <a:extLst>
              <a:ext uri="{FF2B5EF4-FFF2-40B4-BE49-F238E27FC236}">
                <a16:creationId xmlns="" xmlns:a16="http://schemas.microsoft.com/office/drawing/2014/main" id="{F23BBD5F-3696-1D4D-8596-3A1F1188A56B}"/>
              </a:ext>
            </a:extLst>
          </p:cNvPr>
          <p:cNvSpPr txBox="1"/>
          <p:nvPr/>
        </p:nvSpPr>
        <p:spPr>
          <a:xfrm>
            <a:off x="324501" y="774199"/>
            <a:ext cx="925253" cy="369332"/>
          </a:xfrm>
          <a:prstGeom prst="rect">
            <a:avLst/>
          </a:prstGeom>
          <a:noFill/>
        </p:spPr>
        <p:txBody>
          <a:bodyPr wrap="none" rtlCol="0">
            <a:spAutoFit/>
          </a:bodyPr>
          <a:lstStyle/>
          <a:p>
            <a:r>
              <a:rPr lang="en-US" dirty="0">
                <a:solidFill>
                  <a:schemeClr val="bg1"/>
                </a:solidFill>
              </a:rPr>
              <a:t>Feb 27</a:t>
            </a:r>
          </a:p>
        </p:txBody>
      </p:sp>
    </p:spTree>
    <p:extLst>
      <p:ext uri="{BB962C8B-B14F-4D97-AF65-F5344CB8AC3E}">
        <p14:creationId xmlns:p14="http://schemas.microsoft.com/office/powerpoint/2010/main" val="59569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ssolv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dissolve">
                                      <p:cBhvr>
                                        <p:cTn id="17"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this Series</a:t>
            </a:r>
          </a:p>
        </p:txBody>
      </p:sp>
      <p:sp>
        <p:nvSpPr>
          <p:cNvPr id="3" name="Content Placeholder 2"/>
          <p:cNvSpPr>
            <a:spLocks noGrp="1"/>
          </p:cNvSpPr>
          <p:nvPr>
            <p:ph idx="1"/>
          </p:nvPr>
        </p:nvSpPr>
        <p:spPr>
          <a:xfrm>
            <a:off x="2589212" y="1425892"/>
            <a:ext cx="8915400" cy="4200208"/>
          </a:xfrm>
        </p:spPr>
        <p:txBody>
          <a:bodyPr>
            <a:noAutofit/>
          </a:bodyPr>
          <a:lstStyle/>
          <a:p>
            <a:r>
              <a:rPr lang="en-US" dirty="0"/>
              <a:t>The “Ask Me Anything” (AMA) series is intended to facilitate open, respectful, and non-judgmental communications on various topics where there may be different understandings in how to apply the word of God.</a:t>
            </a:r>
          </a:p>
          <a:p>
            <a:r>
              <a:rPr lang="en-US" dirty="0"/>
              <a:t>The desire is that all attendees be challenged to weigh carefully what the Scriptures say on any given topic, while also giving grace in the areas where interpretation of the Scriptures may be less certain.</a:t>
            </a:r>
          </a:p>
          <a:p>
            <a:r>
              <a:rPr lang="en-US" dirty="0"/>
              <a:t>In each session, moderators will guide the class through discussion of six categories of questions and observations that the congregation provided in December 2018 and are generally expressed as provided.</a:t>
            </a:r>
          </a:p>
          <a:p>
            <a:r>
              <a:rPr lang="en-US" dirty="0"/>
              <a:t>Ground rules for discussion will be established on the first session on Jan 23.</a:t>
            </a:r>
          </a:p>
          <a:p>
            <a:r>
              <a:rPr lang="en-US" dirty="0"/>
              <a:t>Due to time constraints in the six sessions, questions provided in the survey but not addressed here will be addressed at a later time and/or in other venues.</a:t>
            </a:r>
          </a:p>
        </p:txBody>
      </p:sp>
      <p:sp>
        <p:nvSpPr>
          <p:cNvPr id="4" name="TextBox 3">
            <a:extLst>
              <a:ext uri="{FF2B5EF4-FFF2-40B4-BE49-F238E27FC236}">
                <a16:creationId xmlns="" xmlns:a16="http://schemas.microsoft.com/office/drawing/2014/main" id="{F9A44675-A12B-6946-AD11-ABB8553C4A09}"/>
              </a:ext>
            </a:extLst>
          </p:cNvPr>
          <p:cNvSpPr txBox="1"/>
          <p:nvPr/>
        </p:nvSpPr>
        <p:spPr>
          <a:xfrm>
            <a:off x="3015574" y="5754446"/>
            <a:ext cx="8317149" cy="830997"/>
          </a:xfrm>
          <a:prstGeom prst="rect">
            <a:avLst/>
          </a:prstGeom>
          <a:solidFill>
            <a:schemeClr val="accent1"/>
          </a:solidFill>
        </p:spPr>
        <p:txBody>
          <a:bodyPr wrap="square" rtlCol="0">
            <a:spAutoFit/>
          </a:bodyPr>
          <a:lstStyle/>
          <a:p>
            <a:r>
              <a:rPr lang="en-US" sz="2400" dirty="0">
                <a:solidFill>
                  <a:schemeClr val="bg1"/>
                </a:solidFill>
              </a:rPr>
              <a:t>Please carefully read through each session’s questions and come prepared to discuss based on Scripture.</a:t>
            </a:r>
          </a:p>
        </p:txBody>
      </p:sp>
    </p:spTree>
    <p:extLst>
      <p:ext uri="{BB962C8B-B14F-4D97-AF65-F5344CB8AC3E}">
        <p14:creationId xmlns:p14="http://schemas.microsoft.com/office/powerpoint/2010/main" val="42345099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998EB3E7-FB21-BE4A-A782-45FBD6DB92B3}"/>
              </a:ext>
            </a:extLst>
          </p:cNvPr>
          <p:cNvSpPr>
            <a:spLocks noGrp="1"/>
          </p:cNvSpPr>
          <p:nvPr>
            <p:ph type="title"/>
          </p:nvPr>
        </p:nvSpPr>
        <p:spPr/>
        <p:txBody>
          <a:bodyPr/>
          <a:lstStyle/>
          <a:p>
            <a:r>
              <a:rPr lang="en-US" dirty="0"/>
              <a:t>Going in </a:t>
            </a:r>
            <a:r>
              <a:rPr lang="en-US" dirty="0" smtClean="0"/>
              <a:t>Assumptions</a:t>
            </a:r>
            <a:endParaRPr lang="en-US" dirty="0"/>
          </a:p>
        </p:txBody>
      </p:sp>
      <p:sp>
        <p:nvSpPr>
          <p:cNvPr id="5" name="Content Placeholder 4">
            <a:extLst>
              <a:ext uri="{FF2B5EF4-FFF2-40B4-BE49-F238E27FC236}">
                <a16:creationId xmlns="" xmlns:a16="http://schemas.microsoft.com/office/drawing/2014/main" id="{BEE1AF35-3564-624A-A808-E053128105DB}"/>
              </a:ext>
            </a:extLst>
          </p:cNvPr>
          <p:cNvSpPr>
            <a:spLocks noGrp="1"/>
          </p:cNvSpPr>
          <p:nvPr>
            <p:ph sz="half" idx="1"/>
          </p:nvPr>
        </p:nvSpPr>
        <p:spPr>
          <a:xfrm>
            <a:off x="2589212" y="1613647"/>
            <a:ext cx="4313864" cy="4814047"/>
          </a:xfrm>
        </p:spPr>
        <p:txBody>
          <a:bodyPr>
            <a:normAutofit fontScale="85000" lnSpcReduction="20000"/>
          </a:bodyPr>
          <a:lstStyle/>
          <a:p>
            <a:r>
              <a:rPr lang="en-US" dirty="0"/>
              <a:t>Central represents a gathering of faithful disciples who have arrived at conclusions based on careful consideration, prayer, study, and discussion</a:t>
            </a:r>
          </a:p>
          <a:p>
            <a:pPr lvl="1"/>
            <a:r>
              <a:rPr lang="en-US" dirty="0"/>
              <a:t>Sometimes we need to find out unity hidden in our diversity</a:t>
            </a:r>
          </a:p>
          <a:p>
            <a:pPr lvl="2"/>
            <a:r>
              <a:rPr lang="en-US" dirty="0"/>
              <a:t>Racial, ethnic, regional, age, background, family, spiritual</a:t>
            </a:r>
          </a:p>
          <a:p>
            <a:r>
              <a:rPr lang="en-US" dirty="0"/>
              <a:t>Key Scriptures</a:t>
            </a:r>
          </a:p>
          <a:p>
            <a:pPr lvl="1"/>
            <a:r>
              <a:rPr lang="en-US" dirty="0"/>
              <a:t>Following example of Acts 15</a:t>
            </a:r>
          </a:p>
          <a:p>
            <a:pPr lvl="1"/>
            <a:r>
              <a:rPr lang="en-US" dirty="0"/>
              <a:t>Attitudes: Romans 14; I </a:t>
            </a:r>
            <a:r>
              <a:rPr lang="en-US" dirty="0" smtClean="0"/>
              <a:t>Cor. </a:t>
            </a:r>
            <a:r>
              <a:rPr lang="en-US" dirty="0"/>
              <a:t>1</a:t>
            </a:r>
            <a:r>
              <a:rPr lang="en-US" dirty="0" smtClean="0"/>
              <a:t>, 8-10</a:t>
            </a:r>
            <a:endParaRPr lang="en-US" dirty="0"/>
          </a:p>
          <a:p>
            <a:r>
              <a:rPr lang="en-US" dirty="0"/>
              <a:t>Attitudes we show a watching world</a:t>
            </a:r>
          </a:p>
        </p:txBody>
      </p:sp>
      <p:sp>
        <p:nvSpPr>
          <p:cNvPr id="6" name="Content Placeholder 5">
            <a:extLst>
              <a:ext uri="{FF2B5EF4-FFF2-40B4-BE49-F238E27FC236}">
                <a16:creationId xmlns="" xmlns:a16="http://schemas.microsoft.com/office/drawing/2014/main" id="{97F9B23D-CCCC-084F-B7AD-B6FF807C32A6}"/>
              </a:ext>
            </a:extLst>
          </p:cNvPr>
          <p:cNvSpPr>
            <a:spLocks noGrp="1"/>
          </p:cNvSpPr>
          <p:nvPr>
            <p:ph sz="half" idx="2"/>
          </p:nvPr>
        </p:nvSpPr>
        <p:spPr>
          <a:xfrm>
            <a:off x="7190746" y="1613647"/>
            <a:ext cx="4548535" cy="5096435"/>
          </a:xfrm>
        </p:spPr>
        <p:txBody>
          <a:bodyPr>
            <a:normAutofit fontScale="85000" lnSpcReduction="20000"/>
          </a:bodyPr>
          <a:lstStyle/>
          <a:p>
            <a:r>
              <a:rPr lang="en-US" dirty="0"/>
              <a:t>I can truly hear and respect other opinions!  To what extent do </a:t>
            </a:r>
            <a:r>
              <a:rPr lang="en-US" dirty="0" smtClean="0"/>
              <a:t>disagreements </a:t>
            </a:r>
            <a:r>
              <a:rPr lang="en-US" dirty="0"/>
              <a:t>impact me?</a:t>
            </a:r>
          </a:p>
          <a:p>
            <a:pPr lvl="1"/>
            <a:r>
              <a:rPr lang="en-US" dirty="0"/>
              <a:t>Am I more likely to take </a:t>
            </a:r>
            <a:r>
              <a:rPr lang="en-US" dirty="0" smtClean="0"/>
              <a:t>offense </a:t>
            </a:r>
            <a:r>
              <a:rPr lang="en-US" dirty="0"/>
              <a:t>from someone who differs from me?</a:t>
            </a:r>
          </a:p>
          <a:p>
            <a:pPr lvl="1"/>
            <a:r>
              <a:rPr lang="en-US" dirty="0"/>
              <a:t>Does a lack of agreement impact my self-sacrifice where some people are concerned?</a:t>
            </a:r>
          </a:p>
          <a:p>
            <a:pPr lvl="1"/>
            <a:r>
              <a:rPr lang="en-US" dirty="0"/>
              <a:t>Am I willing to really listen to other points of view?  Even if I “know” they are wrong?</a:t>
            </a:r>
          </a:p>
          <a:p>
            <a:pPr lvl="1"/>
            <a:r>
              <a:rPr lang="en-US" dirty="0"/>
              <a:t>Am I worried about being wronged or infringed upon? (1 </a:t>
            </a:r>
            <a:r>
              <a:rPr lang="en-US" dirty="0" smtClean="0"/>
              <a:t>Cor. </a:t>
            </a:r>
            <a:r>
              <a:rPr lang="en-US" dirty="0"/>
              <a:t>6:7)</a:t>
            </a:r>
          </a:p>
          <a:p>
            <a:r>
              <a:rPr lang="en-US" dirty="0"/>
              <a:t>Birds of a feather, flock together</a:t>
            </a:r>
          </a:p>
          <a:p>
            <a:pPr lvl="1"/>
            <a:r>
              <a:rPr lang="en-US" dirty="0"/>
              <a:t>People  tend to live in echo chambers that reinforce our assumptions and conclusions</a:t>
            </a:r>
          </a:p>
          <a:p>
            <a:pPr lvl="1"/>
            <a:r>
              <a:rPr lang="en-US" dirty="0"/>
              <a:t>We can only start conversations.   It will be up to you to continue this.   Will you seek out others with different views, build relationships, and discussion?</a:t>
            </a:r>
          </a:p>
          <a:p>
            <a:pPr lvl="1"/>
            <a:r>
              <a:rPr lang="en-US" dirty="0"/>
              <a:t>What is my part of demonstrating the unity God has given us?</a:t>
            </a:r>
          </a:p>
          <a:p>
            <a:pPr lvl="1"/>
            <a:endParaRPr lang="en-US" dirty="0"/>
          </a:p>
        </p:txBody>
      </p:sp>
      <p:pic>
        <p:nvPicPr>
          <p:cNvPr id="7" name="Picture 6">
            <a:extLst>
              <a:ext uri="{FF2B5EF4-FFF2-40B4-BE49-F238E27FC236}">
                <a16:creationId xmlns="" xmlns:a16="http://schemas.microsoft.com/office/drawing/2014/main" id="{2D87763C-36B5-9547-AC72-7698F9F49C14}"/>
              </a:ext>
            </a:extLst>
          </p:cNvPr>
          <p:cNvPicPr>
            <a:picLocks noChangeAspect="1"/>
          </p:cNvPicPr>
          <p:nvPr/>
        </p:nvPicPr>
        <p:blipFill>
          <a:blip r:embed="rId2"/>
          <a:stretch>
            <a:fillRect/>
          </a:stretch>
        </p:blipFill>
        <p:spPr>
          <a:xfrm>
            <a:off x="97161" y="1412318"/>
            <a:ext cx="2095500" cy="1397000"/>
          </a:xfrm>
          <a:prstGeom prst="rect">
            <a:avLst/>
          </a:prstGeom>
        </p:spPr>
      </p:pic>
      <p:pic>
        <p:nvPicPr>
          <p:cNvPr id="8" name="Picture 7">
            <a:extLst>
              <a:ext uri="{FF2B5EF4-FFF2-40B4-BE49-F238E27FC236}">
                <a16:creationId xmlns="" xmlns:a16="http://schemas.microsoft.com/office/drawing/2014/main" id="{AC616B0A-EFDB-ED4D-9F6F-00A7AF7DB8C3}"/>
              </a:ext>
            </a:extLst>
          </p:cNvPr>
          <p:cNvPicPr>
            <a:picLocks noChangeAspect="1"/>
          </p:cNvPicPr>
          <p:nvPr/>
        </p:nvPicPr>
        <p:blipFill rotWithShape="1">
          <a:blip r:embed="rId3"/>
          <a:srcRect l="8502" t="9255" r="11616" b="10203"/>
          <a:stretch/>
        </p:blipFill>
        <p:spPr>
          <a:xfrm>
            <a:off x="97161" y="2877915"/>
            <a:ext cx="2095500" cy="1102170"/>
          </a:xfrm>
          <a:prstGeom prst="rect">
            <a:avLst/>
          </a:prstGeom>
        </p:spPr>
      </p:pic>
      <p:pic>
        <p:nvPicPr>
          <p:cNvPr id="9" name="Picture 8">
            <a:extLst>
              <a:ext uri="{FF2B5EF4-FFF2-40B4-BE49-F238E27FC236}">
                <a16:creationId xmlns="" xmlns:a16="http://schemas.microsoft.com/office/drawing/2014/main" id="{B6CF5DE7-D3F7-0D4C-B539-67EF8A114CB5}"/>
              </a:ext>
            </a:extLst>
          </p:cNvPr>
          <p:cNvPicPr>
            <a:picLocks noChangeAspect="1"/>
          </p:cNvPicPr>
          <p:nvPr/>
        </p:nvPicPr>
        <p:blipFill rotWithShape="1">
          <a:blip r:embed="rId4"/>
          <a:srcRect l="9340" t="20976" r="5990" b="22777"/>
          <a:stretch/>
        </p:blipFill>
        <p:spPr>
          <a:xfrm>
            <a:off x="101198" y="4020670"/>
            <a:ext cx="2078852" cy="944534"/>
          </a:xfrm>
          <a:prstGeom prst="rect">
            <a:avLst/>
          </a:prstGeom>
        </p:spPr>
      </p:pic>
      <p:pic>
        <p:nvPicPr>
          <p:cNvPr id="10" name="Picture 9">
            <a:extLst>
              <a:ext uri="{FF2B5EF4-FFF2-40B4-BE49-F238E27FC236}">
                <a16:creationId xmlns="" xmlns:a16="http://schemas.microsoft.com/office/drawing/2014/main" id="{CC966134-1F2C-C241-A279-9F4C84028A36}"/>
              </a:ext>
            </a:extLst>
          </p:cNvPr>
          <p:cNvPicPr>
            <a:picLocks noChangeAspect="1"/>
          </p:cNvPicPr>
          <p:nvPr/>
        </p:nvPicPr>
        <p:blipFill>
          <a:blip r:embed="rId5"/>
          <a:stretch>
            <a:fillRect/>
          </a:stretch>
        </p:blipFill>
        <p:spPr>
          <a:xfrm>
            <a:off x="2874141" y="4772087"/>
            <a:ext cx="3703724" cy="1937995"/>
          </a:xfrm>
          <a:prstGeom prst="rect">
            <a:avLst/>
          </a:prstGeom>
        </p:spPr>
      </p:pic>
      <p:sp>
        <p:nvSpPr>
          <p:cNvPr id="11" name="TextBox 10">
            <a:extLst>
              <a:ext uri="{FF2B5EF4-FFF2-40B4-BE49-F238E27FC236}">
                <a16:creationId xmlns="" xmlns:a16="http://schemas.microsoft.com/office/drawing/2014/main" id="{CD3EA064-A44C-D449-B5C9-C26F225941B4}"/>
              </a:ext>
            </a:extLst>
          </p:cNvPr>
          <p:cNvSpPr txBox="1"/>
          <p:nvPr/>
        </p:nvSpPr>
        <p:spPr>
          <a:xfrm>
            <a:off x="-46133" y="815826"/>
            <a:ext cx="1499128" cy="338554"/>
          </a:xfrm>
          <a:prstGeom prst="rect">
            <a:avLst/>
          </a:prstGeom>
          <a:noFill/>
        </p:spPr>
        <p:txBody>
          <a:bodyPr wrap="none" rtlCol="0">
            <a:spAutoFit/>
          </a:bodyPr>
          <a:lstStyle/>
          <a:p>
            <a:r>
              <a:rPr lang="en-US" sz="1600" dirty="0">
                <a:solidFill>
                  <a:schemeClr val="bg1"/>
                </a:solidFill>
              </a:rPr>
              <a:t>Ephesians 4:3</a:t>
            </a:r>
          </a:p>
        </p:txBody>
      </p:sp>
      <p:pic>
        <p:nvPicPr>
          <p:cNvPr id="12" name="Picture 11">
            <a:extLst>
              <a:ext uri="{FF2B5EF4-FFF2-40B4-BE49-F238E27FC236}">
                <a16:creationId xmlns="" xmlns:a16="http://schemas.microsoft.com/office/drawing/2014/main" id="{01A6120C-A54B-9445-8F05-BDFDFE9DB342}"/>
              </a:ext>
            </a:extLst>
          </p:cNvPr>
          <p:cNvPicPr>
            <a:picLocks noChangeAspect="1"/>
          </p:cNvPicPr>
          <p:nvPr/>
        </p:nvPicPr>
        <p:blipFill>
          <a:blip r:embed="rId6"/>
          <a:stretch>
            <a:fillRect/>
          </a:stretch>
        </p:blipFill>
        <p:spPr>
          <a:xfrm>
            <a:off x="97161" y="5005789"/>
            <a:ext cx="2286000" cy="1714500"/>
          </a:xfrm>
          <a:prstGeom prst="rect">
            <a:avLst/>
          </a:prstGeom>
        </p:spPr>
      </p:pic>
    </p:spTree>
    <p:extLst>
      <p:ext uri="{BB962C8B-B14F-4D97-AF65-F5344CB8AC3E}">
        <p14:creationId xmlns:p14="http://schemas.microsoft.com/office/powerpoint/2010/main" val="40215014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F8488C-FB1D-5D40-8285-E30FD9091728}"/>
              </a:ext>
            </a:extLst>
          </p:cNvPr>
          <p:cNvSpPr>
            <a:spLocks noGrp="1"/>
          </p:cNvSpPr>
          <p:nvPr>
            <p:ph type="title"/>
          </p:nvPr>
        </p:nvSpPr>
        <p:spPr/>
        <p:txBody>
          <a:bodyPr/>
          <a:lstStyle/>
          <a:p>
            <a:r>
              <a:rPr lang="en-US" dirty="0"/>
              <a:t>Ground Rules for AMA</a:t>
            </a:r>
          </a:p>
        </p:txBody>
      </p:sp>
      <p:sp>
        <p:nvSpPr>
          <p:cNvPr id="3" name="Content Placeholder 2">
            <a:extLst>
              <a:ext uri="{FF2B5EF4-FFF2-40B4-BE49-F238E27FC236}">
                <a16:creationId xmlns="" xmlns:a16="http://schemas.microsoft.com/office/drawing/2014/main" id="{8B011F6C-D583-3C44-A4E9-4B28DB75533A}"/>
              </a:ext>
            </a:extLst>
          </p:cNvPr>
          <p:cNvSpPr>
            <a:spLocks noGrp="1"/>
          </p:cNvSpPr>
          <p:nvPr>
            <p:ph sz="half" idx="1"/>
          </p:nvPr>
        </p:nvSpPr>
        <p:spPr/>
        <p:txBody>
          <a:bodyPr>
            <a:normAutofit fontScale="77500" lnSpcReduction="20000"/>
          </a:bodyPr>
          <a:lstStyle/>
          <a:p>
            <a:pPr marL="0" indent="0">
              <a:buNone/>
            </a:pPr>
            <a:r>
              <a:rPr lang="en-US" sz="2100" b="1" u="sng" dirty="0"/>
              <a:t>Let’s keep things in perspective</a:t>
            </a:r>
          </a:p>
          <a:p>
            <a:r>
              <a:rPr lang="en-US" u="sng" dirty="0"/>
              <a:t>Generally speaking</a:t>
            </a:r>
            <a:r>
              <a:rPr lang="en-US" dirty="0"/>
              <a:t>, our problem is not in understanding what’s most important</a:t>
            </a:r>
          </a:p>
          <a:p>
            <a:pPr lvl="1"/>
            <a:endParaRPr lang="en-US" dirty="0"/>
          </a:p>
          <a:p>
            <a:r>
              <a:rPr lang="en-US" u="sng" dirty="0"/>
              <a:t>Generally speaking</a:t>
            </a:r>
            <a:r>
              <a:rPr lang="en-US" dirty="0"/>
              <a:t>, our problems tend to be…</a:t>
            </a:r>
          </a:p>
          <a:p>
            <a:pPr lvl="1"/>
            <a:r>
              <a:rPr lang="en-US" dirty="0"/>
              <a:t>Interpreting Scripture when it isn’t crystal clear</a:t>
            </a:r>
          </a:p>
          <a:p>
            <a:pPr lvl="1"/>
            <a:r>
              <a:rPr lang="en-US" dirty="0"/>
              <a:t>Recognizing that sometimes Scripture isn’t as clear as we think it is</a:t>
            </a:r>
          </a:p>
          <a:p>
            <a:pPr lvl="1"/>
            <a:r>
              <a:rPr lang="en-US" dirty="0"/>
              <a:t>Applying Scripture wisely when a matter seems to require a judgment call</a:t>
            </a:r>
          </a:p>
          <a:p>
            <a:pPr lvl="1"/>
            <a:endParaRPr lang="en-US" dirty="0"/>
          </a:p>
          <a:p>
            <a:r>
              <a:rPr lang="en-US" dirty="0"/>
              <a:t>Some matters are not inherently right or wrong but are “indifferent” or “disputable”</a:t>
            </a:r>
          </a:p>
          <a:p>
            <a:pPr lvl="1"/>
            <a:r>
              <a:rPr lang="en-US" dirty="0"/>
              <a:t>And Scripture says so! (Romans 14:1-15:7)</a:t>
            </a:r>
          </a:p>
          <a:p>
            <a:endParaRPr lang="en-US" dirty="0"/>
          </a:p>
        </p:txBody>
      </p:sp>
      <p:sp>
        <p:nvSpPr>
          <p:cNvPr id="4" name="Content Placeholder 3">
            <a:extLst>
              <a:ext uri="{FF2B5EF4-FFF2-40B4-BE49-F238E27FC236}">
                <a16:creationId xmlns="" xmlns:a16="http://schemas.microsoft.com/office/drawing/2014/main" id="{044F8ADF-43F5-3C4A-9E8C-BF1CF167B411}"/>
              </a:ext>
            </a:extLst>
          </p:cNvPr>
          <p:cNvSpPr>
            <a:spLocks noGrp="1"/>
          </p:cNvSpPr>
          <p:nvPr>
            <p:ph sz="half" idx="2"/>
          </p:nvPr>
        </p:nvSpPr>
        <p:spPr/>
        <p:txBody>
          <a:bodyPr>
            <a:normAutofit fontScale="77500" lnSpcReduction="20000"/>
          </a:bodyPr>
          <a:lstStyle/>
          <a:p>
            <a:pPr marL="0" indent="0">
              <a:buNone/>
            </a:pPr>
            <a:r>
              <a:rPr lang="en-US" sz="2200" b="1" u="sng" dirty="0"/>
              <a:t>Let’s show respect to all</a:t>
            </a:r>
            <a:endParaRPr lang="en-US" dirty="0"/>
          </a:p>
          <a:p>
            <a:r>
              <a:rPr lang="en-US" dirty="0"/>
              <a:t>Be heard by speaking into the microphone</a:t>
            </a:r>
          </a:p>
          <a:p>
            <a:endParaRPr lang="en-US" dirty="0"/>
          </a:p>
          <a:p>
            <a:r>
              <a:rPr lang="en-US" dirty="0"/>
              <a:t>Speak the truth in love (Ephesians 4:15)</a:t>
            </a:r>
          </a:p>
          <a:p>
            <a:endParaRPr lang="en-US" dirty="0"/>
          </a:p>
          <a:p>
            <a:r>
              <a:rPr lang="en-US" dirty="0"/>
              <a:t>Don’t monopolize the conversation but let everyone participate (1 Cor. 14:26-33)</a:t>
            </a:r>
          </a:p>
          <a:p>
            <a:endParaRPr lang="en-US" dirty="0"/>
          </a:p>
          <a:p>
            <a:r>
              <a:rPr lang="en-US" dirty="0"/>
              <a:t>Some conversation threads may need to be tabled in the interest of time</a:t>
            </a:r>
          </a:p>
          <a:p>
            <a:endParaRPr lang="en-US" dirty="0"/>
          </a:p>
          <a:p>
            <a:r>
              <a:rPr lang="en-US" dirty="0"/>
              <a:t>When you are making </a:t>
            </a:r>
            <a:r>
              <a:rPr lang="en-US" dirty="0" smtClean="0"/>
              <a:t>a </a:t>
            </a:r>
            <a:r>
              <a:rPr lang="en-US" dirty="0"/>
              <a:t>point based on </a:t>
            </a:r>
            <a:r>
              <a:rPr lang="en-US" dirty="0" smtClean="0"/>
              <a:t>truth, </a:t>
            </a:r>
            <a:r>
              <a:rPr lang="en-US" dirty="0"/>
              <a:t>please do your best to show others where in scripture you are coming </a:t>
            </a:r>
            <a:r>
              <a:rPr lang="en-US" dirty="0" smtClean="0"/>
              <a:t>from</a:t>
            </a:r>
            <a:endParaRPr lang="en-US" dirty="0"/>
          </a:p>
        </p:txBody>
      </p:sp>
    </p:spTree>
    <p:extLst>
      <p:ext uri="{BB962C8B-B14F-4D97-AF65-F5344CB8AC3E}">
        <p14:creationId xmlns:p14="http://schemas.microsoft.com/office/powerpoint/2010/main" val="22623308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6177B5-40B4-2B44-858B-8D30A7045887}"/>
              </a:ext>
            </a:extLst>
          </p:cNvPr>
          <p:cNvSpPr>
            <a:spLocks noGrp="1"/>
          </p:cNvSpPr>
          <p:nvPr>
            <p:ph type="title"/>
          </p:nvPr>
        </p:nvSpPr>
        <p:spPr>
          <a:xfrm>
            <a:off x="2017060" y="624110"/>
            <a:ext cx="9487552" cy="1280890"/>
          </a:xfrm>
        </p:spPr>
        <p:txBody>
          <a:bodyPr>
            <a:normAutofit/>
          </a:bodyPr>
          <a:lstStyle/>
          <a:p>
            <a:r>
              <a:rPr lang="en-US" dirty="0"/>
              <a:t>What is Scripture and How do I </a:t>
            </a:r>
            <a:r>
              <a:rPr lang="en-US" dirty="0" smtClean="0"/>
              <a:t>Handle </a:t>
            </a:r>
            <a:r>
              <a:rPr lang="en-US" dirty="0"/>
              <a:t>it?</a:t>
            </a:r>
            <a:br>
              <a:rPr lang="en-US" dirty="0"/>
            </a:br>
            <a:r>
              <a:rPr lang="en-US" sz="2400" dirty="0"/>
              <a:t>These Questions Require More Time than One Hour!</a:t>
            </a:r>
            <a:endParaRPr lang="en-US" dirty="0"/>
          </a:p>
        </p:txBody>
      </p:sp>
      <p:sp>
        <p:nvSpPr>
          <p:cNvPr id="3" name="Content Placeholder 2">
            <a:extLst>
              <a:ext uri="{FF2B5EF4-FFF2-40B4-BE49-F238E27FC236}">
                <a16:creationId xmlns="" xmlns:a16="http://schemas.microsoft.com/office/drawing/2014/main" id="{6FD88E57-19DD-514D-9FBC-7B0277336D24}"/>
              </a:ext>
            </a:extLst>
          </p:cNvPr>
          <p:cNvSpPr>
            <a:spLocks noGrp="1"/>
          </p:cNvSpPr>
          <p:nvPr>
            <p:ph sz="half" idx="1"/>
          </p:nvPr>
        </p:nvSpPr>
        <p:spPr/>
        <p:txBody>
          <a:bodyPr>
            <a:normAutofit fontScale="70000" lnSpcReduction="20000"/>
          </a:bodyPr>
          <a:lstStyle/>
          <a:p>
            <a:r>
              <a:rPr lang="en-US" dirty="0"/>
              <a:t>Have you ever discovered contradictions in the Bible? If so, how have you resolved them? How would you explain the resolution to a non-believer as to someone who’s new/weak in the faith?</a:t>
            </a:r>
          </a:p>
          <a:p>
            <a:r>
              <a:rPr lang="en-US" dirty="0"/>
              <a:t>How do you consider topics/issues less binding if Jesus did not address them/give commands on them/comment on them? Why or why not? What if the topic is not addressed in the New Testament? What if only one New Testament writer discusses the topic? (e.g. women’s roles, homosexuality, etc.)</a:t>
            </a:r>
          </a:p>
          <a:p>
            <a:r>
              <a:rPr lang="en-US" dirty="0"/>
              <a:t>How do we know which portions of the Bible are inspired?  If every word is inspired, please explain how we have come to that conclusion. </a:t>
            </a:r>
          </a:p>
          <a:p>
            <a:r>
              <a:rPr lang="en-US" dirty="0"/>
              <a:t>What is the nature of inspiration?</a:t>
            </a:r>
          </a:p>
          <a:p>
            <a:r>
              <a:rPr lang="en-US" dirty="0"/>
              <a:t>Length of time between the feeding of the 5000 and the 4000.</a:t>
            </a:r>
          </a:p>
          <a:p>
            <a:endParaRPr lang="en-US" dirty="0"/>
          </a:p>
          <a:p>
            <a:endParaRPr lang="en-US" dirty="0"/>
          </a:p>
        </p:txBody>
      </p:sp>
      <p:sp>
        <p:nvSpPr>
          <p:cNvPr id="4" name="Content Placeholder 3">
            <a:extLst>
              <a:ext uri="{FF2B5EF4-FFF2-40B4-BE49-F238E27FC236}">
                <a16:creationId xmlns="" xmlns:a16="http://schemas.microsoft.com/office/drawing/2014/main" id="{26D5337A-7C12-6146-A24C-69BFBFC005DF}"/>
              </a:ext>
            </a:extLst>
          </p:cNvPr>
          <p:cNvSpPr>
            <a:spLocks noGrp="1"/>
          </p:cNvSpPr>
          <p:nvPr>
            <p:ph sz="half" idx="2"/>
          </p:nvPr>
        </p:nvSpPr>
        <p:spPr/>
        <p:txBody>
          <a:bodyPr>
            <a:normAutofit fontScale="70000" lnSpcReduction="20000"/>
          </a:bodyPr>
          <a:lstStyle/>
          <a:p>
            <a:r>
              <a:rPr lang="en-US" dirty="0"/>
              <a:t>Why does the biblical timeline not seem to match up with the scientific timeline? </a:t>
            </a:r>
          </a:p>
          <a:p>
            <a:r>
              <a:rPr lang="en-US" dirty="0"/>
              <a:t>If you are studying with a non-believer and they gravitate more towards a historically critical view of the scriptures, are views like the documentary hypothesis or the Torah being written during the Babylonian exile an invalid view of scripture to use as an explanation?</a:t>
            </a:r>
          </a:p>
          <a:p>
            <a:r>
              <a:rPr lang="en-US" dirty="0"/>
              <a:t>Who is the author of Hebrews? </a:t>
            </a:r>
          </a:p>
          <a:p>
            <a:r>
              <a:rPr lang="en-US" dirty="0"/>
              <a:t>Explain Mark 14, especially verses 14-20</a:t>
            </a:r>
          </a:p>
          <a:p>
            <a:r>
              <a:rPr lang="en-US" dirty="0"/>
              <a:t>Why did Jesus pick the men he chose as his disciples? Why did he most of times only take Peter, James, and John with him? What happened to the other 8 disciples after his death?</a:t>
            </a:r>
          </a:p>
          <a:p>
            <a:r>
              <a:rPr lang="en-US" dirty="0"/>
              <a:t>What is one theme from the book of Revelations? What does some of the numbers and symbols mean in the book of Revelations?</a:t>
            </a:r>
          </a:p>
          <a:p>
            <a:endParaRPr lang="en-US" dirty="0"/>
          </a:p>
        </p:txBody>
      </p:sp>
      <p:sp>
        <p:nvSpPr>
          <p:cNvPr id="5" name="TextBox 4">
            <a:extLst>
              <a:ext uri="{FF2B5EF4-FFF2-40B4-BE49-F238E27FC236}">
                <a16:creationId xmlns="" xmlns:a16="http://schemas.microsoft.com/office/drawing/2014/main" id="{1E8796C7-AF6C-C743-AF30-B073DE63A5BE}"/>
              </a:ext>
            </a:extLst>
          </p:cNvPr>
          <p:cNvSpPr txBox="1"/>
          <p:nvPr/>
        </p:nvSpPr>
        <p:spPr>
          <a:xfrm>
            <a:off x="-80682" y="760753"/>
            <a:ext cx="1511952" cy="369332"/>
          </a:xfrm>
          <a:prstGeom prst="rect">
            <a:avLst/>
          </a:prstGeom>
          <a:noFill/>
        </p:spPr>
        <p:txBody>
          <a:bodyPr wrap="none" rtlCol="0">
            <a:spAutoFit/>
          </a:bodyPr>
          <a:lstStyle/>
          <a:p>
            <a:r>
              <a:rPr lang="en-US" dirty="0">
                <a:solidFill>
                  <a:schemeClr val="bg1"/>
                </a:solidFill>
              </a:rPr>
              <a:t>Future Class</a:t>
            </a:r>
          </a:p>
        </p:txBody>
      </p:sp>
    </p:spTree>
    <p:extLst>
      <p:ext uri="{BB962C8B-B14F-4D97-AF65-F5344CB8AC3E}">
        <p14:creationId xmlns:p14="http://schemas.microsoft.com/office/powerpoint/2010/main" val="27371510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CAF711F-277A-0D40-B75B-9D9C4D085DA4}"/>
              </a:ext>
            </a:extLst>
          </p:cNvPr>
          <p:cNvSpPr>
            <a:spLocks noGrp="1"/>
          </p:cNvSpPr>
          <p:nvPr>
            <p:ph type="title"/>
          </p:nvPr>
        </p:nvSpPr>
        <p:spPr/>
        <p:txBody>
          <a:bodyPr/>
          <a:lstStyle/>
          <a:p>
            <a:r>
              <a:rPr lang="en-US" dirty="0"/>
              <a:t>Agenda for AMA Gatherings</a:t>
            </a:r>
          </a:p>
        </p:txBody>
      </p:sp>
      <p:graphicFrame>
        <p:nvGraphicFramePr>
          <p:cNvPr id="4" name="Content Placeholder 3">
            <a:extLst>
              <a:ext uri="{FF2B5EF4-FFF2-40B4-BE49-F238E27FC236}">
                <a16:creationId xmlns="" xmlns:a16="http://schemas.microsoft.com/office/drawing/2014/main" id="{D24E6D7D-23E5-EC4D-9365-2ACAB8740B1D}"/>
              </a:ext>
            </a:extLst>
          </p:cNvPr>
          <p:cNvGraphicFramePr>
            <a:graphicFrameLocks noGrp="1"/>
          </p:cNvGraphicFramePr>
          <p:nvPr>
            <p:ph idx="1"/>
            <p:extLst>
              <p:ext uri="{D42A27DB-BD31-4B8C-83A1-F6EECF244321}">
                <p14:modId xmlns:p14="http://schemas.microsoft.com/office/powerpoint/2010/main" val="678269249"/>
              </p:ext>
            </p:extLst>
          </p:nvPr>
        </p:nvGraphicFramePr>
        <p:xfrm>
          <a:off x="2589213" y="2133600"/>
          <a:ext cx="8915400" cy="2595880"/>
        </p:xfrm>
        <a:graphic>
          <a:graphicData uri="http://schemas.openxmlformats.org/drawingml/2006/table">
            <a:tbl>
              <a:tblPr firstRow="1" bandRow="1">
                <a:tableStyleId>{5C22544A-7EE6-4342-B048-85BDC9FD1C3A}</a:tableStyleId>
              </a:tblPr>
              <a:tblGrid>
                <a:gridCol w="1633163">
                  <a:extLst>
                    <a:ext uri="{9D8B030D-6E8A-4147-A177-3AD203B41FA5}">
                      <a16:colId xmlns="" xmlns:a16="http://schemas.microsoft.com/office/drawing/2014/main" val="2665600885"/>
                    </a:ext>
                  </a:extLst>
                </a:gridCol>
                <a:gridCol w="7282237">
                  <a:extLst>
                    <a:ext uri="{9D8B030D-6E8A-4147-A177-3AD203B41FA5}">
                      <a16:colId xmlns="" xmlns:a16="http://schemas.microsoft.com/office/drawing/2014/main" val="1032451658"/>
                    </a:ext>
                  </a:extLst>
                </a:gridCol>
              </a:tblGrid>
              <a:tr h="370840">
                <a:tc>
                  <a:txBody>
                    <a:bodyPr/>
                    <a:lstStyle/>
                    <a:p>
                      <a:pPr algn="ctr"/>
                      <a:r>
                        <a:rPr lang="en-US" dirty="0"/>
                        <a:t>Date</a:t>
                      </a:r>
                    </a:p>
                  </a:txBody>
                  <a:tcPr/>
                </a:tc>
                <a:tc>
                  <a:txBody>
                    <a:bodyPr/>
                    <a:lstStyle/>
                    <a:p>
                      <a:pPr algn="ctr"/>
                      <a:r>
                        <a:rPr lang="en-US" dirty="0"/>
                        <a:t>Topic</a:t>
                      </a:r>
                    </a:p>
                  </a:txBody>
                  <a:tcPr/>
                </a:tc>
                <a:extLst>
                  <a:ext uri="{0D108BD9-81ED-4DB2-BD59-A6C34878D82A}">
                    <a16:rowId xmlns="" xmlns:a16="http://schemas.microsoft.com/office/drawing/2014/main" val="1261255137"/>
                  </a:ext>
                </a:extLst>
              </a:tr>
              <a:tr h="370840">
                <a:tc>
                  <a:txBody>
                    <a:bodyPr/>
                    <a:lstStyle/>
                    <a:p>
                      <a:pPr algn="ctr"/>
                      <a:r>
                        <a:rPr lang="en-US" dirty="0"/>
                        <a:t>1/23</a:t>
                      </a:r>
                    </a:p>
                  </a:txBody>
                  <a:tcPr/>
                </a:tc>
                <a:tc>
                  <a:txBody>
                    <a:bodyPr/>
                    <a:lstStyle/>
                    <a:p>
                      <a:pPr algn="ctr"/>
                      <a:r>
                        <a:rPr lang="en-US" dirty="0"/>
                        <a:t>What about Culture, Community and Outreach?</a:t>
                      </a:r>
                    </a:p>
                  </a:txBody>
                  <a:tcPr/>
                </a:tc>
                <a:extLst>
                  <a:ext uri="{0D108BD9-81ED-4DB2-BD59-A6C34878D82A}">
                    <a16:rowId xmlns="" xmlns:a16="http://schemas.microsoft.com/office/drawing/2014/main" val="1060630940"/>
                  </a:ext>
                </a:extLst>
              </a:tr>
              <a:tr h="370840">
                <a:tc>
                  <a:txBody>
                    <a:bodyPr/>
                    <a:lstStyle/>
                    <a:p>
                      <a:pPr algn="ctr"/>
                      <a:r>
                        <a:rPr lang="en-US" dirty="0"/>
                        <a:t>1/30</a:t>
                      </a:r>
                    </a:p>
                  </a:txBody>
                  <a:tcPr/>
                </a:tc>
                <a:tc>
                  <a:txBody>
                    <a:bodyPr/>
                    <a:lstStyle/>
                    <a:p>
                      <a:pPr algn="ctr"/>
                      <a:r>
                        <a:rPr lang="en-US" dirty="0"/>
                        <a:t>The Christian View of Modern Government and Politics</a:t>
                      </a:r>
                    </a:p>
                  </a:txBody>
                  <a:tcPr/>
                </a:tc>
                <a:extLst>
                  <a:ext uri="{0D108BD9-81ED-4DB2-BD59-A6C34878D82A}">
                    <a16:rowId xmlns="" xmlns:a16="http://schemas.microsoft.com/office/drawing/2014/main" val="2949128438"/>
                  </a:ext>
                </a:extLst>
              </a:tr>
              <a:tr h="370840">
                <a:tc>
                  <a:txBody>
                    <a:bodyPr/>
                    <a:lstStyle/>
                    <a:p>
                      <a:pPr algn="ctr"/>
                      <a:r>
                        <a:rPr lang="en-US" dirty="0"/>
                        <a:t>2/6</a:t>
                      </a:r>
                    </a:p>
                  </a:txBody>
                  <a:tcPr/>
                </a:tc>
                <a:tc>
                  <a:txBody>
                    <a:bodyPr/>
                    <a:lstStyle/>
                    <a:p>
                      <a:pPr algn="ctr"/>
                      <a:r>
                        <a:rPr lang="en-US" dirty="0"/>
                        <a:t>How does Central Approach Congregational Leadership?</a:t>
                      </a:r>
                    </a:p>
                  </a:txBody>
                  <a:tcPr/>
                </a:tc>
                <a:extLst>
                  <a:ext uri="{0D108BD9-81ED-4DB2-BD59-A6C34878D82A}">
                    <a16:rowId xmlns="" xmlns:a16="http://schemas.microsoft.com/office/drawing/2014/main" val="1705499689"/>
                  </a:ext>
                </a:extLst>
              </a:tr>
              <a:tr h="370840">
                <a:tc>
                  <a:txBody>
                    <a:bodyPr/>
                    <a:lstStyle/>
                    <a:p>
                      <a:pPr algn="ctr"/>
                      <a:r>
                        <a:rPr lang="en-US" dirty="0"/>
                        <a:t>2/13</a:t>
                      </a:r>
                    </a:p>
                  </a:txBody>
                  <a:tcPr/>
                </a:tc>
                <a:tc>
                  <a:txBody>
                    <a:bodyPr/>
                    <a:lstStyle/>
                    <a:p>
                      <a:pPr algn="ctr"/>
                      <a:r>
                        <a:rPr lang="en-US" dirty="0"/>
                        <a:t>How do we View Expression by Women in our Gatherings?</a:t>
                      </a:r>
                    </a:p>
                  </a:txBody>
                  <a:tcPr/>
                </a:tc>
                <a:extLst>
                  <a:ext uri="{0D108BD9-81ED-4DB2-BD59-A6C34878D82A}">
                    <a16:rowId xmlns="" xmlns:a16="http://schemas.microsoft.com/office/drawing/2014/main" val="3028024812"/>
                  </a:ext>
                </a:extLst>
              </a:tr>
              <a:tr h="370840">
                <a:tc>
                  <a:txBody>
                    <a:bodyPr/>
                    <a:lstStyle/>
                    <a:p>
                      <a:pPr algn="ctr"/>
                      <a:r>
                        <a:rPr lang="en-US" dirty="0"/>
                        <a:t>2/20</a:t>
                      </a:r>
                    </a:p>
                  </a:txBody>
                  <a:tcPr/>
                </a:tc>
                <a:tc>
                  <a:txBody>
                    <a:bodyPr/>
                    <a:lstStyle/>
                    <a:p>
                      <a:pPr algn="ctr"/>
                      <a:r>
                        <a:rPr lang="en-US" dirty="0"/>
                        <a:t>How does Central and the Church of Christ fit into the World?</a:t>
                      </a:r>
                    </a:p>
                  </a:txBody>
                  <a:tcPr/>
                </a:tc>
                <a:extLst>
                  <a:ext uri="{0D108BD9-81ED-4DB2-BD59-A6C34878D82A}">
                    <a16:rowId xmlns="" xmlns:a16="http://schemas.microsoft.com/office/drawing/2014/main" val="3377815793"/>
                  </a:ext>
                </a:extLst>
              </a:tr>
              <a:tr h="370840">
                <a:tc>
                  <a:txBody>
                    <a:bodyPr/>
                    <a:lstStyle/>
                    <a:p>
                      <a:pPr algn="ctr"/>
                      <a:r>
                        <a:rPr lang="en-US" dirty="0"/>
                        <a:t>2/27</a:t>
                      </a:r>
                    </a:p>
                  </a:txBody>
                  <a:tcPr/>
                </a:tc>
                <a:tc>
                  <a:txBody>
                    <a:bodyPr/>
                    <a:lstStyle/>
                    <a:p>
                      <a:pPr algn="ctr"/>
                      <a:r>
                        <a:rPr lang="en-US" dirty="0"/>
                        <a:t>Moral Living as Christians</a:t>
                      </a:r>
                    </a:p>
                  </a:txBody>
                  <a:tcPr/>
                </a:tc>
                <a:extLst>
                  <a:ext uri="{0D108BD9-81ED-4DB2-BD59-A6C34878D82A}">
                    <a16:rowId xmlns="" xmlns:a16="http://schemas.microsoft.com/office/drawing/2014/main" val="3133940032"/>
                  </a:ext>
                </a:extLst>
              </a:tr>
            </a:tbl>
          </a:graphicData>
        </a:graphic>
      </p:graphicFrame>
      <p:sp>
        <p:nvSpPr>
          <p:cNvPr id="5" name="TextBox 4">
            <a:extLst>
              <a:ext uri="{FF2B5EF4-FFF2-40B4-BE49-F238E27FC236}">
                <a16:creationId xmlns="" xmlns:a16="http://schemas.microsoft.com/office/drawing/2014/main" id="{F9A44675-A12B-6946-AD11-ABB8553C4A09}"/>
              </a:ext>
            </a:extLst>
          </p:cNvPr>
          <p:cNvSpPr txBox="1"/>
          <p:nvPr/>
        </p:nvSpPr>
        <p:spPr>
          <a:xfrm>
            <a:off x="3015574" y="5392496"/>
            <a:ext cx="8317149" cy="830997"/>
          </a:xfrm>
          <a:prstGeom prst="rect">
            <a:avLst/>
          </a:prstGeom>
          <a:solidFill>
            <a:schemeClr val="accent1"/>
          </a:solidFill>
        </p:spPr>
        <p:txBody>
          <a:bodyPr wrap="square" rtlCol="0">
            <a:spAutoFit/>
          </a:bodyPr>
          <a:lstStyle/>
          <a:p>
            <a:r>
              <a:rPr lang="en-US" sz="2400" dirty="0" smtClean="0">
                <a:solidFill>
                  <a:schemeClr val="bg1"/>
                </a:solidFill>
              </a:rPr>
              <a:t>A final session on March 6 is planned for a recap, reflections, and discussion of our next steps.</a:t>
            </a:r>
            <a:endParaRPr lang="en-US" sz="2400" dirty="0">
              <a:solidFill>
                <a:schemeClr val="bg1"/>
              </a:solidFill>
            </a:endParaRPr>
          </a:p>
        </p:txBody>
      </p:sp>
    </p:spTree>
    <p:extLst>
      <p:ext uri="{BB962C8B-B14F-4D97-AF65-F5344CB8AC3E}">
        <p14:creationId xmlns:p14="http://schemas.microsoft.com/office/powerpoint/2010/main" val="20178403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6DA42D-226C-E84D-80A4-C374535A80F0}"/>
              </a:ext>
            </a:extLst>
          </p:cNvPr>
          <p:cNvSpPr>
            <a:spLocks noGrp="1"/>
          </p:cNvSpPr>
          <p:nvPr>
            <p:ph type="title"/>
          </p:nvPr>
        </p:nvSpPr>
        <p:spPr/>
        <p:txBody>
          <a:bodyPr/>
          <a:lstStyle/>
          <a:p>
            <a:r>
              <a:rPr lang="en-US" dirty="0"/>
              <a:t>What about Culture, Community, and Outreach?</a:t>
            </a:r>
          </a:p>
        </p:txBody>
      </p:sp>
      <p:sp>
        <p:nvSpPr>
          <p:cNvPr id="3" name="Content Placeholder 2">
            <a:extLst>
              <a:ext uri="{FF2B5EF4-FFF2-40B4-BE49-F238E27FC236}">
                <a16:creationId xmlns="" xmlns:a16="http://schemas.microsoft.com/office/drawing/2014/main" id="{A9B2B29F-57D7-B44C-8BED-0473AC37ABDA}"/>
              </a:ext>
            </a:extLst>
          </p:cNvPr>
          <p:cNvSpPr>
            <a:spLocks noGrp="1"/>
          </p:cNvSpPr>
          <p:nvPr>
            <p:ph sz="half" idx="1"/>
          </p:nvPr>
        </p:nvSpPr>
        <p:spPr>
          <a:xfrm>
            <a:off x="2589212" y="1959432"/>
            <a:ext cx="4313864" cy="4724400"/>
          </a:xfrm>
        </p:spPr>
        <p:txBody>
          <a:bodyPr>
            <a:normAutofit fontScale="77500" lnSpcReduction="20000"/>
          </a:bodyPr>
          <a:lstStyle/>
          <a:p>
            <a:r>
              <a:rPr lang="en-US" dirty="0"/>
              <a:t>How should Central treat the various holidays that our culture recognizes to include: Christmas, Thanksgiving, Easter, and Halloween?</a:t>
            </a:r>
          </a:p>
          <a:p>
            <a:pPr lvl="1"/>
            <a:r>
              <a:rPr lang="en-US" dirty="0"/>
              <a:t>Is our silence on these holidays a missed opportunity to productively connect with our community and culture?</a:t>
            </a:r>
          </a:p>
          <a:p>
            <a:pPr lvl="1"/>
            <a:r>
              <a:rPr lang="en-US" dirty="0"/>
              <a:t>Could we continue activities like Trunk or Treat?</a:t>
            </a:r>
          </a:p>
          <a:p>
            <a:pPr lvl="2"/>
            <a:r>
              <a:rPr lang="en-US" dirty="0"/>
              <a:t>What about a Sunrise Service on our lawn?</a:t>
            </a:r>
          </a:p>
          <a:p>
            <a:pPr lvl="2"/>
            <a:r>
              <a:rPr lang="en-US" dirty="0"/>
              <a:t>How about special Thanksgiving and Christmas services for those willing to enter churches very rarely during the year?</a:t>
            </a:r>
          </a:p>
          <a:p>
            <a:pPr lvl="1"/>
            <a:r>
              <a:rPr lang="en-US" dirty="0"/>
              <a:t>Can we consider singing Christmas hymns during Christmas time? </a:t>
            </a:r>
          </a:p>
          <a:p>
            <a:pPr lvl="1"/>
            <a:r>
              <a:rPr lang="en-US" dirty="0"/>
              <a:t>Can we preach about, encourage, or observe cultural acknowledgements of </a:t>
            </a:r>
            <a:r>
              <a:rPr lang="en-US" strike="sngStrike" dirty="0"/>
              <a:t>the</a:t>
            </a:r>
            <a:r>
              <a:rPr lang="en-US" dirty="0"/>
              <a:t> Christ such as Lent and Advent during Sunday morning assembly, or at Central in general? It is a way to focus yourself away from the consumerism and toward Christ.</a:t>
            </a:r>
          </a:p>
          <a:p>
            <a:endParaRPr lang="en-US" dirty="0"/>
          </a:p>
        </p:txBody>
      </p:sp>
      <p:sp>
        <p:nvSpPr>
          <p:cNvPr id="4" name="Content Placeholder 3">
            <a:extLst>
              <a:ext uri="{FF2B5EF4-FFF2-40B4-BE49-F238E27FC236}">
                <a16:creationId xmlns="" xmlns:a16="http://schemas.microsoft.com/office/drawing/2014/main" id="{00A20930-ED10-B345-BF37-D0748825D1B6}"/>
              </a:ext>
            </a:extLst>
          </p:cNvPr>
          <p:cNvSpPr>
            <a:spLocks noGrp="1"/>
          </p:cNvSpPr>
          <p:nvPr>
            <p:ph sz="half" idx="2"/>
          </p:nvPr>
        </p:nvSpPr>
        <p:spPr>
          <a:xfrm>
            <a:off x="7190747" y="1952054"/>
            <a:ext cx="4313864" cy="3777622"/>
          </a:xfrm>
        </p:spPr>
        <p:txBody>
          <a:bodyPr>
            <a:normAutofit fontScale="77500" lnSpcReduction="20000"/>
          </a:bodyPr>
          <a:lstStyle/>
          <a:p>
            <a:r>
              <a:rPr lang="en-US" dirty="0"/>
              <a:t>How does Central serve the community in the way we are commanded in Matthew 25:44-46 </a:t>
            </a:r>
            <a:r>
              <a:rPr lang="en-US" sz="1500" dirty="0"/>
              <a:t>(Other than our partnership with His Way)</a:t>
            </a:r>
            <a:r>
              <a:rPr lang="en-US" dirty="0"/>
              <a:t>?</a:t>
            </a:r>
          </a:p>
          <a:p>
            <a:pPr lvl="1"/>
            <a:r>
              <a:rPr lang="en-US" dirty="0"/>
              <a:t>Why doesn't Central provide financial support for faith-based agencies? </a:t>
            </a:r>
          </a:p>
          <a:p>
            <a:pPr lvl="1"/>
            <a:endParaRPr lang="en-US" dirty="0"/>
          </a:p>
          <a:p>
            <a:r>
              <a:rPr lang="en-US" dirty="0"/>
              <a:t>Related Observations</a:t>
            </a:r>
          </a:p>
          <a:p>
            <a:pPr lvl="1"/>
            <a:r>
              <a:rPr lang="en-US" dirty="0"/>
              <a:t>We do not acknowledge holidays during Sunday morning assemblies.</a:t>
            </a:r>
          </a:p>
          <a:p>
            <a:pPr lvl="1"/>
            <a:r>
              <a:rPr lang="en-US" dirty="0"/>
              <a:t>We ignore these days from the pulpit when the crowd is typically larger and visitors are more likely present.</a:t>
            </a:r>
          </a:p>
          <a:p>
            <a:pPr lvl="1"/>
            <a:r>
              <a:rPr lang="en-US" dirty="0"/>
              <a:t>The recent trunk or treat shows that the community will show up for relevant outreach.  (Were there any contacts found with this?)</a:t>
            </a:r>
          </a:p>
        </p:txBody>
      </p:sp>
      <p:sp>
        <p:nvSpPr>
          <p:cNvPr id="5" name="TextBox 4">
            <a:extLst>
              <a:ext uri="{FF2B5EF4-FFF2-40B4-BE49-F238E27FC236}">
                <a16:creationId xmlns="" xmlns:a16="http://schemas.microsoft.com/office/drawing/2014/main" id="{255D696E-9863-B04F-BB74-F238BA6E0F7F}"/>
              </a:ext>
            </a:extLst>
          </p:cNvPr>
          <p:cNvSpPr txBox="1"/>
          <p:nvPr/>
        </p:nvSpPr>
        <p:spPr>
          <a:xfrm>
            <a:off x="257266" y="774199"/>
            <a:ext cx="914033" cy="369332"/>
          </a:xfrm>
          <a:prstGeom prst="rect">
            <a:avLst/>
          </a:prstGeom>
          <a:noFill/>
        </p:spPr>
        <p:txBody>
          <a:bodyPr wrap="none" rtlCol="0">
            <a:spAutoFit/>
          </a:bodyPr>
          <a:lstStyle/>
          <a:p>
            <a:r>
              <a:rPr lang="en-US" dirty="0">
                <a:solidFill>
                  <a:schemeClr val="bg1"/>
                </a:solidFill>
              </a:rPr>
              <a:t>Jan 23</a:t>
            </a:r>
          </a:p>
        </p:txBody>
      </p:sp>
    </p:spTree>
    <p:extLst>
      <p:ext uri="{BB962C8B-B14F-4D97-AF65-F5344CB8AC3E}">
        <p14:creationId xmlns:p14="http://schemas.microsoft.com/office/powerpoint/2010/main" val="23358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2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2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4">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2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13" dur="2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14"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AC01FA-445D-D044-92BC-B5321BCEB08F}"/>
              </a:ext>
            </a:extLst>
          </p:cNvPr>
          <p:cNvSpPr>
            <a:spLocks noGrp="1"/>
          </p:cNvSpPr>
          <p:nvPr>
            <p:ph type="title"/>
          </p:nvPr>
        </p:nvSpPr>
        <p:spPr/>
        <p:txBody>
          <a:bodyPr/>
          <a:lstStyle/>
          <a:p>
            <a:r>
              <a:rPr lang="en-US" dirty="0"/>
              <a:t>The Christian View of Modern Government and Politics</a:t>
            </a:r>
          </a:p>
        </p:txBody>
      </p:sp>
      <p:sp>
        <p:nvSpPr>
          <p:cNvPr id="4" name="Content Placeholder 3">
            <a:extLst>
              <a:ext uri="{FF2B5EF4-FFF2-40B4-BE49-F238E27FC236}">
                <a16:creationId xmlns="" xmlns:a16="http://schemas.microsoft.com/office/drawing/2014/main" id="{8300452A-4018-FF4F-B29F-CA3BEABE1DB3}"/>
              </a:ext>
            </a:extLst>
          </p:cNvPr>
          <p:cNvSpPr>
            <a:spLocks noGrp="1"/>
          </p:cNvSpPr>
          <p:nvPr>
            <p:ph sz="half" idx="1"/>
          </p:nvPr>
        </p:nvSpPr>
        <p:spPr>
          <a:xfrm>
            <a:off x="2064777" y="2126220"/>
            <a:ext cx="4521640" cy="4589929"/>
          </a:xfrm>
        </p:spPr>
        <p:txBody>
          <a:bodyPr>
            <a:normAutofit fontScale="77500" lnSpcReduction="20000"/>
          </a:bodyPr>
          <a:lstStyle/>
          <a:p>
            <a:r>
              <a:rPr lang="en-US" dirty="0"/>
              <a:t>What does the Bible say about a Christian's response to government, especially corrupt governments or government officials? </a:t>
            </a:r>
          </a:p>
          <a:p>
            <a:r>
              <a:rPr lang="en-US" dirty="0"/>
              <a:t>What is a Christian to do with his vote in our "current" (last 20 years) political society?  </a:t>
            </a:r>
          </a:p>
          <a:p>
            <a:r>
              <a:rPr lang="en-US" dirty="0"/>
              <a:t>How can I support/advocate the compassion and benevolence of Christ toward all </a:t>
            </a:r>
            <a:r>
              <a:rPr lang="en-US" sz="1500" dirty="0"/>
              <a:t>(even those with whom I disagree morally)</a:t>
            </a:r>
            <a:r>
              <a:rPr lang="en-US" dirty="0"/>
              <a:t> when no party seems to represent God's values?  </a:t>
            </a:r>
          </a:p>
          <a:p>
            <a:r>
              <a:rPr lang="en-US" dirty="0"/>
              <a:t>How can we rise above and still be active within the right afforded us by our government?  </a:t>
            </a:r>
          </a:p>
          <a:p>
            <a:r>
              <a:rPr lang="en-US" dirty="0"/>
              <a:t>How do we as Christians respond to the incidence of (seemingly) unjustified violence against minorities (e.g., African-Americans, Latinos, foreigners) by white police officers and people of authority?  What does the Bible have to say about racism?</a:t>
            </a:r>
          </a:p>
        </p:txBody>
      </p:sp>
      <p:sp>
        <p:nvSpPr>
          <p:cNvPr id="5" name="Content Placeholder 4">
            <a:extLst>
              <a:ext uri="{FF2B5EF4-FFF2-40B4-BE49-F238E27FC236}">
                <a16:creationId xmlns="" xmlns:a16="http://schemas.microsoft.com/office/drawing/2014/main" id="{D9984580-435F-0842-992D-38A968271717}"/>
              </a:ext>
            </a:extLst>
          </p:cNvPr>
          <p:cNvSpPr>
            <a:spLocks noGrp="1"/>
          </p:cNvSpPr>
          <p:nvPr>
            <p:ph sz="half" idx="2"/>
          </p:nvPr>
        </p:nvSpPr>
        <p:spPr>
          <a:xfrm>
            <a:off x="7190746" y="2126221"/>
            <a:ext cx="4521641" cy="4589929"/>
          </a:xfrm>
        </p:spPr>
        <p:txBody>
          <a:bodyPr>
            <a:normAutofit fontScale="77500" lnSpcReduction="20000"/>
          </a:bodyPr>
          <a:lstStyle/>
          <a:p>
            <a:r>
              <a:rPr lang="en-US" dirty="0"/>
              <a:t>Background:  Our country seems more divided than ever. No matter who gets elected half of the people seem to love the person and half seem to hate the person (e.g., Obama, Trump).  Democrats seem to care about the oppressed and disadvantaged of our society (e.g., poor, minorities) but also strongly advocate beliefs that oppose God's teaching (e.g. same sex marriage, LGBTQ, abortion.) Republicans seem to care more about the economy over the disadvantaged, forcing society via legislation to adopt their moral standard and sometimes seem to advocate violent (e.g., torture, wars) and/or hateful responses to opposition.  Individuals on both sides live, speak and act in ways that are out of sync with godly living. </a:t>
            </a:r>
          </a:p>
          <a:p>
            <a:r>
              <a:rPr lang="en-US" dirty="0"/>
              <a:t>Background: These types of events have been more widely publicized in the last 10 years than ever but are, in fact, common for the last 300 years in our country.  Many white Christians seem oblivious to the hardships of society on people of color.</a:t>
            </a:r>
          </a:p>
        </p:txBody>
      </p:sp>
      <p:sp>
        <p:nvSpPr>
          <p:cNvPr id="6" name="TextBox 5">
            <a:extLst>
              <a:ext uri="{FF2B5EF4-FFF2-40B4-BE49-F238E27FC236}">
                <a16:creationId xmlns="" xmlns:a16="http://schemas.microsoft.com/office/drawing/2014/main" id="{74E4BF24-530F-C948-864C-778E17B5723D}"/>
              </a:ext>
            </a:extLst>
          </p:cNvPr>
          <p:cNvSpPr txBox="1"/>
          <p:nvPr/>
        </p:nvSpPr>
        <p:spPr>
          <a:xfrm>
            <a:off x="257266" y="774199"/>
            <a:ext cx="914033" cy="369332"/>
          </a:xfrm>
          <a:prstGeom prst="rect">
            <a:avLst/>
          </a:prstGeom>
          <a:noFill/>
        </p:spPr>
        <p:txBody>
          <a:bodyPr wrap="none" rtlCol="0">
            <a:spAutoFit/>
          </a:bodyPr>
          <a:lstStyle/>
          <a:p>
            <a:r>
              <a:rPr lang="en-US" dirty="0">
                <a:solidFill>
                  <a:schemeClr val="bg1"/>
                </a:solidFill>
              </a:rPr>
              <a:t>Jan 30</a:t>
            </a:r>
          </a:p>
        </p:txBody>
      </p:sp>
    </p:spTree>
    <p:extLst>
      <p:ext uri="{BB962C8B-B14F-4D97-AF65-F5344CB8AC3E}">
        <p14:creationId xmlns:p14="http://schemas.microsoft.com/office/powerpoint/2010/main" val="438248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dissolve">
                                      <p:cBhvr>
                                        <p:cTn id="7" dur="20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dissolve">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dissolve">
                                      <p:cBhvr>
                                        <p:cTn id="17" dur="20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dissolve">
                                      <p:cBhvr>
                                        <p:cTn id="22"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BDD49EF-9B01-E349-BF53-A2DA6FF0E8D5}"/>
              </a:ext>
            </a:extLst>
          </p:cNvPr>
          <p:cNvSpPr>
            <a:spLocks noGrp="1"/>
          </p:cNvSpPr>
          <p:nvPr>
            <p:ph type="title"/>
          </p:nvPr>
        </p:nvSpPr>
        <p:spPr/>
        <p:txBody>
          <a:bodyPr/>
          <a:lstStyle/>
          <a:p>
            <a:r>
              <a:rPr lang="en-US" dirty="0"/>
              <a:t>How does Central Approach Congregational Leadership?</a:t>
            </a:r>
          </a:p>
        </p:txBody>
      </p:sp>
      <p:sp>
        <p:nvSpPr>
          <p:cNvPr id="3" name="Content Placeholder 2">
            <a:extLst>
              <a:ext uri="{FF2B5EF4-FFF2-40B4-BE49-F238E27FC236}">
                <a16:creationId xmlns="" xmlns:a16="http://schemas.microsoft.com/office/drawing/2014/main" id="{0229D472-54A6-CC48-97D9-50919403EF14}"/>
              </a:ext>
            </a:extLst>
          </p:cNvPr>
          <p:cNvSpPr>
            <a:spLocks noGrp="1"/>
          </p:cNvSpPr>
          <p:nvPr>
            <p:ph sz="half" idx="1"/>
          </p:nvPr>
        </p:nvSpPr>
        <p:spPr>
          <a:xfrm>
            <a:off x="2589212" y="2133600"/>
            <a:ext cx="4313864" cy="3994484"/>
          </a:xfrm>
        </p:spPr>
        <p:txBody>
          <a:bodyPr>
            <a:normAutofit fontScale="85000" lnSpcReduction="20000"/>
          </a:bodyPr>
          <a:lstStyle/>
          <a:p>
            <a:r>
              <a:rPr lang="en-US" dirty="0"/>
              <a:t>Why do we have just three elders?</a:t>
            </a:r>
          </a:p>
          <a:p>
            <a:pPr lvl="1"/>
            <a:r>
              <a:rPr lang="en-US" dirty="0"/>
              <a:t>Are three elders enough shepherds to guide and lead a church body the size of Central?</a:t>
            </a:r>
          </a:p>
          <a:p>
            <a:r>
              <a:rPr lang="en-US" dirty="0"/>
              <a:t>When do we select new elders?  What triggers this?  What should we be doing?</a:t>
            </a:r>
          </a:p>
          <a:p>
            <a:r>
              <a:rPr lang="en-US" dirty="0"/>
              <a:t>How are we selecting other leaders?</a:t>
            </a:r>
          </a:p>
          <a:p>
            <a:pPr lvl="1"/>
            <a:r>
              <a:rPr lang="en-US" dirty="0"/>
              <a:t>What about deacons? Why are there not more deacons at Central to help spread the load of work and responsibility?</a:t>
            </a:r>
          </a:p>
          <a:p>
            <a:pPr lvl="1"/>
            <a:r>
              <a:rPr lang="en-US" dirty="0"/>
              <a:t>What is the difference between the designated “ministry leaders” and a deacon?</a:t>
            </a:r>
          </a:p>
          <a:p>
            <a:pPr lvl="1"/>
            <a:r>
              <a:rPr lang="en-US" dirty="0"/>
              <a:t>What is the biblical foundation for ministry leaders vs deacon/deaconess?</a:t>
            </a:r>
          </a:p>
        </p:txBody>
      </p:sp>
      <p:sp>
        <p:nvSpPr>
          <p:cNvPr id="4" name="Content Placeholder 3">
            <a:extLst>
              <a:ext uri="{FF2B5EF4-FFF2-40B4-BE49-F238E27FC236}">
                <a16:creationId xmlns="" xmlns:a16="http://schemas.microsoft.com/office/drawing/2014/main" id="{E83315E4-FE0D-874B-904F-95A6A6EEBC9F}"/>
              </a:ext>
            </a:extLst>
          </p:cNvPr>
          <p:cNvSpPr>
            <a:spLocks noGrp="1"/>
          </p:cNvSpPr>
          <p:nvPr>
            <p:ph sz="half" idx="2"/>
          </p:nvPr>
        </p:nvSpPr>
        <p:spPr/>
        <p:txBody>
          <a:bodyPr>
            <a:normAutofit fontScale="85000" lnSpcReduction="20000"/>
          </a:bodyPr>
          <a:lstStyle/>
          <a:p>
            <a:r>
              <a:rPr lang="en-US" dirty="0"/>
              <a:t>Are our standards for these roles (elder, deacon, ministry leader) biblically based or based on tradition?</a:t>
            </a:r>
          </a:p>
          <a:p>
            <a:r>
              <a:rPr lang="en-US" dirty="0"/>
              <a:t>How does Central train/foster/disciple new leaders (not just newly converted Christians) to fulfill their role in the church? </a:t>
            </a:r>
          </a:p>
          <a:p>
            <a:r>
              <a:rPr lang="en-US" dirty="0"/>
              <a:t>Are 20-30 years old too young to be trained and discipled for ministry leadership/deacon/deaconess roles for the future? What does this discipleship look like?  </a:t>
            </a:r>
          </a:p>
          <a:p>
            <a:endParaRPr lang="en-US" dirty="0"/>
          </a:p>
        </p:txBody>
      </p:sp>
      <p:sp>
        <p:nvSpPr>
          <p:cNvPr id="5" name="TextBox 4">
            <a:extLst>
              <a:ext uri="{FF2B5EF4-FFF2-40B4-BE49-F238E27FC236}">
                <a16:creationId xmlns="" xmlns:a16="http://schemas.microsoft.com/office/drawing/2014/main" id="{7A986D89-D06A-6C46-8808-CE0549DC1C21}"/>
              </a:ext>
            </a:extLst>
          </p:cNvPr>
          <p:cNvSpPr txBox="1"/>
          <p:nvPr/>
        </p:nvSpPr>
        <p:spPr>
          <a:xfrm>
            <a:off x="324501" y="774199"/>
            <a:ext cx="797013" cy="369332"/>
          </a:xfrm>
          <a:prstGeom prst="rect">
            <a:avLst/>
          </a:prstGeom>
          <a:noFill/>
        </p:spPr>
        <p:txBody>
          <a:bodyPr wrap="none" rtlCol="0">
            <a:spAutoFit/>
          </a:bodyPr>
          <a:lstStyle/>
          <a:p>
            <a:r>
              <a:rPr lang="en-US" dirty="0">
                <a:solidFill>
                  <a:schemeClr val="bg1"/>
                </a:solidFill>
              </a:rPr>
              <a:t>Feb 6</a:t>
            </a:r>
          </a:p>
        </p:txBody>
      </p:sp>
    </p:spTree>
    <p:extLst>
      <p:ext uri="{BB962C8B-B14F-4D97-AF65-F5344CB8AC3E}">
        <p14:creationId xmlns:p14="http://schemas.microsoft.com/office/powerpoint/2010/main" val="116388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2000"/>
                                        <p:tgtEl>
                                          <p:spTgt spid="3">
                                            <p:txEl>
                                              <p:pRg st="3" end="3"/>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dissolve">
                                      <p:cBhvr>
                                        <p:cTn id="15" dur="2000"/>
                                        <p:tgtEl>
                                          <p:spTgt spid="3">
                                            <p:txEl>
                                              <p:pRg st="4" end="4"/>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dissolve">
                                      <p:cBhvr>
                                        <p:cTn id="18" dur="2000"/>
                                        <p:tgtEl>
                                          <p:spTgt spid="3">
                                            <p:txEl>
                                              <p:pRg st="5" end="5"/>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dissolve">
                                      <p:cBhvr>
                                        <p:cTn id="21" dur="20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dissolve">
                                      <p:cBhvr>
                                        <p:cTn id="26" dur="2000"/>
                                        <p:tgtEl>
                                          <p:spTgt spid="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dissolve">
                                      <p:cBhvr>
                                        <p:cTn id="31" dur="2000"/>
                                        <p:tgtEl>
                                          <p:spTgt spid="4">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Effect transition="in" filter="dissolve">
                                      <p:cBhvr>
                                        <p:cTn id="36"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2890</TotalTime>
  <Words>1613</Words>
  <Application>Microsoft Office PowerPoint</Application>
  <PresentationFormat>Custom</PresentationFormat>
  <Paragraphs>149</Paragraphs>
  <Slides>12</Slides>
  <Notes>7</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Wisp</vt:lpstr>
      <vt:lpstr>Ask Me Anything</vt:lpstr>
      <vt:lpstr>About this Series</vt:lpstr>
      <vt:lpstr>Going in Assumptions</vt:lpstr>
      <vt:lpstr>Ground Rules for AMA</vt:lpstr>
      <vt:lpstr>What is Scripture and How do I Handle it? These Questions Require More Time than One Hour!</vt:lpstr>
      <vt:lpstr>Agenda for AMA Gatherings</vt:lpstr>
      <vt:lpstr>What about Culture, Community, and Outreach?</vt:lpstr>
      <vt:lpstr>The Christian View of Modern Government and Politics</vt:lpstr>
      <vt:lpstr>How does Central Approach Congregational Leadership?</vt:lpstr>
      <vt:lpstr>How do we View Expression by Women in our Gatherings?</vt:lpstr>
      <vt:lpstr>How does Central and the Church of Christ fit into the World?</vt:lpstr>
      <vt:lpstr>Moral Living as Christians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Ask Me Anything</dc:title>
  <dc:creator>James Burns</dc:creator>
  <cp:lastModifiedBy>Loren Wisehart</cp:lastModifiedBy>
  <cp:revision>53</cp:revision>
  <dcterms:created xsi:type="dcterms:W3CDTF">2018-12-19T00:18:56Z</dcterms:created>
  <dcterms:modified xsi:type="dcterms:W3CDTF">2019-01-25T12:11:30Z</dcterms:modified>
</cp:coreProperties>
</file>