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258" r:id="rId4"/>
    <p:sldId id="268" r:id="rId5"/>
    <p:sldId id="266" r:id="rId6"/>
    <p:sldId id="259" r:id="rId7"/>
    <p:sldId id="265" r:id="rId8"/>
    <p:sldId id="260" r:id="rId9"/>
    <p:sldId id="261" r:id="rId10"/>
    <p:sldId id="274" r:id="rId11"/>
    <p:sldId id="267" r:id="rId12"/>
    <p:sldId id="262" r:id="rId13"/>
    <p:sldId id="269" r:id="rId14"/>
    <p:sldId id="263" r:id="rId15"/>
    <p:sldId id="271" r:id="rId16"/>
    <p:sldId id="264" r:id="rId17"/>
    <p:sldId id="272" r:id="rId18"/>
    <p:sldId id="273"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8" autoAdjust="0"/>
    <p:restoredTop sz="94660"/>
  </p:normalViewPr>
  <p:slideViewPr>
    <p:cSldViewPr snapToGrid="0">
      <p:cViewPr varScale="1">
        <p:scale>
          <a:sx n="111" d="100"/>
          <a:sy n="111" d="100"/>
        </p:scale>
        <p:origin x="51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6F4A04-93BB-422D-87DC-58EFA516BE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9750AF-DEEF-4A1B-B658-BA2305E800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C13155-28C7-4F08-B580-251C09BE7B58}" type="datetimeFigureOut">
              <a:rPr lang="en-US" smtClean="0"/>
              <a:t>12/23/2018</a:t>
            </a:fld>
            <a:endParaRPr lang="en-US"/>
          </a:p>
        </p:txBody>
      </p:sp>
      <p:sp>
        <p:nvSpPr>
          <p:cNvPr id="4" name="Footer Placeholder 3">
            <a:extLst>
              <a:ext uri="{FF2B5EF4-FFF2-40B4-BE49-F238E27FC236}">
                <a16:creationId xmlns:a16="http://schemas.microsoft.com/office/drawing/2014/main" id="{438D7C83-EFFF-4036-98AC-846BFB8A71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EF550C39-08FC-48D8-93D1-407F446FB4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C1294-380D-44C2-92FB-6759E05B3A2B}" type="slidenum">
              <a:rPr lang="en-US" smtClean="0"/>
              <a:t>‹#›</a:t>
            </a:fld>
            <a:endParaRPr lang="en-US"/>
          </a:p>
        </p:txBody>
      </p:sp>
      <p:sp>
        <p:nvSpPr>
          <p:cNvPr id="6" name="TextBox 5" descr="Box1">
            <a:extLst>
              <a:ext uri="{FF2B5EF4-FFF2-40B4-BE49-F238E27FC236}">
                <a16:creationId xmlns:a16="http://schemas.microsoft.com/office/drawing/2014/main" id="{7E639CBF-27B4-4CC2-91A4-EA2D19CF9A1C}"/>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6279A4CD-75C9-445F-BDEA-429A453A3ECC}"/>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7E3E7E97-61FF-43F3-B93D-B630EE36E4AF}"/>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BBFC63E5-B8D0-4884-B665-DBEB17DBBF0C}"/>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9BB5AD20-0F2C-4DBC-AE65-466BE8255230}"/>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04CB4BC2-D551-4D8C-A1E2-6D716CE2AC20}"/>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B0860114-84DF-458C-9A2E-E03198F426A4}"/>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1875812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C5FD6-6B86-4E26-A684-1D2B16C694A3}" type="datetimeFigureOut">
              <a:rPr lang="en-US" smtClean="0"/>
              <a:t>12/23/2018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DC08F-672A-49D3-BB4F-5CB48CAA9077}" type="slidenum">
              <a:rPr lang="en-US" smtClean="0"/>
              <a:t>‹#›</a:t>
            </a:fld>
            <a:endParaRPr lang="en-US"/>
          </a:p>
        </p:txBody>
      </p:sp>
    </p:spTree>
    <p:extLst>
      <p:ext uri="{BB962C8B-B14F-4D97-AF65-F5344CB8AC3E}">
        <p14:creationId xmlns:p14="http://schemas.microsoft.com/office/powerpoint/2010/main" val="5876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a:t>
            </a:fld>
            <a:endParaRPr lang="en-US"/>
          </a:p>
        </p:txBody>
      </p:sp>
    </p:spTree>
    <p:extLst>
      <p:ext uri="{BB962C8B-B14F-4D97-AF65-F5344CB8AC3E}">
        <p14:creationId xmlns:p14="http://schemas.microsoft.com/office/powerpoint/2010/main" val="34350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10</a:t>
            </a:fld>
            <a:endParaRPr lang="en-US"/>
          </a:p>
        </p:txBody>
      </p:sp>
    </p:spTree>
    <p:extLst>
      <p:ext uri="{BB962C8B-B14F-4D97-AF65-F5344CB8AC3E}">
        <p14:creationId xmlns:p14="http://schemas.microsoft.com/office/powerpoint/2010/main" val="350110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11</a:t>
            </a:fld>
            <a:endParaRPr lang="en-US"/>
          </a:p>
        </p:txBody>
      </p:sp>
    </p:spTree>
    <p:extLst>
      <p:ext uri="{BB962C8B-B14F-4D97-AF65-F5344CB8AC3E}">
        <p14:creationId xmlns:p14="http://schemas.microsoft.com/office/powerpoint/2010/main" val="44311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12</a:t>
            </a:fld>
            <a:endParaRPr lang="en-US"/>
          </a:p>
        </p:txBody>
      </p:sp>
    </p:spTree>
    <p:extLst>
      <p:ext uri="{BB962C8B-B14F-4D97-AF65-F5344CB8AC3E}">
        <p14:creationId xmlns:p14="http://schemas.microsoft.com/office/powerpoint/2010/main" val="66951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13</a:t>
            </a:fld>
            <a:endParaRPr lang="en-US"/>
          </a:p>
        </p:txBody>
      </p:sp>
    </p:spTree>
    <p:extLst>
      <p:ext uri="{BB962C8B-B14F-4D97-AF65-F5344CB8AC3E}">
        <p14:creationId xmlns:p14="http://schemas.microsoft.com/office/powerpoint/2010/main" val="157695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14</a:t>
            </a:fld>
            <a:endParaRPr lang="en-US"/>
          </a:p>
        </p:txBody>
      </p:sp>
    </p:spTree>
    <p:extLst>
      <p:ext uri="{BB962C8B-B14F-4D97-AF65-F5344CB8AC3E}">
        <p14:creationId xmlns:p14="http://schemas.microsoft.com/office/powerpoint/2010/main" val="153525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15</a:t>
            </a:fld>
            <a:endParaRPr lang="en-US"/>
          </a:p>
        </p:txBody>
      </p:sp>
    </p:spTree>
    <p:extLst>
      <p:ext uri="{BB962C8B-B14F-4D97-AF65-F5344CB8AC3E}">
        <p14:creationId xmlns:p14="http://schemas.microsoft.com/office/powerpoint/2010/main" val="287789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16</a:t>
            </a:fld>
            <a:endParaRPr lang="en-US"/>
          </a:p>
        </p:txBody>
      </p:sp>
    </p:spTree>
    <p:extLst>
      <p:ext uri="{BB962C8B-B14F-4D97-AF65-F5344CB8AC3E}">
        <p14:creationId xmlns:p14="http://schemas.microsoft.com/office/powerpoint/2010/main" val="407590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17</a:t>
            </a:fld>
            <a:endParaRPr lang="en-US"/>
          </a:p>
        </p:txBody>
      </p:sp>
    </p:spTree>
    <p:extLst>
      <p:ext uri="{BB962C8B-B14F-4D97-AF65-F5344CB8AC3E}">
        <p14:creationId xmlns:p14="http://schemas.microsoft.com/office/powerpoint/2010/main" val="385350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18</a:t>
            </a:fld>
            <a:endParaRPr lang="en-US"/>
          </a:p>
        </p:txBody>
      </p:sp>
    </p:spTree>
    <p:extLst>
      <p:ext uri="{BB962C8B-B14F-4D97-AF65-F5344CB8AC3E}">
        <p14:creationId xmlns:p14="http://schemas.microsoft.com/office/powerpoint/2010/main" val="1941735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19</a:t>
            </a:fld>
            <a:endParaRPr lang="en-US"/>
          </a:p>
        </p:txBody>
      </p:sp>
    </p:spTree>
    <p:extLst>
      <p:ext uri="{BB962C8B-B14F-4D97-AF65-F5344CB8AC3E}">
        <p14:creationId xmlns:p14="http://schemas.microsoft.com/office/powerpoint/2010/main" val="2444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2</a:t>
            </a:fld>
            <a:endParaRPr lang="en-US"/>
          </a:p>
        </p:txBody>
      </p:sp>
    </p:spTree>
    <p:extLst>
      <p:ext uri="{BB962C8B-B14F-4D97-AF65-F5344CB8AC3E}">
        <p14:creationId xmlns:p14="http://schemas.microsoft.com/office/powerpoint/2010/main" val="5383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3</a:t>
            </a:fld>
            <a:endParaRPr lang="en-US"/>
          </a:p>
        </p:txBody>
      </p:sp>
    </p:spTree>
    <p:extLst>
      <p:ext uri="{BB962C8B-B14F-4D97-AF65-F5344CB8AC3E}">
        <p14:creationId xmlns:p14="http://schemas.microsoft.com/office/powerpoint/2010/main" val="253013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4</a:t>
            </a:fld>
            <a:endParaRPr lang="en-US"/>
          </a:p>
        </p:txBody>
      </p:sp>
    </p:spTree>
    <p:extLst>
      <p:ext uri="{BB962C8B-B14F-4D97-AF65-F5344CB8AC3E}">
        <p14:creationId xmlns:p14="http://schemas.microsoft.com/office/powerpoint/2010/main" val="126807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5</a:t>
            </a:fld>
            <a:endParaRPr lang="en-US"/>
          </a:p>
        </p:txBody>
      </p:sp>
    </p:spTree>
    <p:extLst>
      <p:ext uri="{BB962C8B-B14F-4D97-AF65-F5344CB8AC3E}">
        <p14:creationId xmlns:p14="http://schemas.microsoft.com/office/powerpoint/2010/main" val="68071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6</a:t>
            </a:fld>
            <a:endParaRPr lang="en-US"/>
          </a:p>
        </p:txBody>
      </p:sp>
    </p:spTree>
    <p:extLst>
      <p:ext uri="{BB962C8B-B14F-4D97-AF65-F5344CB8AC3E}">
        <p14:creationId xmlns:p14="http://schemas.microsoft.com/office/powerpoint/2010/main" val="180735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7</a:t>
            </a:fld>
            <a:endParaRPr lang="en-US"/>
          </a:p>
        </p:txBody>
      </p:sp>
    </p:spTree>
    <p:extLst>
      <p:ext uri="{BB962C8B-B14F-4D97-AF65-F5344CB8AC3E}">
        <p14:creationId xmlns:p14="http://schemas.microsoft.com/office/powerpoint/2010/main" val="268722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8</a:t>
            </a:fld>
            <a:endParaRPr lang="en-US"/>
          </a:p>
        </p:txBody>
      </p:sp>
    </p:spTree>
    <p:extLst>
      <p:ext uri="{BB962C8B-B14F-4D97-AF65-F5344CB8AC3E}">
        <p14:creationId xmlns:p14="http://schemas.microsoft.com/office/powerpoint/2010/main" val="71608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DC08F-672A-49D3-BB4F-5CB48CAA9077}" type="slidenum">
              <a:rPr lang="en-US" smtClean="0"/>
              <a:t>9</a:t>
            </a:fld>
            <a:endParaRPr lang="en-US"/>
          </a:p>
        </p:txBody>
      </p:sp>
    </p:spTree>
    <p:extLst>
      <p:ext uri="{BB962C8B-B14F-4D97-AF65-F5344CB8AC3E}">
        <p14:creationId xmlns:p14="http://schemas.microsoft.com/office/powerpoint/2010/main" val="80269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76BFFB-7708-48F7-867B-E422FC9FFC7B}"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369459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76BFFB-7708-48F7-867B-E422FC9FFC7B}"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3069692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76BFFB-7708-48F7-867B-E422FC9FFC7B}"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2132484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76BFFB-7708-48F7-867B-E422FC9FFC7B}"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1671390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76BFFB-7708-48F7-867B-E422FC9FFC7B}"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1572719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76BFFB-7708-48F7-867B-E422FC9FFC7B}" type="datetimeFigureOut">
              <a:rPr lang="en-US" smtClean="0"/>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2816801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76BFFB-7708-48F7-867B-E422FC9FFC7B}" type="datetimeFigureOut">
              <a:rPr lang="en-US" smtClean="0"/>
              <a:t>12/23/2018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2893916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76BFFB-7708-48F7-867B-E422FC9FFC7B}" type="datetimeFigureOut">
              <a:rPr lang="en-US" smtClean="0"/>
              <a:t>12/23/2018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2820745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6BFFB-7708-48F7-867B-E422FC9FFC7B}" type="datetimeFigureOut">
              <a:rPr lang="en-US" smtClean="0"/>
              <a:t>12/23/2018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543586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76BFFB-7708-48F7-867B-E422FC9FFC7B}" type="datetimeFigureOut">
              <a:rPr lang="en-US" smtClean="0"/>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211441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76BFFB-7708-48F7-867B-E422FC9FFC7B}" type="datetimeFigureOut">
              <a:rPr lang="en-US" smtClean="0"/>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FF8B6-F65D-43E1-96C4-FDAB1BF03C78}" type="slidenum">
              <a:rPr lang="en-US" smtClean="0"/>
              <a:t>‹#›</a:t>
            </a:fld>
            <a:endParaRPr lang="en-US"/>
          </a:p>
        </p:txBody>
      </p:sp>
    </p:spTree>
    <p:extLst>
      <p:ext uri="{BB962C8B-B14F-4D97-AF65-F5344CB8AC3E}">
        <p14:creationId xmlns:p14="http://schemas.microsoft.com/office/powerpoint/2010/main" val="54859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6BFFB-7708-48F7-867B-E422FC9FFC7B}" type="datetimeFigureOut">
              <a:rPr lang="en-US" smtClean="0"/>
              <a:t>12/23/2018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FF8B6-F65D-43E1-96C4-FDAB1BF03C78}" type="slidenum">
              <a:rPr lang="en-US" smtClean="0"/>
              <a:t>‹#›</a:t>
            </a:fld>
            <a:endParaRPr lang="en-US"/>
          </a:p>
        </p:txBody>
      </p:sp>
    </p:spTree>
    <p:extLst>
      <p:ext uri="{BB962C8B-B14F-4D97-AF65-F5344CB8AC3E}">
        <p14:creationId xmlns:p14="http://schemas.microsoft.com/office/powerpoint/2010/main" val="40904122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The%20Lord%20Bless%20You%20and%20Keep%20You%20with%20Audio.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82243" y="0"/>
            <a:ext cx="7309757" cy="6835702"/>
          </a:xfrm>
          <a:prstGeom prst="rect">
            <a:avLst/>
          </a:prstGeom>
          <a:ln>
            <a:noFill/>
          </a:ln>
          <a:effectLst>
            <a:softEdge rad="112500"/>
          </a:effectLst>
        </p:spPr>
      </p:pic>
      <p:sp>
        <p:nvSpPr>
          <p:cNvPr id="5" name="Rectangle 4"/>
          <p:cNvSpPr/>
          <p:nvPr/>
        </p:nvSpPr>
        <p:spPr>
          <a:xfrm>
            <a:off x="1" y="690644"/>
            <a:ext cx="4882241" cy="4966488"/>
          </a:xfrm>
          <a:prstGeom prst="rect">
            <a:avLst/>
          </a:prstGeom>
        </p:spPr>
        <p:txBody>
          <a:bodyPr wrap="square">
            <a:spAutoFit/>
          </a:bodyPr>
          <a:lstStyle/>
          <a:p>
            <a:pPr marR="0" lvl="0" algn="ctr">
              <a:lnSpc>
                <a:spcPct val="107000"/>
              </a:lnSpc>
              <a:spcBef>
                <a:spcPts val="0"/>
              </a:spcBef>
              <a:spcAft>
                <a:spcPts val="0"/>
              </a:spcAft>
            </a:pPr>
            <a:r>
              <a:rPr lang="en-US" sz="3700" b="1" dirty="0">
                <a:solidFill>
                  <a:srgbClr val="FFC000"/>
                </a:solidFill>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‘The LORD bless you and keep you; the LORD make his face to shine upon you and be gracious to you; the LORD turn his face toward you and give you peace.’ </a:t>
            </a:r>
          </a:p>
        </p:txBody>
      </p:sp>
      <p:sp>
        <p:nvSpPr>
          <p:cNvPr id="6" name="Rectangle 5"/>
          <p:cNvSpPr/>
          <p:nvPr/>
        </p:nvSpPr>
        <p:spPr>
          <a:xfrm>
            <a:off x="4882242" y="118439"/>
            <a:ext cx="7309758" cy="1870705"/>
          </a:xfrm>
          <a:prstGeom prst="rect">
            <a:avLst/>
          </a:prstGeom>
        </p:spPr>
        <p:txBody>
          <a:bodyPr wrap="square">
            <a:spAutoFit/>
          </a:bodyPr>
          <a:lstStyle/>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Tell Aaron and his sons, ‘This is how you are to bless the Israelites, </a:t>
            </a:r>
          </a:p>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Say to them: </a:t>
            </a:r>
          </a:p>
        </p:txBody>
      </p:sp>
      <p:sp>
        <p:nvSpPr>
          <p:cNvPr id="7" name="Rectangle 6"/>
          <p:cNvSpPr/>
          <p:nvPr/>
        </p:nvSpPr>
        <p:spPr>
          <a:xfrm>
            <a:off x="4882243" y="5580086"/>
            <a:ext cx="7309756" cy="1277914"/>
          </a:xfrm>
          <a:prstGeom prst="rect">
            <a:avLst/>
          </a:prstGeom>
        </p:spPr>
        <p:txBody>
          <a:bodyPr wrap="square">
            <a:spAutoFit/>
          </a:bodyPr>
          <a:lstStyle/>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So they will put my name on the Israelites, and I will bless them.</a:t>
            </a:r>
          </a:p>
        </p:txBody>
      </p:sp>
      <p:sp>
        <p:nvSpPr>
          <p:cNvPr id="8" name="Rectangle 7"/>
          <p:cNvSpPr/>
          <p:nvPr/>
        </p:nvSpPr>
        <p:spPr>
          <a:xfrm>
            <a:off x="2" y="6150578"/>
            <a:ext cx="4882240" cy="685124"/>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Numbers 6::23-27</a:t>
            </a:r>
          </a:p>
        </p:txBody>
      </p:sp>
    </p:spTree>
    <p:extLst>
      <p:ext uri="{BB962C8B-B14F-4D97-AF65-F5344CB8AC3E}">
        <p14:creationId xmlns:p14="http://schemas.microsoft.com/office/powerpoint/2010/main" val="1784826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63704"/>
            <a:ext cx="12192000" cy="4966231"/>
          </a:xfrm>
          <a:prstGeom prst="rect">
            <a:avLst/>
          </a:prstGeom>
        </p:spPr>
        <p:txBody>
          <a:bodyPr wrap="square">
            <a:spAutoFit/>
          </a:bodyPr>
          <a:lstStyle/>
          <a:p>
            <a:pPr marR="0" lvl="0" algn="ctr">
              <a:lnSpc>
                <a:spcPct val="107000"/>
              </a:lnSpc>
              <a:spcBef>
                <a:spcPts val="0"/>
              </a:spcBef>
              <a:spcAft>
                <a:spcPts val="0"/>
              </a:spcAft>
            </a:pPr>
            <a:r>
              <a:rPr lang="en-US" sz="4800" b="1" dirty="0">
                <a:solidFill>
                  <a:srgbClr val="00B0F0"/>
                </a:solidFill>
                <a:effectLst/>
                <a:latin typeface="Tempus Sans ITC" panose="04020404030D07020202" pitchFamily="82" charset="0"/>
                <a:ea typeface="Calibri" panose="020F0502020204030204" pitchFamily="34" charset="0"/>
                <a:cs typeface="Times New Roman" panose="02020603050405020304" pitchFamily="18" charset="0"/>
              </a:rPr>
              <a:t>God’s graciousness is </a:t>
            </a:r>
          </a:p>
          <a:p>
            <a:pPr marR="0" lvl="0" algn="ctr">
              <a:lnSpc>
                <a:spcPct val="107000"/>
              </a:lnSpc>
              <a:spcBef>
                <a:spcPts val="0"/>
              </a:spcBef>
              <a:spcAft>
                <a:spcPts val="0"/>
              </a:spcAft>
            </a:pPr>
            <a:r>
              <a:rPr lang="en-US" sz="4800" b="1" dirty="0">
                <a:solidFill>
                  <a:srgbClr val="00B0F0"/>
                </a:solidFill>
                <a:latin typeface="Tempus Sans ITC" panose="04020404030D07020202" pitchFamily="82" charset="0"/>
                <a:ea typeface="Calibri" panose="020F0502020204030204" pitchFamily="34" charset="0"/>
                <a:cs typeface="Times New Roman" panose="02020603050405020304" pitchFamily="18" charset="0"/>
              </a:rPr>
              <a:t>restorative</a:t>
            </a:r>
            <a:r>
              <a:rPr lang="en-US" sz="4800" b="1" dirty="0">
                <a:solidFill>
                  <a:srgbClr val="00B0F0"/>
                </a:solidFill>
                <a:effectLst/>
                <a:latin typeface="Tempus Sans ITC" panose="04020404030D07020202" pitchFamily="82" charset="0"/>
                <a:ea typeface="Calibri" panose="020F0502020204030204" pitchFamily="34" charset="0"/>
                <a:cs typeface="Times New Roman" panose="02020603050405020304" pitchFamily="18" charset="0"/>
              </a:rPr>
              <a:t> in body, mind and spirit</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4000" b="1" dirty="0">
                <a:effectLst/>
                <a:latin typeface="Papyrus" panose="03070502060502030205" pitchFamily="66" charset="0"/>
                <a:ea typeface="Calibri" panose="020F0502020204030204" pitchFamily="34" charset="0"/>
                <a:cs typeface="Times New Roman" panose="02020603050405020304" pitchFamily="18" charset="0"/>
              </a:rPr>
              <a:t>May God himself, the God of peace, sanctify you through and through. May your whole spirit, soul and body be kept blameless at eh coming of our Lord Jesus Christ. The one who calls you is faithful and he will do it</a:t>
            </a:r>
            <a:endParaRPr lang="en-US" sz="4000" b="1" dirty="0">
              <a:solidFill>
                <a:srgbClr val="FFFF00"/>
              </a:solidFill>
              <a:latin typeface="Papyrus" panose="03070502060502030205" pitchFamily="66"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4000" b="1" i="1" dirty="0">
                <a:effectLst/>
                <a:latin typeface="Tempus Sans ITC" panose="04020404030D07020202" pitchFamily="82" charset="0"/>
                <a:ea typeface="Calibri" panose="020F0502020204030204" pitchFamily="34" charset="0"/>
                <a:cs typeface="Times New Roman" panose="02020603050405020304" pitchFamily="18" charset="0"/>
              </a:rPr>
              <a:t>1 Thessalonians 5:23,24</a:t>
            </a:r>
          </a:p>
        </p:txBody>
      </p:sp>
      <p:sp>
        <p:nvSpPr>
          <p:cNvPr id="4" name="Rectangle 3"/>
          <p:cNvSpPr/>
          <p:nvPr/>
        </p:nvSpPr>
        <p:spPr>
          <a:xfrm>
            <a:off x="640020" y="249836"/>
            <a:ext cx="3860352" cy="981487"/>
          </a:xfrm>
          <a:prstGeom prst="rect">
            <a:avLst/>
          </a:prstGeom>
        </p:spPr>
        <p:txBody>
          <a:bodyPr wrap="none">
            <a:spAutoFit/>
          </a:bodyPr>
          <a:lstStyle/>
          <a:p>
            <a:pPr marR="0" lvl="0" algn="ctr">
              <a:lnSpc>
                <a:spcPct val="107000"/>
              </a:lnSpc>
              <a:spcBef>
                <a:spcPts val="0"/>
              </a:spcBef>
              <a:spcAft>
                <a:spcPts val="0"/>
              </a:spcAft>
            </a:pPr>
            <a:r>
              <a:rPr lang="en-US" sz="5400" b="1"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rPr>
              <a:t>Be Gracious</a:t>
            </a:r>
            <a:endParaRPr lang="en-US" sz="5400"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85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20" y="249836"/>
            <a:ext cx="3860352" cy="981487"/>
          </a:xfrm>
          <a:prstGeom prst="rect">
            <a:avLst/>
          </a:prstGeom>
        </p:spPr>
        <p:txBody>
          <a:bodyPr wrap="none">
            <a:spAutoFit/>
          </a:bodyPr>
          <a:lstStyle/>
          <a:p>
            <a:pPr marR="0" lvl="0" algn="ctr">
              <a:lnSpc>
                <a:spcPct val="107000"/>
              </a:lnSpc>
              <a:spcBef>
                <a:spcPts val="0"/>
              </a:spcBef>
              <a:spcAft>
                <a:spcPts val="0"/>
              </a:spcAft>
            </a:pPr>
            <a:r>
              <a:rPr lang="en-US" sz="5400" b="1"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rPr>
              <a:t>Be Gracious</a:t>
            </a:r>
            <a:endParaRPr lang="en-US" sz="5400"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endParaRPr>
          </a:p>
        </p:txBody>
      </p:sp>
      <p:sp>
        <p:nvSpPr>
          <p:cNvPr id="4" name="Rectangle 3"/>
          <p:cNvSpPr/>
          <p:nvPr/>
        </p:nvSpPr>
        <p:spPr>
          <a:xfrm>
            <a:off x="0" y="1263704"/>
            <a:ext cx="12192000" cy="4966231"/>
          </a:xfrm>
          <a:prstGeom prst="rect">
            <a:avLst/>
          </a:prstGeom>
        </p:spPr>
        <p:txBody>
          <a:bodyPr wrap="square">
            <a:spAutoFit/>
          </a:bodyPr>
          <a:lstStyle/>
          <a:p>
            <a:pPr marR="0" lvl="0" algn="ctr">
              <a:lnSpc>
                <a:spcPct val="107000"/>
              </a:lnSpc>
              <a:spcBef>
                <a:spcPts val="0"/>
              </a:spcBef>
              <a:spcAft>
                <a:spcPts val="0"/>
              </a:spcAft>
            </a:pPr>
            <a:r>
              <a:rPr lang="en-US" sz="4800" b="1" dirty="0">
                <a:solidFill>
                  <a:srgbClr val="00B0F0"/>
                </a:solidFill>
                <a:effectLst/>
                <a:latin typeface="Tempus Sans ITC" panose="04020404030D07020202" pitchFamily="82" charset="0"/>
                <a:ea typeface="Calibri" panose="020F0502020204030204" pitchFamily="34" charset="0"/>
                <a:cs typeface="Times New Roman" panose="02020603050405020304" pitchFamily="18" charset="0"/>
              </a:rPr>
              <a:t>God’s graciousness is </a:t>
            </a:r>
          </a:p>
          <a:p>
            <a:pPr marR="0" lvl="0" algn="ctr">
              <a:lnSpc>
                <a:spcPct val="107000"/>
              </a:lnSpc>
              <a:spcBef>
                <a:spcPts val="0"/>
              </a:spcBef>
              <a:spcAft>
                <a:spcPts val="0"/>
              </a:spcAft>
            </a:pPr>
            <a:r>
              <a:rPr lang="en-US" sz="4800" b="1" dirty="0">
                <a:solidFill>
                  <a:srgbClr val="00B0F0"/>
                </a:solidFill>
                <a:latin typeface="Tempus Sans ITC" panose="04020404030D07020202" pitchFamily="82" charset="0"/>
                <a:ea typeface="Calibri" panose="020F0502020204030204" pitchFamily="34" charset="0"/>
                <a:cs typeface="Times New Roman" panose="02020603050405020304" pitchFamily="18" charset="0"/>
              </a:rPr>
              <a:t>summed up in “rest”</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4000" b="1" dirty="0">
                <a:effectLst/>
                <a:latin typeface="Papyrus" panose="03070502060502030205" pitchFamily="66" charset="0"/>
                <a:ea typeface="Calibri" panose="020F0502020204030204" pitchFamily="34" charset="0"/>
                <a:cs typeface="Times New Roman" panose="02020603050405020304" pitchFamily="18" charset="0"/>
              </a:rPr>
              <a:t>Come to me, all you who are weary and burdened, and I will give you rest.  Take my yoke upon you </a:t>
            </a:r>
            <a:r>
              <a:rPr lang="en-US" sz="4000" b="1" dirty="0" err="1">
                <a:effectLst/>
                <a:latin typeface="Papyrus" panose="03070502060502030205" pitchFamily="66" charset="0"/>
                <a:ea typeface="Calibri" panose="020F0502020204030204" pitchFamily="34" charset="0"/>
                <a:cs typeface="Times New Roman" panose="02020603050405020304" pitchFamily="18" charset="0"/>
              </a:rPr>
              <a:t>nad</a:t>
            </a:r>
            <a:r>
              <a:rPr lang="en-US" sz="4000" b="1" dirty="0">
                <a:effectLst/>
                <a:latin typeface="Papyrus" panose="03070502060502030205" pitchFamily="66" charset="0"/>
                <a:ea typeface="Calibri" panose="020F0502020204030204" pitchFamily="34" charset="0"/>
                <a:cs typeface="Times New Roman" panose="02020603050405020304" pitchFamily="18" charset="0"/>
              </a:rPr>
              <a:t> learn from me, for I am gentle and humble in heart, and you will find rest for you souls.</a:t>
            </a:r>
            <a:endParaRPr lang="en-US" sz="4000" b="1" dirty="0">
              <a:solidFill>
                <a:srgbClr val="FFFF00"/>
              </a:solidFill>
              <a:latin typeface="Papyrus" panose="03070502060502030205" pitchFamily="66"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4000" b="1" i="1" dirty="0">
                <a:latin typeface="Tempus Sans ITC" panose="04020404030D07020202" pitchFamily="82" charset="0"/>
                <a:ea typeface="Calibri" panose="020F0502020204030204" pitchFamily="34" charset="0"/>
                <a:cs typeface="Times New Roman" panose="02020603050405020304" pitchFamily="18" charset="0"/>
              </a:rPr>
              <a:t>Matthew 11:28,29</a:t>
            </a:r>
            <a:endParaRPr lang="en-US" sz="4000" b="1" i="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888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02486"/>
            <a:ext cx="10058400" cy="5255514"/>
          </a:xfrm>
          <a:prstGeom prst="rect">
            <a:avLst/>
          </a:prstGeom>
        </p:spPr>
      </p:pic>
      <p:sp>
        <p:nvSpPr>
          <p:cNvPr id="2" name="Rectangle 1"/>
          <p:cNvSpPr/>
          <p:nvPr/>
        </p:nvSpPr>
        <p:spPr>
          <a:xfrm>
            <a:off x="7291137" y="3747966"/>
            <a:ext cx="4900863" cy="2726900"/>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tabLst>
                <a:tab pos="571500" algn="l"/>
              </a:tabLst>
            </a:pPr>
            <a:r>
              <a:rPr lang="en-US" sz="4000" b="1" dirty="0">
                <a:effectLst>
                  <a:glow rad="228600">
                    <a:schemeClr val="accent4">
                      <a:satMod val="175000"/>
                      <a:alpha val="40000"/>
                    </a:schemeClr>
                  </a:glow>
                </a:effectLst>
                <a:latin typeface="Papyrus" panose="03070502060502030205" pitchFamily="66" charset="0"/>
                <a:ea typeface="Calibri" panose="020F0502020204030204" pitchFamily="34" charset="0"/>
                <a:cs typeface="Times New Roman" panose="02020603050405020304" pitchFamily="18" charset="0"/>
              </a:rPr>
              <a:t>Carry a burden.</a:t>
            </a:r>
          </a:p>
          <a:p>
            <a:pPr marR="0" lvl="0" algn="ctr">
              <a:lnSpc>
                <a:spcPct val="107000"/>
              </a:lnSpc>
              <a:spcBef>
                <a:spcPts val="0"/>
              </a:spcBef>
              <a:spcAft>
                <a:spcPts val="0"/>
              </a:spcAft>
              <a:tabLst>
                <a:tab pos="571500" algn="l"/>
              </a:tabLst>
            </a:pPr>
            <a:r>
              <a:rPr lang="en-US" sz="4000" b="1" dirty="0">
                <a:effectLst>
                  <a:glow rad="228600">
                    <a:schemeClr val="accent4">
                      <a:satMod val="175000"/>
                      <a:alpha val="40000"/>
                    </a:schemeClr>
                  </a:glow>
                </a:effectLst>
                <a:latin typeface="Papyrus" panose="03070502060502030205" pitchFamily="66" charset="0"/>
                <a:ea typeface="Calibri" panose="020F0502020204030204" pitchFamily="34" charset="0"/>
                <a:cs typeface="Times New Roman" panose="02020603050405020304" pitchFamily="18" charset="0"/>
              </a:rPr>
              <a:t>“accept carry, exalt, forgive, pardon, raise” and more.</a:t>
            </a:r>
          </a:p>
        </p:txBody>
      </p:sp>
      <p:sp>
        <p:nvSpPr>
          <p:cNvPr id="4" name="Rectangle 3"/>
          <p:cNvSpPr/>
          <p:nvPr/>
        </p:nvSpPr>
        <p:spPr>
          <a:xfrm>
            <a:off x="571500" y="537856"/>
            <a:ext cx="5378396" cy="981487"/>
          </a:xfrm>
          <a:prstGeom prst="rect">
            <a:avLst/>
          </a:prstGeom>
        </p:spPr>
        <p:txBody>
          <a:bodyPr wrap="none">
            <a:spAutoFit/>
          </a:bodyPr>
          <a:lstStyle/>
          <a:p>
            <a:pPr marR="0" lvl="0" algn="ctr">
              <a:lnSpc>
                <a:spcPct val="107000"/>
              </a:lnSpc>
              <a:spcBef>
                <a:spcPts val="0"/>
              </a:spcBef>
              <a:spcAft>
                <a:spcPts val="0"/>
              </a:spcAft>
            </a:pPr>
            <a:r>
              <a:rPr lang="en-US" sz="5400" b="1"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rPr>
              <a:t>Lift Up His Face</a:t>
            </a:r>
            <a:endParaRPr lang="en-US" sz="5400"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endParaRPr>
          </a:p>
        </p:txBody>
      </p:sp>
      <p:sp>
        <p:nvSpPr>
          <p:cNvPr id="6" name="Rectangle 5"/>
          <p:cNvSpPr/>
          <p:nvPr/>
        </p:nvSpPr>
        <p:spPr>
          <a:xfrm>
            <a:off x="10088956" y="1602486"/>
            <a:ext cx="1918560" cy="1107996"/>
          </a:xfrm>
          <a:prstGeom prst="rect">
            <a:avLst/>
          </a:prstGeom>
          <a:effectLst>
            <a:outerShdw blurRad="50800" dist="50800" dir="5400000" algn="ctr" rotWithShape="0">
              <a:schemeClr val="bg1"/>
            </a:outerShdw>
          </a:effectLst>
        </p:spPr>
        <p:txBody>
          <a:bodyPr wrap="square">
            <a:spAutoFit/>
          </a:bodyPr>
          <a:lstStyle/>
          <a:p>
            <a:r>
              <a:rPr lang="he-IL" b="1" i="0" u="none" strike="noStrike" dirty="0">
                <a:solidFill>
                  <a:srgbClr val="0066AA"/>
                </a:solidFill>
                <a:effectLst/>
                <a:latin typeface="Arial" panose="020B0604020202020204" pitchFamily="34" charset="0"/>
              </a:rPr>
              <a:t> </a:t>
            </a:r>
            <a:r>
              <a:rPr lang="he-IL" sz="6600" b="0" i="0" u="none" strike="noStrike" dirty="0">
                <a:effectLst/>
                <a:latin typeface="Ezra SIL" panose="02000400000000000000" pitchFamily="2" charset="-79"/>
                <a:cs typeface="Ezra SIL" panose="02000400000000000000" pitchFamily="2" charset="-79"/>
              </a:rPr>
              <a:t>נָשָׂא</a:t>
            </a:r>
            <a:endParaRPr lang="en-US" sz="6000" dirty="0"/>
          </a:p>
        </p:txBody>
      </p:sp>
      <p:sp>
        <p:nvSpPr>
          <p:cNvPr id="7" name="Rectangle 6"/>
          <p:cNvSpPr/>
          <p:nvPr/>
        </p:nvSpPr>
        <p:spPr>
          <a:xfrm>
            <a:off x="9904472" y="2591209"/>
            <a:ext cx="2031326" cy="981487"/>
          </a:xfrm>
          <a:prstGeom prst="rect">
            <a:avLst/>
          </a:prstGeom>
          <a:effectLst>
            <a:outerShdw blurRad="50800" dist="50800" dir="5400000" algn="ctr" rotWithShape="0">
              <a:schemeClr val="bg1"/>
            </a:outerShdw>
          </a:effectLst>
        </p:spPr>
        <p:txBody>
          <a:bodyPr wrap="none">
            <a:spAutoFit/>
          </a:bodyPr>
          <a:lstStyle/>
          <a:p>
            <a:pPr marR="0" lvl="0" algn="ctr">
              <a:lnSpc>
                <a:spcPct val="107000"/>
              </a:lnSpc>
              <a:spcBef>
                <a:spcPts val="0"/>
              </a:spcBef>
              <a:spcAft>
                <a:spcPts val="0"/>
              </a:spcAft>
              <a:tabLst>
                <a:tab pos="571500" algn="l"/>
              </a:tabLst>
            </a:pPr>
            <a:r>
              <a:rPr lang="en-US" sz="5400" b="1" dirty="0" err="1">
                <a:effectLst/>
                <a:latin typeface="Times New Roman" panose="02020603050405020304" pitchFamily="18" charset="0"/>
                <a:ea typeface="Calibri" panose="020F0502020204030204" pitchFamily="34" charset="0"/>
                <a:cs typeface="Times New Roman" panose="02020603050405020304" pitchFamily="18" charset="0"/>
              </a:rPr>
              <a:t>Nasah</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355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537856"/>
            <a:ext cx="5378396" cy="981487"/>
          </a:xfrm>
          <a:prstGeom prst="rect">
            <a:avLst/>
          </a:prstGeom>
        </p:spPr>
        <p:txBody>
          <a:bodyPr wrap="none">
            <a:spAutoFit/>
          </a:bodyPr>
          <a:lstStyle/>
          <a:p>
            <a:pPr marR="0" lvl="0" algn="ctr">
              <a:lnSpc>
                <a:spcPct val="107000"/>
              </a:lnSpc>
              <a:spcBef>
                <a:spcPts val="0"/>
              </a:spcBef>
              <a:spcAft>
                <a:spcPts val="0"/>
              </a:spcAft>
            </a:pPr>
            <a:r>
              <a:rPr lang="en-US" sz="5400" b="1"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rPr>
              <a:t>Lift Up His Face</a:t>
            </a:r>
            <a:endParaRPr lang="en-US" sz="5400"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endParaRPr>
          </a:p>
        </p:txBody>
      </p:sp>
      <p:sp>
        <p:nvSpPr>
          <p:cNvPr id="3" name="Rectangle 2"/>
          <p:cNvSpPr/>
          <p:nvPr/>
        </p:nvSpPr>
        <p:spPr>
          <a:xfrm>
            <a:off x="-1" y="2651672"/>
            <a:ext cx="6949965" cy="707886"/>
          </a:xfrm>
          <a:prstGeom prst="rect">
            <a:avLst/>
          </a:prstGeom>
        </p:spPr>
        <p:txBody>
          <a:bodyPr wrap="square">
            <a:spAutoFit/>
          </a:bodyPr>
          <a:lstStyle/>
          <a:p>
            <a:pPr algn="ctr"/>
            <a:r>
              <a:rPr lang="en-US" sz="4000" dirty="0">
                <a:effectLst/>
                <a:latin typeface="MV Boli" panose="02000500030200090000" pitchFamily="2" charset="0"/>
                <a:ea typeface="Calibri" panose="020F0502020204030204" pitchFamily="34" charset="0"/>
                <a:cs typeface="MV Boli" panose="02000500030200090000" pitchFamily="2" charset="0"/>
              </a:rPr>
              <a:t>His face “lit up” </a:t>
            </a:r>
            <a:endParaRPr lang="en-US" sz="4000" dirty="0">
              <a:latin typeface="MV Boli" panose="02000500030200090000" pitchFamily="2" charset="0"/>
              <a:cs typeface="MV Boli" panose="02000500030200090000" pitchFamily="2" charset="0"/>
            </a:endParaRPr>
          </a:p>
        </p:txBody>
      </p:sp>
      <p:sp>
        <p:nvSpPr>
          <p:cNvPr id="4" name="Rectangle 3"/>
          <p:cNvSpPr/>
          <p:nvPr/>
        </p:nvSpPr>
        <p:spPr>
          <a:xfrm>
            <a:off x="-1" y="4491888"/>
            <a:ext cx="6949965" cy="132343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dirty="0">
                <a:effectLst/>
                <a:latin typeface="MV Boli" panose="02000500030200090000" pitchFamily="2" charset="0"/>
                <a:ea typeface="Calibri" panose="020F0502020204030204" pitchFamily="34" charset="0"/>
                <a:cs typeface="MV Boli" panose="02000500030200090000" pitchFamily="2" charset="0"/>
              </a:rPr>
              <a:t>Giving your fullest attention to someone </a:t>
            </a:r>
            <a:endParaRPr lang="en-US" sz="4000" dirty="0">
              <a:latin typeface="MV Boli" panose="02000500030200090000" pitchFamily="2" charset="0"/>
              <a:cs typeface="MV Boli" panose="0200050003020009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965" y="0"/>
            <a:ext cx="5242035" cy="6858000"/>
          </a:xfrm>
          <a:prstGeom prst="rect">
            <a:avLst/>
          </a:prstGeom>
          <a:ln>
            <a:noFill/>
          </a:ln>
          <a:effectLst>
            <a:softEdge rad="112500"/>
          </a:effectLst>
        </p:spPr>
      </p:pic>
    </p:spTree>
    <p:extLst>
      <p:ext uri="{BB962C8B-B14F-4D97-AF65-F5344CB8AC3E}">
        <p14:creationId xmlns:p14="http://schemas.microsoft.com/office/powerpoint/2010/main" val="2395765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075" y="1814974"/>
            <a:ext cx="4924926" cy="3277314"/>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sp>
        <p:nvSpPr>
          <p:cNvPr id="2" name="Rectangle 1"/>
          <p:cNvSpPr/>
          <p:nvPr/>
        </p:nvSpPr>
        <p:spPr>
          <a:xfrm>
            <a:off x="7267075" y="5092288"/>
            <a:ext cx="4924925" cy="75097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tabLst>
                <a:tab pos="571500" algn="l"/>
              </a:tabLs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“My Jewel”</a:t>
            </a:r>
          </a:p>
        </p:txBody>
      </p:sp>
      <p:sp>
        <p:nvSpPr>
          <p:cNvPr id="3" name="Rectangle 2"/>
          <p:cNvSpPr/>
          <p:nvPr/>
        </p:nvSpPr>
        <p:spPr>
          <a:xfrm>
            <a:off x="571500" y="537856"/>
            <a:ext cx="5378395" cy="981487"/>
          </a:xfrm>
          <a:prstGeom prst="rect">
            <a:avLst/>
          </a:prstGeom>
        </p:spPr>
        <p:txBody>
          <a:bodyPr wrap="none">
            <a:spAutoFit/>
          </a:bodyPr>
          <a:lstStyle/>
          <a:p>
            <a:pPr marR="0" lvl="0" algn="ctr">
              <a:lnSpc>
                <a:spcPct val="107000"/>
              </a:lnSpc>
              <a:spcBef>
                <a:spcPts val="0"/>
              </a:spcBef>
              <a:spcAft>
                <a:spcPts val="0"/>
              </a:spcAft>
            </a:pPr>
            <a:r>
              <a:rPr lang="en-US" sz="5400" b="1"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rPr>
              <a:t>Lift Up His Face</a:t>
            </a:r>
            <a:endParaRPr lang="en-US" sz="5400"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endParaRPr>
          </a:p>
        </p:txBody>
      </p:sp>
      <p:sp>
        <p:nvSpPr>
          <p:cNvPr id="4" name="Rectangle 3"/>
          <p:cNvSpPr/>
          <p:nvPr/>
        </p:nvSpPr>
        <p:spPr>
          <a:xfrm>
            <a:off x="0" y="2024669"/>
            <a:ext cx="7267075" cy="4044184"/>
          </a:xfrm>
          <a:prstGeom prst="rect">
            <a:avLst/>
          </a:prstGeom>
        </p:spPr>
        <p:txBody>
          <a:bodyPr wrap="square">
            <a:spAutoFit/>
          </a:bodyPr>
          <a:lstStyle/>
          <a:p>
            <a:pPr marR="0" lvl="0" algn="ctr">
              <a:lnSpc>
                <a:spcPct val="107000"/>
              </a:lnSpc>
              <a:spcBef>
                <a:spcPts val="0"/>
              </a:spcBef>
              <a:spcAft>
                <a:spcPts val="0"/>
              </a:spcAft>
              <a:tabLst>
                <a:tab pos="571500" algn="l"/>
              </a:tabLs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You are a special treasure to God </a:t>
            </a:r>
          </a:p>
          <a:p>
            <a:pPr marR="0" lvl="0" algn="ctr">
              <a:lnSpc>
                <a:spcPct val="107000"/>
              </a:lnSpc>
              <a:spcBef>
                <a:spcPts val="0"/>
              </a:spcBef>
              <a:spcAft>
                <a:spcPts val="0"/>
              </a:spcAft>
              <a:tabLst>
                <a:tab pos="571500" algn="l"/>
              </a:tabLst>
            </a:pPr>
            <a:r>
              <a:rPr lang="en-US" sz="4000" b="1" i="1" dirty="0">
                <a:effectLst>
                  <a:glow rad="228600">
                    <a:schemeClr val="accent3">
                      <a:satMod val="175000"/>
                      <a:alpha val="40000"/>
                    </a:schemeClr>
                  </a:glow>
                </a:effectLst>
                <a:latin typeface="MV Boli" panose="02000500030200090000" pitchFamily="2" charset="0"/>
                <a:ea typeface="Calibri" panose="020F0502020204030204" pitchFamily="34" charset="0"/>
                <a:cs typeface="MV Boli" panose="02000500030200090000" pitchFamily="2" charset="0"/>
              </a:rPr>
              <a:t>Out of all the peoples </a:t>
            </a:r>
          </a:p>
          <a:p>
            <a:pPr marR="0" lvl="0" algn="ctr">
              <a:lnSpc>
                <a:spcPct val="107000"/>
              </a:lnSpc>
              <a:spcBef>
                <a:spcPts val="0"/>
              </a:spcBef>
              <a:spcAft>
                <a:spcPts val="0"/>
              </a:spcAft>
              <a:tabLst>
                <a:tab pos="571500" algn="l"/>
              </a:tabLst>
            </a:pPr>
            <a:r>
              <a:rPr lang="en-US" sz="4000" b="1" i="1" dirty="0">
                <a:effectLst>
                  <a:glow rad="228600">
                    <a:schemeClr val="accent3">
                      <a:satMod val="175000"/>
                      <a:alpha val="40000"/>
                    </a:schemeClr>
                  </a:glow>
                </a:effectLst>
                <a:latin typeface="MV Boli" panose="02000500030200090000" pitchFamily="2" charset="0"/>
                <a:ea typeface="Calibri" panose="020F0502020204030204" pitchFamily="34" charset="0"/>
                <a:cs typeface="MV Boli" panose="02000500030200090000" pitchFamily="2" charset="0"/>
              </a:rPr>
              <a:t>on the face of the earth, the Lord has chosen you </a:t>
            </a:r>
          </a:p>
          <a:p>
            <a:pPr marR="0" lvl="0" algn="ctr">
              <a:lnSpc>
                <a:spcPct val="107000"/>
              </a:lnSpc>
              <a:spcBef>
                <a:spcPts val="0"/>
              </a:spcBef>
              <a:spcAft>
                <a:spcPts val="0"/>
              </a:spcAft>
              <a:tabLst>
                <a:tab pos="571500" algn="l"/>
              </a:tabLst>
            </a:pPr>
            <a:r>
              <a:rPr lang="en-US" sz="4000" b="1" i="1" dirty="0">
                <a:effectLst>
                  <a:glow rad="228600">
                    <a:schemeClr val="accent3">
                      <a:satMod val="175000"/>
                      <a:alpha val="40000"/>
                    </a:schemeClr>
                  </a:glow>
                </a:effectLst>
                <a:latin typeface="MV Boli" panose="02000500030200090000" pitchFamily="2" charset="0"/>
                <a:ea typeface="Calibri" panose="020F0502020204030204" pitchFamily="34" charset="0"/>
                <a:cs typeface="MV Boli" panose="02000500030200090000" pitchFamily="2" charset="0"/>
              </a:rPr>
              <a:t>to be </a:t>
            </a:r>
            <a:r>
              <a:rPr lang="en-US" sz="4000" b="1" i="1" dirty="0">
                <a:solidFill>
                  <a:srgbClr val="FFFF00"/>
                </a:solidFill>
                <a:effectLst/>
                <a:latin typeface="MV Boli" panose="02000500030200090000" pitchFamily="2" charset="0"/>
                <a:ea typeface="Calibri" panose="020F0502020204030204" pitchFamily="34" charset="0"/>
                <a:cs typeface="MV Boli" panose="02000500030200090000" pitchFamily="2" charset="0"/>
              </a:rPr>
              <a:t>his treasured possession </a:t>
            </a:r>
          </a:p>
          <a:p>
            <a:pPr marR="0" lvl="0" algn="ctr">
              <a:lnSpc>
                <a:spcPct val="107000"/>
              </a:lnSpc>
              <a:spcBef>
                <a:spcPts val="0"/>
              </a:spcBef>
              <a:spcAft>
                <a:spcPts val="0"/>
              </a:spcAft>
              <a:tabLst>
                <a:tab pos="571500" algn="l"/>
              </a:tabLst>
            </a:pPr>
            <a:r>
              <a:rPr lang="en-US" sz="4000" b="1" i="1" dirty="0" err="1">
                <a:effectLst/>
                <a:latin typeface="MV Boli" panose="02000500030200090000" pitchFamily="2" charset="0"/>
                <a:ea typeface="Calibri" panose="020F0502020204030204" pitchFamily="34" charset="0"/>
                <a:cs typeface="MV Boli" panose="02000500030200090000" pitchFamily="2" charset="0"/>
              </a:rPr>
              <a:t>Deut</a:t>
            </a:r>
            <a:r>
              <a:rPr lang="en-US" sz="4000" b="1" i="1" dirty="0">
                <a:effectLst/>
                <a:latin typeface="MV Boli" panose="02000500030200090000" pitchFamily="2" charset="0"/>
                <a:ea typeface="Calibri" panose="020F0502020204030204" pitchFamily="34" charset="0"/>
                <a:cs typeface="MV Boli" panose="02000500030200090000" pitchFamily="2" charset="0"/>
              </a:rPr>
              <a:t> 14:2</a:t>
            </a:r>
          </a:p>
        </p:txBody>
      </p:sp>
    </p:spTree>
    <p:extLst>
      <p:ext uri="{BB962C8B-B14F-4D97-AF65-F5344CB8AC3E}">
        <p14:creationId xmlns:p14="http://schemas.microsoft.com/office/powerpoint/2010/main" val="3205507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537856"/>
            <a:ext cx="5378395" cy="981487"/>
          </a:xfrm>
          <a:prstGeom prst="rect">
            <a:avLst/>
          </a:prstGeom>
        </p:spPr>
        <p:txBody>
          <a:bodyPr wrap="none">
            <a:spAutoFit/>
          </a:bodyPr>
          <a:lstStyle/>
          <a:p>
            <a:pPr marR="0" lvl="0" algn="ctr">
              <a:lnSpc>
                <a:spcPct val="107000"/>
              </a:lnSpc>
              <a:spcBef>
                <a:spcPts val="0"/>
              </a:spcBef>
              <a:spcAft>
                <a:spcPts val="0"/>
              </a:spcAft>
            </a:pPr>
            <a:r>
              <a:rPr lang="en-US" sz="5400" b="1"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rPr>
              <a:t>Lift Up His Face</a:t>
            </a:r>
            <a:endParaRPr lang="en-US" sz="5400"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075" y="1814974"/>
            <a:ext cx="4924926" cy="3277314"/>
          </a:xfrm>
          <a:prstGeom prst="rect">
            <a:avLst/>
          </a:prstGeom>
          <a:ln>
            <a:noFill/>
          </a:ln>
          <a:effectLst>
            <a:softEdge rad="112500"/>
          </a:effectLst>
        </p:spPr>
      </p:pic>
      <p:sp>
        <p:nvSpPr>
          <p:cNvPr id="5" name="Rectangle 4"/>
          <p:cNvSpPr/>
          <p:nvPr/>
        </p:nvSpPr>
        <p:spPr>
          <a:xfrm>
            <a:off x="7267075" y="5092288"/>
            <a:ext cx="4924925" cy="750975"/>
          </a:xfrm>
          <a:prstGeom prst="rect">
            <a:avLst/>
          </a:prstGeom>
        </p:spPr>
        <p:txBody>
          <a:bodyPr wrap="square">
            <a:spAutoFit/>
          </a:bodyPr>
          <a:lstStyle/>
          <a:p>
            <a:pPr marR="0" lvl="0" algn="ctr">
              <a:lnSpc>
                <a:spcPct val="107000"/>
              </a:lnSpc>
              <a:spcBef>
                <a:spcPts val="0"/>
              </a:spcBef>
              <a:spcAft>
                <a:spcPts val="0"/>
              </a:spcAft>
              <a:tabLst>
                <a:tab pos="571500" algn="l"/>
              </a:tabLs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“My Jewel”</a:t>
            </a:r>
          </a:p>
        </p:txBody>
      </p:sp>
      <p:sp>
        <p:nvSpPr>
          <p:cNvPr id="6" name="Rectangle 5"/>
          <p:cNvSpPr/>
          <p:nvPr/>
        </p:nvSpPr>
        <p:spPr>
          <a:xfrm>
            <a:off x="7363326" y="1063999"/>
            <a:ext cx="4732422" cy="1409617"/>
          </a:xfrm>
          <a:prstGeom prst="rect">
            <a:avLst/>
          </a:prstGeom>
        </p:spPr>
        <p:txBody>
          <a:bodyPr wrap="square">
            <a:spAutoFit/>
          </a:bodyPr>
          <a:lstStyle/>
          <a:p>
            <a:pPr marR="0" lvl="0" algn="ctr">
              <a:lnSpc>
                <a:spcPct val="107000"/>
              </a:lnSpc>
              <a:spcBef>
                <a:spcPts val="0"/>
              </a:spcBef>
              <a:spcAft>
                <a:spcPts val="0"/>
              </a:spcAft>
              <a:tabLst>
                <a:tab pos="571500" algn="l"/>
              </a:tabLs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Valued, Special, Uniquely my own</a:t>
            </a:r>
          </a:p>
        </p:txBody>
      </p:sp>
      <p:sp>
        <p:nvSpPr>
          <p:cNvPr id="7" name="Rectangle 6"/>
          <p:cNvSpPr/>
          <p:nvPr/>
        </p:nvSpPr>
        <p:spPr>
          <a:xfrm>
            <a:off x="0" y="2024669"/>
            <a:ext cx="7267075" cy="4044184"/>
          </a:xfrm>
          <a:prstGeom prst="rect">
            <a:avLst/>
          </a:prstGeom>
        </p:spPr>
        <p:txBody>
          <a:bodyPr wrap="square">
            <a:spAutoFit/>
          </a:bodyPr>
          <a:lstStyle/>
          <a:p>
            <a:pPr marR="0" lvl="0" algn="ctr">
              <a:lnSpc>
                <a:spcPct val="107000"/>
              </a:lnSpc>
              <a:spcBef>
                <a:spcPts val="0"/>
              </a:spcBef>
              <a:spcAft>
                <a:spcPts val="0"/>
              </a:spcAft>
              <a:tabLst>
                <a:tab pos="571500" algn="l"/>
              </a:tabLs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You are a special treasure to God </a:t>
            </a:r>
          </a:p>
          <a:p>
            <a:pPr marR="0" lvl="0" algn="ctr">
              <a:lnSpc>
                <a:spcPct val="107000"/>
              </a:lnSpc>
              <a:spcBef>
                <a:spcPts val="0"/>
              </a:spcBef>
              <a:spcAft>
                <a:spcPts val="0"/>
              </a:spcAft>
              <a:tabLst>
                <a:tab pos="571500" algn="l"/>
              </a:tabLst>
            </a:pPr>
            <a:r>
              <a:rPr lang="en-US" sz="4000" b="1" i="1" dirty="0">
                <a:effectLst>
                  <a:glow rad="228600">
                    <a:schemeClr val="accent3">
                      <a:satMod val="175000"/>
                      <a:alpha val="40000"/>
                    </a:schemeClr>
                  </a:glow>
                </a:effectLst>
                <a:latin typeface="MV Boli" panose="02000500030200090000" pitchFamily="2" charset="0"/>
                <a:ea typeface="Calibri" panose="020F0502020204030204" pitchFamily="34" charset="0"/>
                <a:cs typeface="MV Boli" panose="02000500030200090000" pitchFamily="2" charset="0"/>
              </a:rPr>
              <a:t>But you are a chosen </a:t>
            </a:r>
          </a:p>
          <a:p>
            <a:pPr marR="0" lvl="0" algn="ctr">
              <a:lnSpc>
                <a:spcPct val="107000"/>
              </a:lnSpc>
              <a:spcBef>
                <a:spcPts val="0"/>
              </a:spcBef>
              <a:spcAft>
                <a:spcPts val="0"/>
              </a:spcAft>
              <a:tabLst>
                <a:tab pos="571500" algn="l"/>
              </a:tabLst>
            </a:pPr>
            <a:r>
              <a:rPr lang="en-US" sz="4000" b="1" i="1" dirty="0">
                <a:effectLst>
                  <a:glow rad="228600">
                    <a:schemeClr val="accent3">
                      <a:satMod val="175000"/>
                      <a:alpha val="40000"/>
                    </a:schemeClr>
                  </a:glow>
                </a:effectLst>
                <a:latin typeface="MV Boli" panose="02000500030200090000" pitchFamily="2" charset="0"/>
                <a:ea typeface="Calibri" panose="020F0502020204030204" pitchFamily="34" charset="0"/>
                <a:cs typeface="MV Boli" panose="02000500030200090000" pitchFamily="2" charset="0"/>
              </a:rPr>
              <a:t>people, a royal priesthood, </a:t>
            </a:r>
          </a:p>
          <a:p>
            <a:pPr marR="0" lvl="0" algn="ctr">
              <a:lnSpc>
                <a:spcPct val="107000"/>
              </a:lnSpc>
              <a:spcBef>
                <a:spcPts val="0"/>
              </a:spcBef>
              <a:spcAft>
                <a:spcPts val="0"/>
              </a:spcAft>
              <a:tabLst>
                <a:tab pos="571500" algn="l"/>
              </a:tabLst>
            </a:pPr>
            <a:r>
              <a:rPr lang="en-US" sz="4000" b="1" i="1" dirty="0">
                <a:effectLst>
                  <a:glow rad="228600">
                    <a:schemeClr val="accent3">
                      <a:satMod val="175000"/>
                      <a:alpha val="40000"/>
                    </a:schemeClr>
                  </a:glow>
                </a:effectLst>
                <a:latin typeface="MV Boli" panose="02000500030200090000" pitchFamily="2" charset="0"/>
                <a:ea typeface="Calibri" panose="020F0502020204030204" pitchFamily="34" charset="0"/>
                <a:cs typeface="MV Boli" panose="02000500030200090000" pitchFamily="2" charset="0"/>
              </a:rPr>
              <a:t>a holy nation, </a:t>
            </a:r>
            <a:r>
              <a:rPr lang="en-US" sz="4000" b="1" i="1" dirty="0">
                <a:solidFill>
                  <a:srgbClr val="FFFF00"/>
                </a:solidFill>
                <a:latin typeface="MV Boli" panose="02000500030200090000" pitchFamily="2" charset="0"/>
                <a:ea typeface="Calibri" panose="020F0502020204030204" pitchFamily="34" charset="0"/>
                <a:cs typeface="MV Boli" panose="02000500030200090000" pitchFamily="2" charset="0"/>
              </a:rPr>
              <a:t>a people belonging to God</a:t>
            </a:r>
            <a:endParaRPr lang="en-US" sz="4000" b="1" i="1" dirty="0">
              <a:solidFill>
                <a:srgbClr val="FFFF00"/>
              </a:solidFill>
              <a:effectLst/>
              <a:latin typeface="MV Boli" panose="02000500030200090000" pitchFamily="2" charset="0"/>
              <a:ea typeface="Calibri" panose="020F0502020204030204" pitchFamily="34" charset="0"/>
              <a:cs typeface="MV Boli" panose="02000500030200090000" pitchFamily="2" charset="0"/>
            </a:endParaRPr>
          </a:p>
          <a:p>
            <a:pPr marR="0" lvl="0" algn="ctr">
              <a:lnSpc>
                <a:spcPct val="107000"/>
              </a:lnSpc>
              <a:spcBef>
                <a:spcPts val="0"/>
              </a:spcBef>
              <a:spcAft>
                <a:spcPts val="0"/>
              </a:spcAft>
              <a:tabLst>
                <a:tab pos="571500" algn="l"/>
              </a:tabLst>
            </a:pPr>
            <a:r>
              <a:rPr lang="en-US" sz="4000" b="1" i="1" dirty="0">
                <a:effectLst/>
                <a:latin typeface="MV Boli" panose="02000500030200090000" pitchFamily="2" charset="0"/>
                <a:ea typeface="Calibri" panose="020F0502020204030204" pitchFamily="34" charset="0"/>
                <a:cs typeface="MV Boli" panose="02000500030200090000" pitchFamily="2" charset="0"/>
              </a:rPr>
              <a:t>1 Peter 2:9</a:t>
            </a:r>
          </a:p>
        </p:txBody>
      </p:sp>
    </p:spTree>
    <p:extLst>
      <p:ext uri="{BB962C8B-B14F-4D97-AF65-F5344CB8AC3E}">
        <p14:creationId xmlns:p14="http://schemas.microsoft.com/office/powerpoint/2010/main" val="489960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965" y="0"/>
            <a:ext cx="5242035" cy="6858000"/>
          </a:xfrm>
          <a:prstGeom prst="rect">
            <a:avLst/>
          </a:prstGeom>
          <a:ln>
            <a:noFill/>
          </a:ln>
          <a:effectLst>
            <a:softEdge rad="112500"/>
          </a:effectLst>
        </p:spPr>
      </p:pic>
      <p:sp>
        <p:nvSpPr>
          <p:cNvPr id="2" name="Rectangle 1"/>
          <p:cNvSpPr/>
          <p:nvPr/>
        </p:nvSpPr>
        <p:spPr>
          <a:xfrm>
            <a:off x="7137400" y="190021"/>
            <a:ext cx="5054600" cy="6667979"/>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tabLst>
                <a:tab pos="571500" algn="l"/>
              </a:tabLst>
            </a:pPr>
            <a:r>
              <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How should we respond to God </a:t>
            </a:r>
          </a:p>
          <a:p>
            <a:pPr marR="0" lvl="0" algn="ctr">
              <a:lnSpc>
                <a:spcPct val="107000"/>
              </a:lnSpc>
              <a:spcBef>
                <a:spcPts val="0"/>
              </a:spcBef>
              <a:spcAft>
                <a:spcPts val="0"/>
              </a:spcAft>
              <a:tabLst>
                <a:tab pos="571500" algn="l"/>
              </a:tabLst>
            </a:pPr>
            <a:endPar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571500" algn="l"/>
              </a:tabLst>
            </a:pPr>
            <a:endPar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571500" algn="l"/>
              </a:tabLst>
            </a:pPr>
            <a:endPar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571500" algn="l"/>
              </a:tabLst>
            </a:pPr>
            <a:endPar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571500" algn="l"/>
              </a:tabLst>
            </a:pPr>
            <a:endPar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571500" algn="l"/>
              </a:tabLst>
            </a:pPr>
            <a:endPar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571500" algn="l"/>
              </a:tabLst>
            </a:pPr>
            <a:r>
              <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lifting us up over </a:t>
            </a:r>
          </a:p>
          <a:p>
            <a:pPr marR="0" lvl="0" algn="ctr">
              <a:lnSpc>
                <a:spcPct val="107000"/>
              </a:lnSpc>
              <a:spcBef>
                <a:spcPts val="0"/>
              </a:spcBef>
              <a:spcAft>
                <a:spcPts val="0"/>
              </a:spcAft>
              <a:tabLst>
                <a:tab pos="571500" algn="l"/>
              </a:tabLst>
            </a:pPr>
            <a:r>
              <a:rPr lang="en-US" sz="4000" b="1" dirty="0">
                <a:effectLst>
                  <a:glow rad="228600">
                    <a:schemeClr val="accent4">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his head in love?</a:t>
            </a:r>
          </a:p>
        </p:txBody>
      </p:sp>
      <p:sp>
        <p:nvSpPr>
          <p:cNvPr id="4" name="Rectangle 3"/>
          <p:cNvSpPr/>
          <p:nvPr/>
        </p:nvSpPr>
        <p:spPr>
          <a:xfrm>
            <a:off x="1" y="190021"/>
            <a:ext cx="7043682" cy="206825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tabLst>
                <a:tab pos="571500" algn="l"/>
              </a:tabLst>
            </a:pPr>
            <a:r>
              <a:rPr lang="en-US" sz="4000" dirty="0">
                <a:effectLst/>
                <a:latin typeface="MV Boli" panose="02000500030200090000" pitchFamily="2" charset="0"/>
                <a:ea typeface="Calibri" panose="020F0502020204030204" pitchFamily="34" charset="0"/>
                <a:cs typeface="MV Boli" panose="02000500030200090000" pitchFamily="2" charset="0"/>
              </a:rPr>
              <a:t>How you deal with your sins exposes how </a:t>
            </a:r>
          </a:p>
          <a:p>
            <a:pPr marR="0" lvl="0" algn="ctr">
              <a:lnSpc>
                <a:spcPct val="107000"/>
              </a:lnSpc>
              <a:spcBef>
                <a:spcPts val="0"/>
              </a:spcBef>
              <a:spcAft>
                <a:spcPts val="0"/>
              </a:spcAft>
              <a:tabLst>
                <a:tab pos="571500" algn="l"/>
              </a:tabLst>
            </a:pPr>
            <a:r>
              <a:rPr lang="en-US" sz="4000" dirty="0">
                <a:effectLst/>
                <a:latin typeface="MV Boli" panose="02000500030200090000" pitchFamily="2" charset="0"/>
                <a:ea typeface="Calibri" panose="020F0502020204030204" pitchFamily="34" charset="0"/>
                <a:cs typeface="MV Boli" panose="02000500030200090000" pitchFamily="2" charset="0"/>
              </a:rPr>
              <a:t>you view God</a:t>
            </a:r>
          </a:p>
        </p:txBody>
      </p:sp>
      <p:sp>
        <p:nvSpPr>
          <p:cNvPr id="5" name="Rectangle 4"/>
          <p:cNvSpPr/>
          <p:nvPr/>
        </p:nvSpPr>
        <p:spPr>
          <a:xfrm>
            <a:off x="46860" y="2536048"/>
            <a:ext cx="7043682" cy="404418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tabLst>
                <a:tab pos="571500" algn="l"/>
              </a:tabLst>
            </a:pPr>
            <a:r>
              <a:rPr lang="en-US" sz="4000" b="1" dirty="0">
                <a:effectLst/>
                <a:latin typeface="Papyrus" panose="03070502060502030205" pitchFamily="66" charset="0"/>
                <a:ea typeface="Calibri" panose="020F0502020204030204" pitchFamily="34" charset="0"/>
                <a:cs typeface="MV Boli" panose="02000500030200090000" pitchFamily="2" charset="0"/>
              </a:rPr>
              <a:t>Therefore, brothers, since we have confidence to enter the Most Holy Place by the blood of Jesus…let us draw near to God with a sincere heart…</a:t>
            </a:r>
          </a:p>
          <a:p>
            <a:pPr marR="0" lvl="0" algn="ctr">
              <a:lnSpc>
                <a:spcPct val="107000"/>
              </a:lnSpc>
              <a:spcBef>
                <a:spcPts val="0"/>
              </a:spcBef>
              <a:spcAft>
                <a:spcPts val="0"/>
              </a:spcAft>
              <a:tabLst>
                <a:tab pos="571500" algn="l"/>
              </a:tabLst>
            </a:pPr>
            <a:r>
              <a:rPr lang="en-US" sz="4000" b="1" dirty="0">
                <a:latin typeface="Papyrus" panose="03070502060502030205" pitchFamily="66" charset="0"/>
                <a:ea typeface="Calibri" panose="020F0502020204030204" pitchFamily="34" charset="0"/>
                <a:cs typeface="MV Boli" panose="02000500030200090000" pitchFamily="2" charset="0"/>
              </a:rPr>
              <a:t>Hebrews 10:19-21</a:t>
            </a:r>
            <a:endParaRPr lang="en-US" sz="4000" b="1" dirty="0">
              <a:effectLst/>
              <a:latin typeface="Papyrus" panose="03070502060502030205" pitchFamily="66" charset="0"/>
              <a:ea typeface="Calibri" panose="020F0502020204030204" pitchFamily="34" charset="0"/>
              <a:cs typeface="MV Boli" panose="02000500030200090000" pitchFamily="2" charset="0"/>
            </a:endParaRPr>
          </a:p>
        </p:txBody>
      </p:sp>
    </p:spTree>
    <p:extLst>
      <p:ext uri="{BB962C8B-B14F-4D97-AF65-F5344CB8AC3E}">
        <p14:creationId xmlns:p14="http://schemas.microsoft.com/office/powerpoint/2010/main" val="3042255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439969"/>
            <a:ext cx="12191999" cy="750975"/>
          </a:xfrm>
          <a:prstGeom prst="rect">
            <a:avLst/>
          </a:prstGeom>
        </p:spPr>
        <p:txBody>
          <a:bodyPr wrap="square">
            <a:spAutoFit/>
          </a:bodyPr>
          <a:lstStyle/>
          <a:p>
            <a:pPr marR="0" lvl="0" algn="ctr">
              <a:lnSpc>
                <a:spcPct val="107000"/>
              </a:lnSpc>
              <a:spcBef>
                <a:spcPts val="0"/>
              </a:spcBef>
              <a:spcAft>
                <a:spcPts val="0"/>
              </a:spcAft>
              <a:tabLst>
                <a:tab pos="571500" algn="l"/>
              </a:tabLs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What is God’s response to mankind's  rebellion?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 y="1868844"/>
            <a:ext cx="12191999" cy="470282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tabLst>
                <a:tab pos="571500" algn="l"/>
              </a:tabLst>
            </a:pPr>
            <a:r>
              <a:rPr lang="en-US" sz="4000" b="1" dirty="0">
                <a:effectLst>
                  <a:glow rad="228600">
                    <a:schemeClr val="accent4">
                      <a:satMod val="175000"/>
                      <a:alpha val="40000"/>
                    </a:schemeClr>
                  </a:glow>
                </a:effectLst>
                <a:latin typeface="Papyrus" panose="03070502060502030205" pitchFamily="66" charset="0"/>
                <a:ea typeface="Calibri" panose="020F0502020204030204" pitchFamily="34" charset="0"/>
                <a:cs typeface="Times New Roman" panose="02020603050405020304" pitchFamily="18" charset="0"/>
              </a:rPr>
              <a:t>The god of this age has blinded the minds of unbelievers, so that they cannot see the light of the gospel of the glory of Christ, who is the image of God.  For God, who said, “Let light shine out of darkness,” made his light shine in our hearts to give us the light of the knowledge of the glory of God </a:t>
            </a:r>
            <a:r>
              <a:rPr lang="en-US" sz="4000" b="1" dirty="0">
                <a:solidFill>
                  <a:srgbClr val="FFFF00"/>
                </a:solidFill>
                <a:effectLst/>
                <a:latin typeface="Papyrus" panose="03070502060502030205" pitchFamily="66" charset="0"/>
                <a:ea typeface="Calibri" panose="020F0502020204030204" pitchFamily="34" charset="0"/>
                <a:cs typeface="Times New Roman" panose="02020603050405020304" pitchFamily="18" charset="0"/>
              </a:rPr>
              <a:t>in the face of Christ</a:t>
            </a:r>
            <a:r>
              <a:rPr lang="en-US" sz="4000" b="1" dirty="0">
                <a:effectLst/>
                <a:latin typeface="Papyrus" panose="03070502060502030205" pitchFamily="66" charset="0"/>
                <a:ea typeface="Calibri" panose="020F0502020204030204" pitchFamily="34" charset="0"/>
                <a:cs typeface="Times New Roman" panose="02020603050405020304" pitchFamily="18" charset="0"/>
              </a:rPr>
              <a:t>.</a:t>
            </a:r>
          </a:p>
          <a:p>
            <a:pPr marR="0" lvl="0" algn="ctr">
              <a:lnSpc>
                <a:spcPct val="107000"/>
              </a:lnSpc>
              <a:spcBef>
                <a:spcPts val="0"/>
              </a:spcBef>
              <a:spcAft>
                <a:spcPts val="0"/>
              </a:spcAft>
              <a:tabLst>
                <a:tab pos="571500" algn="l"/>
              </a:tabLst>
            </a:pPr>
            <a:r>
              <a:rPr lang="en-US" sz="4000" b="1" dirty="0">
                <a:latin typeface="Papyrus" panose="03070502060502030205" pitchFamily="66" charset="0"/>
                <a:ea typeface="Calibri" panose="020F0502020204030204" pitchFamily="34" charset="0"/>
                <a:cs typeface="Times New Roman" panose="02020603050405020304" pitchFamily="18" charset="0"/>
              </a:rPr>
              <a:t>2 Corinthians 4:4,6</a:t>
            </a:r>
            <a:endParaRPr lang="en-US" dirty="0">
              <a:effectLst/>
              <a:latin typeface="Papyrus" panose="03070502060502030205"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125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3" y="248902"/>
            <a:ext cx="9381068" cy="3970318"/>
          </a:xfrm>
          <a:prstGeom prst="rect">
            <a:avLst/>
          </a:prstGeom>
          <a:ln w="38100">
            <a:solidFill>
              <a:srgbClr val="0070C0"/>
            </a:solidFill>
          </a:ln>
        </p:spPr>
        <p:txBody>
          <a:bodyPr wrap="square">
            <a:spAutoFit/>
          </a:bodyPr>
          <a:lstStyle/>
          <a:p>
            <a:r>
              <a:rPr lang="en-US" sz="3600" b="1" dirty="0">
                <a:solidFill>
                  <a:srgbClr val="FFC000"/>
                </a:solidFill>
                <a:latin typeface="Papyrus" panose="03070502060502030205" pitchFamily="66" charset="0"/>
              </a:rPr>
              <a:t>Psalm 67 ~</a:t>
            </a:r>
          </a:p>
          <a:p>
            <a:r>
              <a:rPr lang="en-US" sz="3600" b="1" dirty="0">
                <a:latin typeface="Papyrus" panose="03070502060502030205" pitchFamily="66" charset="0"/>
              </a:rPr>
              <a:t>May God be gracious to us and bless us</a:t>
            </a:r>
            <a:br>
              <a:rPr lang="en-US" sz="3600" b="1" dirty="0">
                <a:latin typeface="Papyrus" panose="03070502060502030205" pitchFamily="66" charset="0"/>
              </a:rPr>
            </a:br>
            <a:r>
              <a:rPr lang="en-US" sz="3600" b="1" dirty="0">
                <a:latin typeface="Papyrus" panose="03070502060502030205" pitchFamily="66" charset="0"/>
              </a:rPr>
              <a:t>    and make his face shine on us—</a:t>
            </a:r>
            <a:br>
              <a:rPr lang="en-US" sz="3600" b="1" dirty="0">
                <a:latin typeface="Papyrus" panose="03070502060502030205" pitchFamily="66" charset="0"/>
              </a:rPr>
            </a:br>
            <a:r>
              <a:rPr lang="en-US" sz="3600" b="1" baseline="30000" dirty="0">
                <a:latin typeface="Papyrus" panose="03070502060502030205" pitchFamily="66" charset="0"/>
              </a:rPr>
              <a:t>2 </a:t>
            </a:r>
            <a:r>
              <a:rPr lang="en-US" sz="3600" b="1" dirty="0">
                <a:latin typeface="Papyrus" panose="03070502060502030205" pitchFamily="66" charset="0"/>
              </a:rPr>
              <a:t>so that your ways may be known on earth,</a:t>
            </a:r>
            <a:br>
              <a:rPr lang="en-US" sz="3600" b="1" dirty="0">
                <a:latin typeface="Papyrus" panose="03070502060502030205" pitchFamily="66" charset="0"/>
              </a:rPr>
            </a:br>
            <a:r>
              <a:rPr lang="en-US" sz="3600" b="1" dirty="0">
                <a:latin typeface="Papyrus" panose="03070502060502030205" pitchFamily="66" charset="0"/>
              </a:rPr>
              <a:t>    your salvation among all nations.</a:t>
            </a:r>
          </a:p>
          <a:p>
            <a:r>
              <a:rPr lang="en-US" sz="3600" b="1" baseline="30000" dirty="0">
                <a:latin typeface="Papyrus" panose="03070502060502030205" pitchFamily="66" charset="0"/>
              </a:rPr>
              <a:t>3 </a:t>
            </a:r>
            <a:r>
              <a:rPr lang="en-US" sz="3600" b="1" dirty="0">
                <a:latin typeface="Papyrus" panose="03070502060502030205" pitchFamily="66" charset="0"/>
              </a:rPr>
              <a:t>May the peoples praise you, God;</a:t>
            </a:r>
            <a:br>
              <a:rPr lang="en-US" sz="3600" b="1" dirty="0">
                <a:latin typeface="Papyrus" panose="03070502060502030205" pitchFamily="66" charset="0"/>
              </a:rPr>
            </a:br>
            <a:r>
              <a:rPr lang="en-US" sz="3600" b="1" dirty="0">
                <a:latin typeface="Papyrus" panose="03070502060502030205" pitchFamily="66" charset="0"/>
              </a:rPr>
              <a:t>    may all the peoples praise you.</a:t>
            </a:r>
          </a:p>
        </p:txBody>
      </p:sp>
      <p:sp>
        <p:nvSpPr>
          <p:cNvPr id="3" name="Rectangle 2"/>
          <p:cNvSpPr/>
          <p:nvPr/>
        </p:nvSpPr>
        <p:spPr>
          <a:xfrm>
            <a:off x="0" y="4485350"/>
            <a:ext cx="12192000" cy="2066207"/>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lnSpc>
                <a:spcPct val="107000"/>
              </a:lnSpc>
              <a:spcAft>
                <a:spcPts val="80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God’s graciousness, demonstrated in Christ and </a:t>
            </a:r>
          </a:p>
          <a:p>
            <a:pPr algn="ctr">
              <a:lnSpc>
                <a:spcPct val="107000"/>
              </a:lnSpc>
              <a:spcAft>
                <a:spcPts val="80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given to us through his Spirit should result in </a:t>
            </a:r>
          </a:p>
          <a:p>
            <a:pPr algn="ctr">
              <a:lnSpc>
                <a:spcPct val="107000"/>
              </a:lnSpc>
              <a:spcAft>
                <a:spcPts val="80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a life transforming into gracious living.</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10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446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024" y="3991937"/>
            <a:ext cx="11918576" cy="2726900"/>
          </a:xfrm>
          <a:prstGeom prst="rect">
            <a:avLst/>
          </a:prstGeom>
          <a:ln w="38100">
            <a:noFill/>
            <a:prstDash val="solid"/>
          </a:ln>
          <a:extLst>
            <a:ext uri="{91240B29-F687-4F45-9708-019B960494DF}">
              <a14:hiddenLine xmlns:a14="http://schemas.microsoft.com/office/drawing/2010/main" w="38100">
                <a:solidFill>
                  <a:srgbClr val="92D050"/>
                </a:solidFill>
                <a:prstDash val="solid"/>
              </a14:hiddenLine>
            </a:ext>
          </a:extLst>
        </p:spPr>
        <p:txBody>
          <a:bodyPr wrap="square">
            <a:spAutoFit/>
          </a:bodyPr>
          <a:lstStyle/>
          <a:p>
            <a:pPr marR="0" lvl="0" algn="ctr">
              <a:lnSpc>
                <a:spcPct val="107000"/>
              </a:lnSpc>
              <a:spcBef>
                <a:spcPts val="0"/>
              </a:spcBef>
              <a:spcAft>
                <a:spcPts val="0"/>
              </a:spcAft>
            </a:pPr>
            <a:r>
              <a:rPr lang="en-US" sz="4000" b="1" dirty="0">
                <a:effectLst/>
                <a:latin typeface="Papyrus" panose="03070502060502030205" pitchFamily="66" charset="0"/>
                <a:ea typeface="Calibri" panose="020F0502020204030204" pitchFamily="34" charset="0"/>
                <a:cs typeface="Times New Roman" panose="02020603050405020304" pitchFamily="18" charset="0"/>
              </a:rPr>
              <a:t>And this is his command: to believe in the name </a:t>
            </a:r>
          </a:p>
          <a:p>
            <a:pPr marR="0" lvl="0" algn="ctr">
              <a:lnSpc>
                <a:spcPct val="107000"/>
              </a:lnSpc>
              <a:spcBef>
                <a:spcPts val="0"/>
              </a:spcBef>
              <a:spcAft>
                <a:spcPts val="0"/>
              </a:spcAft>
            </a:pPr>
            <a:r>
              <a:rPr lang="en-US" sz="4000" b="1" dirty="0">
                <a:effectLst/>
                <a:latin typeface="Papyrus" panose="03070502060502030205" pitchFamily="66" charset="0"/>
                <a:ea typeface="Calibri" panose="020F0502020204030204" pitchFamily="34" charset="0"/>
                <a:cs typeface="Times New Roman" panose="02020603050405020304" pitchFamily="18" charset="0"/>
              </a:rPr>
              <a:t>of his Son, Jesus Christ, and to love one </a:t>
            </a:r>
          </a:p>
          <a:p>
            <a:pPr marR="0" lvl="0" algn="ctr">
              <a:lnSpc>
                <a:spcPct val="107000"/>
              </a:lnSpc>
              <a:spcBef>
                <a:spcPts val="0"/>
              </a:spcBef>
              <a:spcAft>
                <a:spcPts val="0"/>
              </a:spcAft>
            </a:pPr>
            <a:r>
              <a:rPr lang="en-US" sz="4000" b="1" dirty="0">
                <a:effectLst/>
                <a:latin typeface="Papyrus" panose="03070502060502030205" pitchFamily="66" charset="0"/>
                <a:ea typeface="Calibri" panose="020F0502020204030204" pitchFamily="34" charset="0"/>
                <a:cs typeface="Times New Roman" panose="02020603050405020304" pitchFamily="18" charset="0"/>
              </a:rPr>
              <a:t>another as he commande</a:t>
            </a:r>
            <a:r>
              <a:rPr lang="en-US" sz="4000" b="1" dirty="0">
                <a:latin typeface="Papyrus" panose="03070502060502030205" pitchFamily="66" charset="0"/>
                <a:ea typeface="Calibri" panose="020F0502020204030204" pitchFamily="34" charset="0"/>
                <a:cs typeface="Times New Roman" panose="02020603050405020304" pitchFamily="18" charset="0"/>
              </a:rPr>
              <a:t>d us</a:t>
            </a:r>
          </a:p>
          <a:p>
            <a:pPr marR="0" lvl="0" algn="ctr">
              <a:lnSpc>
                <a:spcPct val="107000"/>
              </a:lnSpc>
              <a:spcBef>
                <a:spcPts val="0"/>
              </a:spcBef>
              <a:spcAft>
                <a:spcPts val="0"/>
              </a:spcAft>
            </a:pPr>
            <a:r>
              <a:rPr lang="en-US" sz="4000" b="1" dirty="0">
                <a:effectLst/>
                <a:latin typeface="Papyrus" panose="03070502060502030205" pitchFamily="66" charset="0"/>
                <a:ea typeface="Calibri" panose="020F0502020204030204" pitchFamily="34" charset="0"/>
                <a:cs typeface="Times New Roman" panose="02020603050405020304" pitchFamily="18" charset="0"/>
              </a:rPr>
              <a:t>1John 3:23</a:t>
            </a:r>
          </a:p>
        </p:txBody>
      </p:sp>
      <p:sp>
        <p:nvSpPr>
          <p:cNvPr id="5" name="Rectangle 4"/>
          <p:cNvSpPr/>
          <p:nvPr/>
        </p:nvSpPr>
        <p:spPr>
          <a:xfrm>
            <a:off x="647244" y="191413"/>
            <a:ext cx="3485249" cy="830997"/>
          </a:xfrm>
          <a:prstGeom prst="rect">
            <a:avLst/>
          </a:prstGeom>
        </p:spPr>
        <p:txBody>
          <a:bodyPr wrap="none">
            <a:spAutoFit/>
          </a:bodyPr>
          <a:lstStyle/>
          <a:p>
            <a:r>
              <a:rPr lang="en-US" sz="4800" b="1" i="1" dirty="0">
                <a:solidFill>
                  <a:srgbClr val="FFC000"/>
                </a:solidFill>
                <a:effectLst/>
                <a:latin typeface="Bell MT" panose="02020503060305020303" pitchFamily="18" charset="0"/>
                <a:ea typeface="Calibri" panose="020F0502020204030204" pitchFamily="34" charset="0"/>
                <a:cs typeface="Times New Roman" panose="02020603050405020304" pitchFamily="18" charset="0"/>
              </a:rPr>
              <a:t>FEEDBACK</a:t>
            </a:r>
            <a:endParaRPr lang="en-US" sz="4800" i="1" dirty="0">
              <a:solidFill>
                <a:srgbClr val="FFC000"/>
              </a:solidFill>
              <a:latin typeface="Bell MT" panose="02020503060305020303" pitchFamily="18" charset="0"/>
            </a:endParaRPr>
          </a:p>
        </p:txBody>
      </p:sp>
      <p:sp>
        <p:nvSpPr>
          <p:cNvPr id="6" name="Rectangle 5"/>
          <p:cNvSpPr/>
          <p:nvPr/>
        </p:nvSpPr>
        <p:spPr>
          <a:xfrm>
            <a:off x="-152400" y="1006505"/>
            <a:ext cx="12192000" cy="1323439"/>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cs typeface="Times New Roman" panose="02020603050405020304" pitchFamily="18" charset="0"/>
              </a:rPr>
              <a:t>We </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need to learn how to love God back.</a:t>
            </a:r>
          </a:p>
          <a:p>
            <a:pPr algn="ctr"/>
            <a:r>
              <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a:t>
            </a: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H</a:t>
            </a:r>
            <a:r>
              <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ow?” </a:t>
            </a:r>
            <a:endParaRPr lang="en-US" sz="4000" dirty="0">
              <a:solidFill>
                <a:srgbClr val="FFFF00"/>
              </a:solidFill>
            </a:endParaRPr>
          </a:p>
        </p:txBody>
      </p:sp>
      <p:sp>
        <p:nvSpPr>
          <p:cNvPr id="7" name="Rectangle 6"/>
          <p:cNvSpPr/>
          <p:nvPr/>
        </p:nvSpPr>
        <p:spPr>
          <a:xfrm>
            <a:off x="121024" y="2499221"/>
            <a:ext cx="11918576" cy="1323439"/>
          </a:xfrm>
          <a:prstGeom prst="rect">
            <a:avLst/>
          </a:prstGeom>
          <a:ln w="38100">
            <a:noFill/>
            <a:prstDash val="solid"/>
          </a:ln>
          <a:extLst>
            <a:ext uri="{91240B29-F687-4F45-9708-019B960494DF}">
              <a14:hiddenLine xmlns:a14="http://schemas.microsoft.com/office/drawing/2010/main" w="38100">
                <a:solidFill>
                  <a:srgbClr val="00B0F0"/>
                </a:solidFill>
                <a:prstDash val="solid"/>
              </a14:hiddenLine>
            </a:ext>
          </a:extLst>
        </p:spPr>
        <p:txBody>
          <a:bodyPr wrap="square">
            <a:spAutoFit/>
          </a:bodyPr>
          <a:lstStyle/>
          <a:p>
            <a:pPr algn="ctr"/>
            <a:r>
              <a:rPr lang="en-US" sz="4000" b="1" dirty="0">
                <a:effectLst/>
                <a:latin typeface="Papyrus" panose="03070502060502030205" pitchFamily="66" charset="0"/>
                <a:ea typeface="Calibri" panose="020F0502020204030204" pitchFamily="34" charset="0"/>
                <a:cs typeface="Times New Roman" panose="02020603050405020304" pitchFamily="18" charset="0"/>
              </a:rPr>
              <a:t>This is love for God: to obey his commands</a:t>
            </a:r>
          </a:p>
          <a:p>
            <a:pPr algn="ctr"/>
            <a:r>
              <a:rPr lang="en-US" sz="4000" b="1" dirty="0">
                <a:effectLst/>
                <a:latin typeface="Papyrus" panose="03070502060502030205" pitchFamily="66" charset="0"/>
                <a:ea typeface="Calibri" panose="020F0502020204030204" pitchFamily="34" charset="0"/>
                <a:cs typeface="Times New Roman" panose="02020603050405020304" pitchFamily="18" charset="0"/>
              </a:rPr>
              <a:t> 1 John 5:3</a:t>
            </a:r>
            <a:endParaRPr lang="en-US" sz="4000" dirty="0">
              <a:latin typeface="Papyrus" panose="03070502060502030205" pitchFamily="66" charset="0"/>
            </a:endParaRPr>
          </a:p>
        </p:txBody>
      </p:sp>
    </p:spTree>
    <p:extLst>
      <p:ext uri="{BB962C8B-B14F-4D97-AF65-F5344CB8AC3E}">
        <p14:creationId xmlns:p14="http://schemas.microsoft.com/office/powerpoint/2010/main" val="2259419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2410"/>
            <a:ext cx="12192000" cy="2957348"/>
          </a:xfrm>
          <a:prstGeom prst="rect">
            <a:avLst/>
          </a:prstGeom>
        </p:spPr>
        <p:txBody>
          <a:bodyPr wrap="square">
            <a:spAutoFit/>
          </a:bodyPr>
          <a:lstStyle/>
          <a:p>
            <a:pPr marR="0" lvl="0" algn="ctr">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“God moves in a mysterious way.” </a:t>
            </a:r>
          </a:p>
          <a:p>
            <a:pPr marR="0" lvl="0" algn="ctr">
              <a:lnSpc>
                <a:spcPct val="107000"/>
              </a:lnSpc>
              <a:spcBef>
                <a:spcPts val="0"/>
              </a:spcBef>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“Behind a frowning providence</a:t>
            </a:r>
          </a:p>
          <a:p>
            <a:pPr marR="0" lvl="0" algn="ctr">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 he hides a smiling face.”</a:t>
            </a:r>
          </a:p>
        </p:txBody>
      </p:sp>
      <p:sp>
        <p:nvSpPr>
          <p:cNvPr id="4" name="Rectangle 3"/>
          <p:cNvSpPr/>
          <p:nvPr/>
        </p:nvSpPr>
        <p:spPr>
          <a:xfrm>
            <a:off x="647244" y="191413"/>
            <a:ext cx="3485249" cy="830997"/>
          </a:xfrm>
          <a:prstGeom prst="rect">
            <a:avLst/>
          </a:prstGeom>
        </p:spPr>
        <p:txBody>
          <a:bodyPr wrap="none">
            <a:spAutoFit/>
          </a:bodyPr>
          <a:lstStyle/>
          <a:p>
            <a:r>
              <a:rPr lang="en-US" sz="4800" b="1" i="1" dirty="0">
                <a:solidFill>
                  <a:srgbClr val="FFC000"/>
                </a:solidFill>
                <a:effectLst/>
                <a:latin typeface="Bell MT" panose="02020503060305020303" pitchFamily="18" charset="0"/>
                <a:ea typeface="Calibri" panose="020F0502020204030204" pitchFamily="34" charset="0"/>
                <a:cs typeface="Times New Roman" panose="02020603050405020304" pitchFamily="18" charset="0"/>
              </a:rPr>
              <a:t>FEEDBACK</a:t>
            </a:r>
            <a:endParaRPr lang="en-US" sz="4800" i="1" dirty="0">
              <a:solidFill>
                <a:srgbClr val="FFC000"/>
              </a:solidFill>
              <a:latin typeface="Bell MT" panose="02020503060305020303" pitchFamily="18" charset="0"/>
            </a:endParaRPr>
          </a:p>
        </p:txBody>
      </p:sp>
    </p:spTree>
    <p:extLst>
      <p:ext uri="{BB962C8B-B14F-4D97-AF65-F5344CB8AC3E}">
        <p14:creationId xmlns:p14="http://schemas.microsoft.com/office/powerpoint/2010/main" val="2574688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d Moves in a Mysterious Way">
            <a:hlinkClick r:id="" action="ppaction://media"/>
            <a:extLst>
              <a:ext uri="{FF2B5EF4-FFF2-40B4-BE49-F238E27FC236}">
                <a16:creationId xmlns:a16="http://schemas.microsoft.com/office/drawing/2014/main" id="{C988945B-5E88-442A-911B-8C331E2291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3572774"/>
            <a:ext cx="609600" cy="60960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sp>
        <p:nvSpPr>
          <p:cNvPr id="2" name="Rectangle 1"/>
          <p:cNvSpPr/>
          <p:nvPr/>
        </p:nvSpPr>
        <p:spPr>
          <a:xfrm>
            <a:off x="7067549" y="6089732"/>
            <a:ext cx="4890826" cy="369332"/>
          </a:xfrm>
          <a:prstGeom prst="rect">
            <a:avLst/>
          </a:prstGeom>
        </p:spPr>
        <p:txBody>
          <a:bodyPr wrap="none">
            <a:spAutoFit/>
          </a:bodyPr>
          <a:lstStyle/>
          <a:p>
            <a:r>
              <a:rPr lang="en-US" dirty="0">
                <a:solidFill>
                  <a:schemeClr val="bg1">
                    <a:lumMod val="95000"/>
                    <a:lumOff val="5000"/>
                  </a:schemeClr>
                </a:solidFill>
              </a:rPr>
              <a:t>https://www.youtube.com/watch?v=AzHL78CttDE</a:t>
            </a:r>
          </a:p>
        </p:txBody>
      </p:sp>
      <p:sp>
        <p:nvSpPr>
          <p:cNvPr id="3" name="Rectangle 2"/>
          <p:cNvSpPr/>
          <p:nvPr/>
        </p:nvSpPr>
        <p:spPr>
          <a:xfrm>
            <a:off x="6667500" y="197825"/>
            <a:ext cx="5524500" cy="2397451"/>
          </a:xfrm>
          <a:prstGeom prst="rect">
            <a:avLst/>
          </a:prstGeom>
        </p:spPr>
        <p:txBody>
          <a:bodyPr wrap="square">
            <a:spAutoFit/>
          </a:bodyPr>
          <a:lstStyle/>
          <a:p>
            <a:pPr marL="342900" marR="0" lvl="0" indent="-342900">
              <a:lnSpc>
                <a:spcPct val="107000"/>
              </a:lnSpc>
              <a:spcBef>
                <a:spcPts val="1200"/>
              </a:spcBef>
              <a:spcAft>
                <a:spcPts val="800"/>
              </a:spcAft>
              <a:tabLst>
                <a:tab pos="457200" algn="l"/>
              </a:tabLst>
            </a:pP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4 - Judge not the Lord by feeble sense,</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But trust Him for His grace;</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Behind a frowning providence</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He hides a smiling face.</a:t>
            </a:r>
            <a:endParaRPr lang="en-US" sz="2800" b="1" dirty="0">
              <a:solidFill>
                <a:srgbClr val="FFFF00"/>
              </a:solidFill>
              <a:effectLst/>
              <a:latin typeface="Bell MT" panose="02020503060305020303"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60681" y="197825"/>
            <a:ext cx="6096000" cy="6585008"/>
          </a:xfrm>
          <a:prstGeom prst="rect">
            <a:avLst/>
          </a:prstGeom>
        </p:spPr>
        <p:txBody>
          <a:bodyPr>
            <a:spAutoFit/>
          </a:bodyPr>
          <a:lstStyle/>
          <a:p>
            <a:pPr marL="342900" marR="0" lvl="0" indent="-342900">
              <a:lnSpc>
                <a:spcPct val="107000"/>
              </a:lnSpc>
              <a:spcBef>
                <a:spcPts val="0"/>
              </a:spcBef>
              <a:spcAft>
                <a:spcPts val="800"/>
              </a:spcAft>
              <a:tabLst>
                <a:tab pos="457200" algn="l"/>
              </a:tabLst>
            </a:pP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1 - God moves in a mysterious way</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His wonders to perform;</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He plants His footsteps in the sea</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And rides upon the storm.</a:t>
            </a:r>
            <a:endParaRPr lang="en-US" sz="2800" b="1" dirty="0">
              <a:solidFill>
                <a:srgbClr val="FFFF00"/>
              </a:solidFill>
              <a:effectLst/>
              <a:latin typeface="Bell MT" panose="020205030603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800"/>
              </a:spcAft>
              <a:tabLst>
                <a:tab pos="457200" algn="l"/>
              </a:tabLst>
            </a:pP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2- Deep in unfathomable mines</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Of never failing skill</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He treasures up His bright designs</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And works His gracious will.</a:t>
            </a:r>
            <a:endParaRPr lang="en-US" sz="2800" b="1" dirty="0">
              <a:solidFill>
                <a:srgbClr val="FFFF00"/>
              </a:solidFill>
              <a:effectLst/>
              <a:latin typeface="Bell MT" panose="020205030603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800"/>
              </a:spcAft>
              <a:tabLst>
                <a:tab pos="457200" algn="l"/>
              </a:tabLst>
            </a:pP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3 - Ye fearful saints, fresh courage take;</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The clouds ye so much dread</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Are big with mercy and shall break</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In blessings on your head.</a:t>
            </a:r>
            <a:endParaRPr lang="en-US" sz="2800" b="1" dirty="0">
              <a:solidFill>
                <a:srgbClr val="FFFF00"/>
              </a:solidFill>
              <a:effectLst/>
              <a:latin typeface="Bell MT" panose="02020503060305020303"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667500" y="2745017"/>
            <a:ext cx="5524500" cy="1922834"/>
          </a:xfrm>
          <a:prstGeom prst="rect">
            <a:avLst/>
          </a:prstGeom>
        </p:spPr>
        <p:txBody>
          <a:bodyPr wrap="square">
            <a:spAutoFit/>
          </a:bodyPr>
          <a:lstStyle/>
          <a:p>
            <a:pPr marL="342900" marR="0" lvl="0" indent="-342900">
              <a:lnSpc>
                <a:spcPct val="107000"/>
              </a:lnSpc>
              <a:spcBef>
                <a:spcPts val="1200"/>
              </a:spcBef>
              <a:spcAft>
                <a:spcPts val="800"/>
              </a:spcAft>
              <a:tabLst>
                <a:tab pos="457200" algn="l"/>
              </a:tabLst>
            </a:pPr>
            <a:r>
              <a:rPr lang="en-US" sz="2800" b="1" dirty="0">
                <a:solidFill>
                  <a:srgbClr val="FFFF00"/>
                </a:solidFill>
                <a:latin typeface="Bell MT" panose="02020503060305020303" pitchFamily="18" charset="0"/>
                <a:ea typeface="Times New Roman" panose="02020603050405020304" pitchFamily="18" charset="0"/>
                <a:cs typeface="Times New Roman" panose="02020603050405020304" pitchFamily="18" charset="0"/>
              </a:rPr>
              <a:t>5</a:t>
            </a: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 – Blind unbelief is sure to err,</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and scan his work in vain;</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latin typeface="Bell MT" panose="02020503060305020303" pitchFamily="18" charset="0"/>
                <a:ea typeface="Times New Roman" panose="02020603050405020304" pitchFamily="18" charset="0"/>
                <a:cs typeface="Times New Roman" panose="02020603050405020304" pitchFamily="18" charset="0"/>
              </a:rPr>
              <a:t>God is his own interpreter,</a:t>
            </a:r>
            <a:b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br>
            <a:r>
              <a:rPr lang="en-US" sz="2800" b="1" dirty="0">
                <a:solidFill>
                  <a:srgbClr val="FFFF00"/>
                </a:solidFill>
                <a:effectLst/>
                <a:latin typeface="Bell MT" panose="02020503060305020303" pitchFamily="18" charset="0"/>
                <a:ea typeface="Times New Roman" panose="02020603050405020304" pitchFamily="18" charset="0"/>
                <a:cs typeface="Times New Roman" panose="02020603050405020304" pitchFamily="18" charset="0"/>
              </a:rPr>
              <a:t>and he will make it plain.</a:t>
            </a:r>
            <a:endParaRPr lang="en-US" sz="2800" b="1" dirty="0">
              <a:solidFill>
                <a:srgbClr val="FFFF00"/>
              </a:solidFill>
              <a:effectLst/>
              <a:latin typeface="Bell MT" panose="020205030603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5985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04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244" y="191413"/>
            <a:ext cx="3485249" cy="830997"/>
          </a:xfrm>
          <a:prstGeom prst="rect">
            <a:avLst/>
          </a:prstGeom>
        </p:spPr>
        <p:txBody>
          <a:bodyPr wrap="none">
            <a:spAutoFit/>
          </a:bodyPr>
          <a:lstStyle/>
          <a:p>
            <a:r>
              <a:rPr lang="en-US" sz="4800" b="1" i="1" dirty="0">
                <a:solidFill>
                  <a:srgbClr val="FFC000"/>
                </a:solidFill>
                <a:effectLst/>
                <a:latin typeface="Bell MT" panose="02020503060305020303" pitchFamily="18" charset="0"/>
                <a:ea typeface="Calibri" panose="020F0502020204030204" pitchFamily="34" charset="0"/>
                <a:cs typeface="Times New Roman" panose="02020603050405020304" pitchFamily="18" charset="0"/>
              </a:rPr>
              <a:t>FEEDBACK</a:t>
            </a:r>
            <a:endParaRPr lang="en-US" sz="4800" i="1" dirty="0">
              <a:solidFill>
                <a:srgbClr val="FFC000"/>
              </a:solidFill>
              <a:latin typeface="Bell MT" panose="02020503060305020303" pitchFamily="18" charset="0"/>
            </a:endParaRPr>
          </a:p>
        </p:txBody>
      </p:sp>
      <p:sp>
        <p:nvSpPr>
          <p:cNvPr id="3" name="Rectangle 2"/>
          <p:cNvSpPr/>
          <p:nvPr/>
        </p:nvSpPr>
        <p:spPr>
          <a:xfrm>
            <a:off x="0" y="2869498"/>
            <a:ext cx="12192000" cy="3374770"/>
          </a:xfrm>
          <a:prstGeom prst="rect">
            <a:avLst/>
          </a:prstGeom>
        </p:spPr>
        <p:txBody>
          <a:bodyPr wrap="square">
            <a:spAutoFit/>
          </a:bodyPr>
          <a:lstStyle/>
          <a:p>
            <a:pPr marR="0" lvl="0" algn="ctr">
              <a:lnSpc>
                <a:spcPct val="107000"/>
              </a:lnSpc>
              <a:spcBef>
                <a:spcPts val="0"/>
              </a:spcBef>
              <a:spcAft>
                <a:spcPts val="0"/>
              </a:spcAft>
            </a:pPr>
            <a:r>
              <a:rPr lang="en-US" sz="3600" b="1" dirty="0">
                <a:effectLst/>
                <a:latin typeface="Tempus Sans ITC" panose="04020404030D07020202" pitchFamily="82" charset="0"/>
                <a:ea typeface="Calibri" panose="020F0502020204030204" pitchFamily="34" charset="0"/>
                <a:cs typeface="Times New Roman" panose="02020603050405020304" pitchFamily="18" charset="0"/>
              </a:rPr>
              <a:t> </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“…the poet addresses comforting words to the fearful, bids them remember their limitations of understanding, and boldly asserts his faith in the goodness of God </a:t>
            </a:r>
          </a:p>
          <a:p>
            <a:pPr marR="0" lvl="0" algn="ctr">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in spite of all appearances.” </a:t>
            </a:r>
          </a:p>
          <a:p>
            <a:pPr marR="0" lvl="0" algn="ctr">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“The Gospel in Hymns” by Albert Bailey P.133</a:t>
            </a:r>
          </a:p>
        </p:txBody>
      </p:sp>
      <p:sp>
        <p:nvSpPr>
          <p:cNvPr id="4" name="Rectangle 3"/>
          <p:cNvSpPr/>
          <p:nvPr/>
        </p:nvSpPr>
        <p:spPr>
          <a:xfrm>
            <a:off x="456550" y="1561233"/>
            <a:ext cx="7152920" cy="769441"/>
          </a:xfrm>
          <a:prstGeom prst="rect">
            <a:avLst/>
          </a:prstGeom>
        </p:spPr>
        <p:txBody>
          <a:bodyPr wrap="none">
            <a:spAutoFit/>
          </a:bodyPr>
          <a:lstStyle/>
          <a:p>
            <a:r>
              <a:rPr lang="en-US" sz="4400" b="1" dirty="0">
                <a:effectLst/>
                <a:latin typeface="Tempus Sans ITC" panose="04020404030D07020202" pitchFamily="82" charset="0"/>
                <a:ea typeface="Calibri" panose="020F0502020204030204" pitchFamily="34" charset="0"/>
                <a:cs typeface="Times New Roman" panose="02020603050405020304" pitchFamily="18" charset="0"/>
              </a:rPr>
              <a:t>William Cowper (1731-1800)</a:t>
            </a:r>
            <a:endParaRPr lang="en-US" sz="4400" dirty="0"/>
          </a:p>
        </p:txBody>
      </p:sp>
    </p:spTree>
    <p:extLst>
      <p:ext uri="{BB962C8B-B14F-4D97-AF65-F5344CB8AC3E}">
        <p14:creationId xmlns:p14="http://schemas.microsoft.com/office/powerpoint/2010/main" val="2241877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1075570"/>
            <a:ext cx="11686032" cy="5350696"/>
          </a:xfrm>
          <a:prstGeom prst="rect">
            <a:avLst/>
          </a:prstGeom>
        </p:spPr>
        <p:txBody>
          <a:bodyPr wrap="square">
            <a:spAutoFit/>
          </a:bodyPr>
          <a:lstStyle/>
          <a:p>
            <a:pPr marL="742950" marR="0" lvl="0" indent="-742950" algn="just">
              <a:lnSpc>
                <a:spcPct val="107000"/>
              </a:lnSpc>
              <a:spcBef>
                <a:spcPts val="0"/>
              </a:spcBef>
              <a:spcAft>
                <a:spcPts val="0"/>
              </a:spcAft>
              <a:buAutoNum type="arabicParenR"/>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It is our High Priest’s blessing to us </a:t>
            </a:r>
          </a:p>
          <a:p>
            <a:pPr marR="0" lvl="0" algn="just">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2) It is to be understood personally </a:t>
            </a:r>
          </a:p>
          <a:p>
            <a:pPr marR="0" lvl="0" algn="just">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3) Blessings are God’s gifts to us </a:t>
            </a:r>
          </a:p>
          <a:p>
            <a:pPr marR="0" lvl="0" algn="just">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4) </a:t>
            </a:r>
            <a:r>
              <a:rPr lang="en-US" sz="4000" b="1" dirty="0">
                <a:latin typeface="Tempus Sans ITC" panose="04020404030D07020202" pitchFamily="82" charset="0"/>
                <a:ea typeface="Calibri" panose="020F0502020204030204" pitchFamily="34" charset="0"/>
                <a:cs typeface="Times New Roman" panose="02020603050405020304" pitchFamily="18" charset="0"/>
              </a:rPr>
              <a:t>B</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lessings receive their completeness </a:t>
            </a:r>
          </a:p>
          <a:p>
            <a:pPr marR="0" lvl="0" algn="just">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	</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only when we respond in active faith </a:t>
            </a:r>
          </a:p>
          <a:p>
            <a:pPr marR="0" lvl="0" algn="just">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5) They include God’s protection and care for us </a:t>
            </a:r>
          </a:p>
          <a:p>
            <a:pPr marR="0" lvl="0" algn="just">
              <a:lnSpc>
                <a:spcPct val="107000"/>
              </a:lnSpc>
              <a:spcBef>
                <a:spcPts val="0"/>
              </a:spcBef>
              <a:spcAft>
                <a:spcPts val="0"/>
              </a:spcAft>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6) God’s attitude toward his child can be </a:t>
            </a:r>
          </a:p>
          <a:p>
            <a:pPr marR="0" lvl="0" algn="just">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	</a:t>
            </a: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summed up in a smile – he smiles at you.</a:t>
            </a:r>
          </a:p>
        </p:txBody>
      </p:sp>
      <p:sp>
        <p:nvSpPr>
          <p:cNvPr id="3" name="Rectangle 2"/>
          <p:cNvSpPr/>
          <p:nvPr/>
        </p:nvSpPr>
        <p:spPr>
          <a:xfrm>
            <a:off x="365760" y="306129"/>
            <a:ext cx="5232523" cy="769441"/>
          </a:xfrm>
          <a:prstGeom prst="rect">
            <a:avLst/>
          </a:prstGeom>
        </p:spPr>
        <p:txBody>
          <a:bodyPr wrap="none">
            <a:spAutoFit/>
          </a:bodyPr>
          <a:lstStyle/>
          <a:p>
            <a:r>
              <a:rPr lang="en-US" sz="4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T</a:t>
            </a:r>
            <a:r>
              <a:rPr lang="en-US" sz="44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he Aaronic Blessing </a:t>
            </a:r>
            <a:endParaRPr lang="en-US" sz="4400" dirty="0">
              <a:solidFill>
                <a:srgbClr val="FFFF00"/>
              </a:solidFill>
            </a:endParaRPr>
          </a:p>
        </p:txBody>
      </p:sp>
    </p:spTree>
    <p:extLst>
      <p:ext uri="{BB962C8B-B14F-4D97-AF65-F5344CB8AC3E}">
        <p14:creationId xmlns:p14="http://schemas.microsoft.com/office/powerpoint/2010/main" val="1649992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3" action="ppaction://hlinkpres?slideindex=1&amp;slidetitle="/>
          </p:cNvPr>
          <p:cNvSpPr txBox="1"/>
          <p:nvPr/>
        </p:nvSpPr>
        <p:spPr>
          <a:xfrm>
            <a:off x="11335108" y="6344785"/>
            <a:ext cx="844077" cy="400110"/>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r>
              <a:rPr lang="en-US" sz="1000" dirty="0">
                <a:solidFill>
                  <a:schemeClr val="bg1">
                    <a:lumMod val="85000"/>
                    <a:lumOff val="15000"/>
                  </a:schemeClr>
                </a:solidFill>
              </a:rPr>
              <a:t>Tab enter SONG</a:t>
            </a:r>
          </a:p>
        </p:txBody>
      </p:sp>
    </p:spTree>
    <p:extLst>
      <p:ext uri="{BB962C8B-B14F-4D97-AF65-F5344CB8AC3E}">
        <p14:creationId xmlns:p14="http://schemas.microsoft.com/office/powerpoint/2010/main" val="967828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36" y="1188787"/>
            <a:ext cx="10251462" cy="5659661"/>
          </a:xfrm>
          <a:prstGeom prst="rect">
            <a:avLst/>
          </a:prstGeom>
          <a:ln>
            <a:noFill/>
          </a:ln>
          <a:effectLst>
            <a:softEdge rad="112500"/>
          </a:effectLst>
        </p:spPr>
      </p:pic>
      <p:sp>
        <p:nvSpPr>
          <p:cNvPr id="2" name="Rectangle 1"/>
          <p:cNvSpPr/>
          <p:nvPr/>
        </p:nvSpPr>
        <p:spPr>
          <a:xfrm>
            <a:off x="1949116" y="5725745"/>
            <a:ext cx="8436103" cy="869790"/>
          </a:xfrm>
          <a:prstGeom prst="rect">
            <a:avLst/>
          </a:prstGeom>
        </p:spPr>
        <p:txBody>
          <a:bodyPr wrap="square">
            <a:spAutoFit/>
          </a:bodyPr>
          <a:lstStyle/>
          <a:p>
            <a:pPr marR="0" lvl="0" algn="ctr">
              <a:lnSpc>
                <a:spcPct val="107000"/>
              </a:lnSpc>
              <a:spcBef>
                <a:spcPts val="0"/>
              </a:spcBef>
              <a:spcAft>
                <a:spcPts val="0"/>
              </a:spcAft>
            </a:pPr>
            <a:r>
              <a:rPr lang="en-US" sz="4800" b="1" dirty="0">
                <a:effectLst>
                  <a:glow rad="228600">
                    <a:schemeClr val="accent4">
                      <a:satMod val="175000"/>
                      <a:alpha val="40000"/>
                    </a:schemeClr>
                  </a:glow>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CAMP</a:t>
            </a:r>
          </a:p>
        </p:txBody>
      </p:sp>
      <p:sp>
        <p:nvSpPr>
          <p:cNvPr id="5" name="Rectangle 4"/>
          <p:cNvSpPr/>
          <p:nvPr/>
        </p:nvSpPr>
        <p:spPr>
          <a:xfrm>
            <a:off x="640020" y="249836"/>
            <a:ext cx="3860352" cy="981487"/>
          </a:xfrm>
          <a:prstGeom prst="rect">
            <a:avLst/>
          </a:prstGeom>
        </p:spPr>
        <p:txBody>
          <a:bodyPr wrap="none">
            <a:spAutoFit/>
          </a:bodyPr>
          <a:lstStyle/>
          <a:p>
            <a:pPr marR="0" lvl="0" algn="ctr">
              <a:lnSpc>
                <a:spcPct val="107000"/>
              </a:lnSpc>
              <a:spcBef>
                <a:spcPts val="0"/>
              </a:spcBef>
              <a:spcAft>
                <a:spcPts val="0"/>
              </a:spcAft>
            </a:pPr>
            <a:r>
              <a:rPr lang="en-US" sz="5400" b="1"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rPr>
              <a:t>Be Gracious</a:t>
            </a:r>
            <a:endParaRPr lang="en-US" sz="5400"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endParaRPr>
          </a:p>
        </p:txBody>
      </p:sp>
      <p:sp>
        <p:nvSpPr>
          <p:cNvPr id="8" name="Rectangle 7"/>
          <p:cNvSpPr/>
          <p:nvPr/>
        </p:nvSpPr>
        <p:spPr>
          <a:xfrm>
            <a:off x="1949116" y="1449445"/>
            <a:ext cx="8436104" cy="882678"/>
          </a:xfrm>
          <a:prstGeom prst="rect">
            <a:avLst/>
          </a:prstGeom>
        </p:spPr>
        <p:txBody>
          <a:bodyPr wrap="square">
            <a:spAutoFit/>
          </a:bodyPr>
          <a:lstStyle/>
          <a:p>
            <a:pPr marR="0" lvl="0" algn="ctr">
              <a:lnSpc>
                <a:spcPct val="107000"/>
              </a:lnSpc>
              <a:spcBef>
                <a:spcPts val="0"/>
              </a:spcBef>
              <a:spcAft>
                <a:spcPts val="0"/>
              </a:spcAft>
            </a:pPr>
            <a:r>
              <a:rPr lang="en-US" sz="4800" b="1" dirty="0" err="1">
                <a:effectLst>
                  <a:glow rad="228600">
                    <a:schemeClr val="accent4">
                      <a:satMod val="175000"/>
                      <a:alpha val="40000"/>
                    </a:schemeClr>
                  </a:glow>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Hhnan</a:t>
            </a:r>
            <a:r>
              <a:rPr lang="en-US" sz="4800" b="1" dirty="0">
                <a:effectLst>
                  <a:glow rad="228600">
                    <a:schemeClr val="accent4">
                      <a:satMod val="175000"/>
                      <a:alpha val="40000"/>
                    </a:schemeClr>
                  </a:glow>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 ~ </a:t>
            </a:r>
            <a:r>
              <a:rPr lang="he-IL" sz="4800" dirty="0">
                <a:effectLst>
                  <a:glow rad="228600">
                    <a:schemeClr val="accent4">
                      <a:satMod val="175000"/>
                      <a:alpha val="40000"/>
                    </a:schemeClr>
                  </a:glow>
                  <a:outerShdw blurRad="50800" dist="50800" dir="5400000" algn="ctr" rotWithShape="0">
                    <a:schemeClr val="bg1"/>
                  </a:outerShdw>
                </a:effectLst>
              </a:rPr>
              <a:t>חָנַן</a:t>
            </a:r>
            <a:endParaRPr lang="en-US" sz="4800" b="1" dirty="0">
              <a:effectLst>
                <a:glow rad="228600">
                  <a:schemeClr val="accent4">
                    <a:satMod val="175000"/>
                    <a:alpha val="40000"/>
                  </a:schemeClr>
                </a:glow>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9" name="Rectangle 8"/>
          <p:cNvSpPr/>
          <p:nvPr/>
        </p:nvSpPr>
        <p:spPr>
          <a:xfrm rot="19980763">
            <a:off x="333865" y="3216299"/>
            <a:ext cx="3230502" cy="981487"/>
          </a:xfrm>
          <a:prstGeom prst="rect">
            <a:avLst/>
          </a:prstGeom>
          <a:ln w="38100">
            <a:noFill/>
            <a:prstDash val="solid"/>
          </a:ln>
          <a:effectLst>
            <a:outerShdw blurRad="50800" dist="50800" dir="5400000" algn="ctr" rotWithShape="0">
              <a:schemeClr val="bg1"/>
            </a:outerShdw>
          </a:effectLst>
          <a:extLst>
            <a:ext uri="{91240B29-F687-4F45-9708-019B960494DF}">
              <a14:hiddenLine xmlns:a14="http://schemas.microsoft.com/office/drawing/2010/main" w="38100">
                <a:solidFill>
                  <a:srgbClr val="00B050"/>
                </a:solidFill>
                <a:prstDash val="solid"/>
              </a14:hiddenLine>
            </a:ext>
          </a:extLst>
        </p:spPr>
        <p:txBody>
          <a:bodyPr wrap="square">
            <a:spAutoFit/>
          </a:bodyPr>
          <a:lstStyle/>
          <a:p>
            <a:pPr marR="0" lvl="0" algn="ctr">
              <a:lnSpc>
                <a:spcPct val="107000"/>
              </a:lnSpc>
              <a:spcBef>
                <a:spcPts val="0"/>
              </a:spcBef>
              <a:spcAft>
                <a:spcPts val="0"/>
              </a:spcAft>
            </a:pPr>
            <a:r>
              <a:rPr lang="en-US" sz="5400" b="1" dirty="0">
                <a:effectLst>
                  <a:glow rad="228600">
                    <a:schemeClr val="accent5">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“Home”  </a:t>
            </a:r>
          </a:p>
        </p:txBody>
      </p:sp>
      <p:sp>
        <p:nvSpPr>
          <p:cNvPr id="10" name="Rectangle 9"/>
          <p:cNvSpPr/>
          <p:nvPr/>
        </p:nvSpPr>
        <p:spPr>
          <a:xfrm rot="1186708">
            <a:off x="8673100" y="2649036"/>
            <a:ext cx="3144721" cy="2759794"/>
          </a:xfrm>
          <a:prstGeom prst="rect">
            <a:avLst/>
          </a:prstGeom>
          <a:ln w="38100">
            <a:noFill/>
            <a:prstDash val="solid"/>
          </a:ln>
          <a:effectLst>
            <a:outerShdw blurRad="50800" dist="50800" dir="5400000" algn="ctr" rotWithShape="0">
              <a:schemeClr val="bg1"/>
            </a:outerShdw>
          </a:effectLst>
          <a:extLst>
            <a:ext uri="{91240B29-F687-4F45-9708-019B960494DF}">
              <a14:hiddenLine xmlns:a14="http://schemas.microsoft.com/office/drawing/2010/main" w="38100">
                <a:solidFill>
                  <a:srgbClr val="00B0F0"/>
                </a:solidFill>
                <a:prstDash val="solid"/>
              </a14:hiddenLine>
            </a:ext>
          </a:extLst>
        </p:spPr>
        <p:txBody>
          <a:bodyPr wrap="square">
            <a:spAutoFit/>
          </a:bodyPr>
          <a:lstStyle/>
          <a:p>
            <a:pPr marR="0" lvl="0" algn="ctr">
              <a:lnSpc>
                <a:spcPct val="107000"/>
              </a:lnSpc>
              <a:spcBef>
                <a:spcPts val="0"/>
              </a:spcBef>
              <a:spcAft>
                <a:spcPts val="0"/>
              </a:spcAft>
            </a:pPr>
            <a:r>
              <a:rPr lang="en-US" sz="5400" b="1" dirty="0">
                <a:effectLst>
                  <a:glow rad="228600">
                    <a:schemeClr val="accent5">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 sight to behold!”</a:t>
            </a:r>
          </a:p>
        </p:txBody>
      </p:sp>
    </p:spTree>
    <p:extLst>
      <p:ext uri="{BB962C8B-B14F-4D97-AF65-F5344CB8AC3E}">
        <p14:creationId xmlns:p14="http://schemas.microsoft.com/office/powerpoint/2010/main" val="2601056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20" y="249836"/>
            <a:ext cx="3860352" cy="981487"/>
          </a:xfrm>
          <a:prstGeom prst="rect">
            <a:avLst/>
          </a:prstGeom>
        </p:spPr>
        <p:txBody>
          <a:bodyPr wrap="none">
            <a:spAutoFit/>
          </a:bodyPr>
          <a:lstStyle/>
          <a:p>
            <a:pPr marR="0" lvl="0" algn="ctr">
              <a:lnSpc>
                <a:spcPct val="107000"/>
              </a:lnSpc>
              <a:spcBef>
                <a:spcPts val="0"/>
              </a:spcBef>
              <a:spcAft>
                <a:spcPts val="0"/>
              </a:spcAft>
            </a:pPr>
            <a:r>
              <a:rPr lang="en-US" sz="5400" b="1"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rPr>
              <a:t>Be Gracious</a:t>
            </a:r>
            <a:endParaRPr lang="en-US" sz="5400" dirty="0">
              <a:solidFill>
                <a:srgbClr val="FFC000"/>
              </a:solidFill>
              <a:effectLst/>
              <a:latin typeface="Viner Hand ITC" panose="03070502030502020203" pitchFamily="66" charset="0"/>
              <a:ea typeface="Calibri" panose="020F0502020204030204" pitchFamily="34" charset="0"/>
              <a:cs typeface="Times New Roman" panose="02020603050405020304" pitchFamily="18" charset="0"/>
            </a:endParaRPr>
          </a:p>
        </p:txBody>
      </p:sp>
      <p:sp>
        <p:nvSpPr>
          <p:cNvPr id="4" name="Rectangle 3"/>
          <p:cNvSpPr/>
          <p:nvPr/>
        </p:nvSpPr>
        <p:spPr>
          <a:xfrm>
            <a:off x="0" y="1263704"/>
            <a:ext cx="12192000" cy="4966231"/>
          </a:xfrm>
          <a:prstGeom prst="rect">
            <a:avLst/>
          </a:prstGeom>
        </p:spPr>
        <p:txBody>
          <a:bodyPr wrap="square">
            <a:spAutoFit/>
          </a:bodyPr>
          <a:lstStyle/>
          <a:p>
            <a:pPr marR="0" lvl="0" algn="ctr">
              <a:lnSpc>
                <a:spcPct val="107000"/>
              </a:lnSpc>
              <a:spcBef>
                <a:spcPts val="0"/>
              </a:spcBef>
              <a:spcAft>
                <a:spcPts val="0"/>
              </a:spcAft>
            </a:pPr>
            <a:r>
              <a:rPr lang="en-US" sz="4800" b="1" dirty="0">
                <a:solidFill>
                  <a:srgbClr val="00B0F0"/>
                </a:solidFill>
                <a:effectLst/>
                <a:latin typeface="Tempus Sans ITC" panose="04020404030D07020202" pitchFamily="82" charset="0"/>
                <a:ea typeface="Calibri" panose="020F0502020204030204" pitchFamily="34" charset="0"/>
                <a:cs typeface="Times New Roman" panose="02020603050405020304" pitchFamily="18" charset="0"/>
              </a:rPr>
              <a:t>God’s graciousness is </a:t>
            </a:r>
          </a:p>
          <a:p>
            <a:pPr marR="0" lvl="0" algn="ctr">
              <a:lnSpc>
                <a:spcPct val="107000"/>
              </a:lnSpc>
              <a:spcBef>
                <a:spcPts val="0"/>
              </a:spcBef>
              <a:spcAft>
                <a:spcPts val="0"/>
              </a:spcAft>
            </a:pPr>
            <a:r>
              <a:rPr lang="en-US" sz="4800" b="1" dirty="0">
                <a:solidFill>
                  <a:srgbClr val="00B0F0"/>
                </a:solidFill>
                <a:effectLst/>
                <a:latin typeface="Tempus Sans ITC" panose="04020404030D07020202" pitchFamily="82" charset="0"/>
                <a:ea typeface="Calibri" panose="020F0502020204030204" pitchFamily="34" charset="0"/>
                <a:cs typeface="Times New Roman" panose="02020603050405020304" pitchFamily="18" charset="0"/>
              </a:rPr>
              <a:t>embodied in Jesus</a:t>
            </a:r>
          </a:p>
          <a:p>
            <a:pPr marR="0" lvl="0" algn="ctr">
              <a:lnSpc>
                <a:spcPct val="107000"/>
              </a:lnSpc>
              <a:spcBef>
                <a:spcPts val="0"/>
              </a:spcBef>
              <a:spcAft>
                <a:spcPts val="0"/>
              </a:spcAft>
            </a:pP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4000" b="1" dirty="0">
                <a:effectLst/>
                <a:latin typeface="Papyrus" panose="03070502060502030205" pitchFamily="66" charset="0"/>
                <a:ea typeface="Calibri" panose="020F0502020204030204" pitchFamily="34" charset="0"/>
                <a:cs typeface="Times New Roman" panose="02020603050405020304" pitchFamily="18" charset="0"/>
              </a:rPr>
              <a:t>From the </a:t>
            </a:r>
            <a:r>
              <a:rPr lang="en-US" sz="4000" b="1" dirty="0">
                <a:solidFill>
                  <a:srgbClr val="FFFF00"/>
                </a:solidFill>
                <a:effectLst/>
                <a:latin typeface="Papyrus" panose="03070502060502030205" pitchFamily="66" charset="0"/>
                <a:ea typeface="Calibri" panose="020F0502020204030204" pitchFamily="34" charset="0"/>
                <a:cs typeface="Times New Roman" panose="02020603050405020304" pitchFamily="18" charset="0"/>
              </a:rPr>
              <a:t>fullness of </a:t>
            </a:r>
            <a:r>
              <a:rPr lang="en-US" sz="4000" b="1" dirty="0">
                <a:solidFill>
                  <a:srgbClr val="FFFF00"/>
                </a:solidFill>
                <a:latin typeface="Papyrus" panose="03070502060502030205" pitchFamily="66" charset="0"/>
                <a:ea typeface="Calibri" panose="020F0502020204030204" pitchFamily="34" charset="0"/>
                <a:cs typeface="Times New Roman" panose="02020603050405020304" pitchFamily="18" charset="0"/>
              </a:rPr>
              <a:t>his grace </a:t>
            </a:r>
            <a:r>
              <a:rPr lang="en-US" sz="4000" b="1" dirty="0">
                <a:latin typeface="Papyrus" panose="03070502060502030205" pitchFamily="66" charset="0"/>
                <a:ea typeface="Calibri" panose="020F0502020204030204" pitchFamily="34" charset="0"/>
                <a:cs typeface="Times New Roman" panose="02020603050405020304" pitchFamily="18" charset="0"/>
              </a:rPr>
              <a:t>we have all received one blessing after another. For the law was given through Moses; </a:t>
            </a:r>
            <a:r>
              <a:rPr lang="en-US" sz="4000" b="1" dirty="0">
                <a:solidFill>
                  <a:srgbClr val="FFFF00"/>
                </a:solidFill>
                <a:latin typeface="Papyrus" panose="03070502060502030205" pitchFamily="66" charset="0"/>
                <a:ea typeface="Calibri" panose="020F0502020204030204" pitchFamily="34" charset="0"/>
                <a:cs typeface="Times New Roman" panose="02020603050405020304" pitchFamily="18" charset="0"/>
              </a:rPr>
              <a:t>grace</a:t>
            </a:r>
            <a:r>
              <a:rPr lang="en-US" sz="4000" b="1" dirty="0">
                <a:latin typeface="Papyrus" panose="03070502060502030205" pitchFamily="66" charset="0"/>
                <a:ea typeface="Calibri" panose="020F0502020204030204" pitchFamily="34" charset="0"/>
                <a:cs typeface="Times New Roman" panose="02020603050405020304" pitchFamily="18" charset="0"/>
              </a:rPr>
              <a:t> and truth came through </a:t>
            </a:r>
            <a:r>
              <a:rPr lang="en-US" sz="4000" b="1" dirty="0">
                <a:solidFill>
                  <a:srgbClr val="FFFF00"/>
                </a:solidFill>
                <a:latin typeface="Papyrus" panose="03070502060502030205" pitchFamily="66" charset="0"/>
                <a:ea typeface="Calibri" panose="020F0502020204030204" pitchFamily="34" charset="0"/>
                <a:cs typeface="Times New Roman" panose="02020603050405020304" pitchFamily="18" charset="0"/>
              </a:rPr>
              <a:t>Jesus Christ</a:t>
            </a:r>
          </a:p>
          <a:p>
            <a:pPr marR="0" lvl="0" algn="ctr">
              <a:lnSpc>
                <a:spcPct val="107000"/>
              </a:lnSpc>
              <a:spcBef>
                <a:spcPts val="0"/>
              </a:spcBef>
              <a:spcAft>
                <a:spcPts val="0"/>
              </a:spcAft>
            </a:pPr>
            <a:r>
              <a:rPr lang="en-US" sz="4000" b="1" i="1" dirty="0">
                <a:effectLst/>
                <a:latin typeface="Tempus Sans ITC" panose="04020404030D07020202" pitchFamily="82" charset="0"/>
                <a:ea typeface="Calibri" panose="020F0502020204030204" pitchFamily="34" charset="0"/>
                <a:cs typeface="Times New Roman" panose="02020603050405020304" pitchFamily="18" charset="0"/>
              </a:rPr>
              <a:t>John 1:16,17</a:t>
            </a:r>
          </a:p>
        </p:txBody>
      </p:sp>
    </p:spTree>
    <p:extLst>
      <p:ext uri="{BB962C8B-B14F-4D97-AF65-F5344CB8AC3E}">
        <p14:creationId xmlns:p14="http://schemas.microsoft.com/office/powerpoint/2010/main" val="2712795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TotalTime>
  <Words>784</Words>
  <Application>Microsoft Office PowerPoint</Application>
  <PresentationFormat>Widescreen</PresentationFormat>
  <Paragraphs>127</Paragraphs>
  <Slides>19</Slides>
  <Notes>19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Bell MT</vt:lpstr>
      <vt:lpstr>Calibri</vt:lpstr>
      <vt:lpstr>Calibri Light</vt:lpstr>
      <vt:lpstr>Ezra SIL</vt:lpstr>
      <vt:lpstr>MV Boli</vt:lpstr>
      <vt:lpstr>Papyrus</vt:lpstr>
      <vt:lpstr>Tempus Sans ITC</vt:lpstr>
      <vt:lpstr>Times New Roman</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dc:creator>
  <cp:lastModifiedBy>AV Team</cp:lastModifiedBy>
  <cp:revision>12</cp:revision>
  <cp:lastPrinted>2018-12-23T14:13:07Z</cp:lastPrinted>
  <dcterms:created xsi:type="dcterms:W3CDTF">2018-12-21T22:52:04Z</dcterms:created>
  <dcterms:modified xsi:type="dcterms:W3CDTF">2018-12-23T14:27:38Z</dcterms:modified>
</cp:coreProperties>
</file>