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59" r:id="rId9"/>
    <p:sldId id="265" r:id="rId10"/>
    <p:sldId id="267" r:id="rId11"/>
    <p:sldId id="260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S" initials="I" lastIdx="0" clrIdx="0">
    <p:extLst>
      <p:ext uri="{19B8F6BF-5375-455C-9EA6-DF929625EA0E}">
        <p15:presenceInfo xmlns:p15="http://schemas.microsoft.com/office/powerpoint/2012/main" userId="I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392D8D-03B3-43C2-98D3-05512F3F3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27ABA-DBAD-4362-812E-DD26CFC08A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39830-F9AD-4AD4-881D-974AB74571E0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C6E8A-4F05-43FB-8C96-FAF342194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D5574218-CB86-474F-A1B9-977D3467D6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28147-768E-42C5-BE7C-81FC1FBD10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 descr="Box1">
            <a:extLst>
              <a:ext uri="{FF2B5EF4-FFF2-40B4-BE49-F238E27FC236}">
                <a16:creationId xmlns:a16="http://schemas.microsoft.com/office/drawing/2014/main" id="{4CEF11E4-2F37-48CF-9ECD-18D4D0F377BC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 descr="Box2">
            <a:extLst>
              <a:ext uri="{FF2B5EF4-FFF2-40B4-BE49-F238E27FC236}">
                <a16:creationId xmlns:a16="http://schemas.microsoft.com/office/drawing/2014/main" id="{0F347E4F-0102-4CE5-886F-201B0C2ED41F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 descr="Box3">
            <a:extLst>
              <a:ext uri="{FF2B5EF4-FFF2-40B4-BE49-F238E27FC236}">
                <a16:creationId xmlns:a16="http://schemas.microsoft.com/office/drawing/2014/main" id="{8ADF163C-BC34-4657-B69A-E3CE555E8BB9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 descr="Box4">
            <a:extLst>
              <a:ext uri="{FF2B5EF4-FFF2-40B4-BE49-F238E27FC236}">
                <a16:creationId xmlns:a16="http://schemas.microsoft.com/office/drawing/2014/main" id="{760E627A-24F9-4D04-9868-E3F8DF378CA7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 descr="Box5">
            <a:extLst>
              <a:ext uri="{FF2B5EF4-FFF2-40B4-BE49-F238E27FC236}">
                <a16:creationId xmlns:a16="http://schemas.microsoft.com/office/drawing/2014/main" id="{0F59387D-A24A-400C-A522-630BBD25D656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Box 17" descr="Box6">
            <a:extLst>
              <a:ext uri="{FF2B5EF4-FFF2-40B4-BE49-F238E27FC236}">
                <a16:creationId xmlns:a16="http://schemas.microsoft.com/office/drawing/2014/main" id="{A73EFE5D-98A7-4480-92C5-E2697FE96300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Box 18" descr="Box7">
            <a:extLst>
              <a:ext uri="{FF2B5EF4-FFF2-40B4-BE49-F238E27FC236}">
                <a16:creationId xmlns:a16="http://schemas.microsoft.com/office/drawing/2014/main" id="{F680160B-B638-4A24-872B-71AF5CF7B6EF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17757024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B2E36-E3EA-499C-B46B-678FCDBCD502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0106F-EBA3-4938-BA93-E878ECC4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4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81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9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4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4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5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7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0106F-EBA3-4938-BA93-E878ECC475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Amos+6&amp;version=NLT#fen-NLT-22428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blegateway.com/passage/?search=Amos+6&amp;version=NLT#fen-NLT-22433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Gospel centered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S3:Episode 1 Wake up</a:t>
            </a:r>
          </a:p>
        </p:txBody>
      </p:sp>
    </p:spTree>
    <p:extLst>
      <p:ext uri="{BB962C8B-B14F-4D97-AF65-F5344CB8AC3E}">
        <p14:creationId xmlns:p14="http://schemas.microsoft.com/office/powerpoint/2010/main" val="19477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3268.TRIM gosple centered life clip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665502" y="-2648022"/>
            <a:ext cx="6849138" cy="12180141"/>
          </a:xfrm>
        </p:spPr>
      </p:pic>
    </p:spTree>
    <p:extLst>
      <p:ext uri="{BB962C8B-B14F-4D97-AF65-F5344CB8AC3E}">
        <p14:creationId xmlns:p14="http://schemas.microsoft.com/office/powerpoint/2010/main" val="17448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fear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6047" y="1639447"/>
            <a:ext cx="10394707" cy="3311189"/>
          </a:xfrm>
        </p:spPr>
        <p:txBody>
          <a:bodyPr/>
          <a:lstStyle/>
          <a:p>
            <a:r>
              <a:rPr lang="en-US" dirty="0"/>
              <a:t>Deaf to the truth</a:t>
            </a:r>
          </a:p>
          <a:p>
            <a:r>
              <a:rPr lang="en-US" dirty="0"/>
              <a:t>Misinformed</a:t>
            </a:r>
          </a:p>
          <a:p>
            <a:r>
              <a:rPr lang="en-US" dirty="0"/>
              <a:t>Rejected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63" y="1480528"/>
            <a:ext cx="4762500" cy="3629025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2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wake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906" y="2377440"/>
            <a:ext cx="5370022" cy="1754326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Stop sleeping on our salvation</a:t>
            </a:r>
          </a:p>
          <a:p>
            <a:endParaRPr lang="en-US" dirty="0"/>
          </a:p>
          <a:p>
            <a:r>
              <a:rPr lang="en-US" dirty="0"/>
              <a:t>Stop sleeping on the world</a:t>
            </a:r>
          </a:p>
          <a:p>
            <a:endParaRPr lang="en-US" dirty="0"/>
          </a:p>
          <a:p>
            <a:r>
              <a:rPr lang="en-US" dirty="0"/>
              <a:t>Stop sleeping on God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146" y="1004455"/>
            <a:ext cx="4360632" cy="43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Amos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837765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EPISODE WILL DISCUSS THE FOLLOWING topics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8644" y="3802566"/>
            <a:ext cx="6222380" cy="1477328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/>
              <a:t>COMPLACENCY </a:t>
            </a:r>
          </a:p>
          <a:p>
            <a:endParaRPr lang="en-US" dirty="0"/>
          </a:p>
          <a:p>
            <a:r>
              <a:rPr lang="en-US" dirty="0"/>
              <a:t>PRIDE </a:t>
            </a:r>
          </a:p>
          <a:p>
            <a:endParaRPr lang="en-US" dirty="0"/>
          </a:p>
          <a:p>
            <a:r>
              <a:rPr lang="en-US" dirty="0"/>
              <a:t>A LACK OF FEAR </a:t>
            </a:r>
          </a:p>
        </p:txBody>
      </p:sp>
    </p:spTree>
    <p:extLst>
      <p:ext uri="{BB962C8B-B14F-4D97-AF65-F5344CB8AC3E}">
        <p14:creationId xmlns:p14="http://schemas.microsoft.com/office/powerpoint/2010/main" val="15378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502" y="546410"/>
            <a:ext cx="6512313" cy="2585323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1 Woe to you who are complacent in Zion,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to you who feel secure on Mount Samaria,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you notable men of the foremost nation,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to whom the people of Israel come!</a:t>
            </a:r>
            <a:br>
              <a:rPr lang="en-US" dirty="0"/>
            </a:b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Go to </a:t>
            </a:r>
            <a:r>
              <a:rPr lang="en-US" dirty="0" err="1">
                <a:solidFill>
                  <a:srgbClr val="000000"/>
                </a:solidFill>
                <a:latin typeface="Helvetica Neue"/>
              </a:rPr>
              <a:t>Kalneh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and look at it;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go from there to great </a:t>
            </a:r>
            <a:r>
              <a:rPr lang="en-US" dirty="0" err="1">
                <a:solidFill>
                  <a:srgbClr val="000000"/>
                </a:solidFill>
                <a:latin typeface="Helvetica Neue"/>
              </a:rPr>
              <a:t>Hamath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,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then go down to Gath in Philistia.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Are they better off than your two kingdoms?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Is their land larger than yours?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799" y="546410"/>
            <a:ext cx="5252225" cy="2308324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You lie on beds adorned with ivory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lounge on your couches.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You dine on choice lambs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fattened calves.</a:t>
            </a:r>
            <a:br>
              <a:rPr lang="en-US" dirty="0"/>
            </a:b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5 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You strum away on your harps like David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improvise on musical instruments.</a:t>
            </a:r>
            <a:br>
              <a:rPr lang="en-US" dirty="0"/>
            </a:b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6 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You drink wine by the bowlful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use the finest lotions,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5190" y="3233854"/>
            <a:ext cx="4304371" cy="2462213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"/>
              </a:rPr>
              <a:t>What sorrow awaits you who lounge in luxury in Jerusalem,</a:t>
            </a:r>
            <a:r>
              <a:rPr lang="en-US" sz="1400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sz="1400" baseline="30000" dirty="0">
                <a:solidFill>
                  <a:srgbClr val="B34B2C"/>
                </a:solidFill>
                <a:latin typeface="Helvetica Neue"/>
                <a:hlinkClick r:id="rId3" tooltip="See footnote a"/>
              </a:rPr>
              <a:t>a</a:t>
            </a:r>
            <a:r>
              <a:rPr lang="en-US" sz="1400" baseline="30000" dirty="0">
                <a:solidFill>
                  <a:srgbClr val="000000"/>
                </a:solidFill>
                <a:latin typeface="Helvetica Neue"/>
              </a:rPr>
              <a:t>]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you who feel secure in Samaria!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Helvetica Neue"/>
              </a:rPr>
              <a:t>You are famous and popular in Israel,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people go to you for help.</a:t>
            </a:r>
            <a:br>
              <a:rPr lang="en-US" sz="1400" dirty="0"/>
            </a:b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But go over to </a:t>
            </a:r>
            <a:r>
              <a:rPr lang="en-US" sz="1400" dirty="0" err="1">
                <a:solidFill>
                  <a:srgbClr val="000000"/>
                </a:solidFill>
                <a:latin typeface="Helvetica Neue"/>
              </a:rPr>
              <a:t>Calneh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see what happened there.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Helvetica Neue"/>
              </a:rPr>
              <a:t>Then go to the great city of </a:t>
            </a:r>
            <a:r>
              <a:rPr lang="en-US" sz="1400" dirty="0" err="1">
                <a:solidFill>
                  <a:srgbClr val="000000"/>
                </a:solidFill>
                <a:latin typeface="Helvetica Neue"/>
              </a:rPr>
              <a:t>Hamath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down to the Philistine city of Gath.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Helvetica Neue"/>
              </a:rPr>
              <a:t>You are no better than they were,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look at how they were destroyed.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735337" y="3131733"/>
            <a:ext cx="4248614" cy="2462213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"/>
              </a:rPr>
              <a:t>How terrible for you who sprawl on ivory beds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lounge on your couches,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Helvetica Neue"/>
              </a:rPr>
              <a:t>eating the meat of tender lambs from the flock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of choice calves fattened in the stall.</a:t>
            </a:r>
            <a:br>
              <a:rPr lang="en-US" sz="1400" dirty="0"/>
            </a:b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5 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You sing trivial songs to the sound of the harp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fancy yourselves to be great musicians like David.</a:t>
            </a:r>
            <a:br>
              <a:rPr lang="en-US" sz="1400" dirty="0"/>
            </a:b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6 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You drink wine by the bowlful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and perfume yourselves with fragrant lotions.</a:t>
            </a:r>
            <a:br>
              <a:rPr lang="en-US" sz="1400" dirty="0"/>
            </a:b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sz="1400" dirty="0">
                <a:solidFill>
                  <a:srgbClr val="000000"/>
                </a:solidFill>
                <a:latin typeface="Helvetica Neue"/>
              </a:rPr>
              <a:t>You care nothing about the ruin of your nation.</a:t>
            </a:r>
            <a:r>
              <a:rPr lang="en-US" sz="1400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sz="1400" baseline="30000" dirty="0">
                <a:solidFill>
                  <a:srgbClr val="B34B2C"/>
                </a:solidFill>
                <a:latin typeface="Helvetica Neue"/>
                <a:hlinkClick r:id="rId4" tooltip="See footnote b"/>
              </a:rPr>
              <a:t>b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294" y="-177414"/>
            <a:ext cx="3892880" cy="923330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Amos 6:1-2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5337" y="-138080"/>
            <a:ext cx="3315331" cy="923330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Amos 6:4-6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1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Amos 6:8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511006" y="1306512"/>
            <a:ext cx="5105400" cy="34480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8 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The Sovereign </a:t>
            </a:r>
            <a:r>
              <a:rPr lang="en-US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has sworn by himself—the </a:t>
            </a:r>
            <a:r>
              <a:rPr lang="en-US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God Almighty declares: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Helvetica Neue"/>
              </a:rPr>
              <a:t>“I abhor the pride of Jacob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detest his fortresses;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I will deliver up the city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everything in it.”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Crescendo of wrath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You put off the day of disaster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bring near a reign of terror.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7 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Therefore you will be among the first to go into exile;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your feasting and lounging will end.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85000" lnSpcReduction="20000"/>
          </a:bodyPr>
          <a:lstStyle/>
          <a:p>
            <a:pPr algn="l"/>
            <a:endParaRPr lang="en-US" dirty="0">
              <a:solidFill>
                <a:srgbClr val="000000"/>
              </a:solidFill>
              <a:latin typeface="Helvetica Neue"/>
            </a:endParaRPr>
          </a:p>
          <a:p>
            <a:pPr algn="l"/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11 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For the </a:t>
            </a:r>
            <a:r>
              <a:rPr lang="en-US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has given the command,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he will smash the great house into pieces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and the small house into bits.</a:t>
            </a:r>
          </a:p>
          <a:p>
            <a:pPr algn="l"/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14 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For the </a:t>
            </a:r>
            <a:r>
              <a:rPr lang="en-US" cap="small" dirty="0">
                <a:solidFill>
                  <a:srgbClr val="000000"/>
                </a:solidFill>
                <a:latin typeface="Helvetica Neue"/>
              </a:rPr>
              <a:t>Lord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God Almighty declares,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“I will stir up a nation against you, Israel,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that will oppress you all the way</a:t>
            </a:r>
            <a:br>
              <a:rPr lang="en-US" dirty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from Lebo </a:t>
            </a:r>
            <a:r>
              <a:rPr lang="en-US" dirty="0" err="1">
                <a:solidFill>
                  <a:srgbClr val="000000"/>
                </a:solidFill>
                <a:latin typeface="Helvetica Neue"/>
              </a:rPr>
              <a:t>Hamath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to the valley of the Arabah.”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Halloween Christians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2" y="1988935"/>
            <a:ext cx="2198522" cy="33115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96" y="1988935"/>
            <a:ext cx="2575353" cy="33115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12" y="1988935"/>
            <a:ext cx="2620415" cy="3000978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551" y="1988935"/>
            <a:ext cx="3086509" cy="3311368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69595" y="3182954"/>
            <a:ext cx="814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4219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complacency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PROFESSIONS</a:t>
            </a:r>
          </a:p>
          <a:p>
            <a:r>
              <a:rPr lang="en-US" dirty="0"/>
              <a:t>Money</a:t>
            </a:r>
          </a:p>
          <a:p>
            <a:r>
              <a:rPr lang="en-US" dirty="0"/>
              <a:t>relationships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STAGNANT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No productive activity</a:t>
            </a:r>
          </a:p>
          <a:p>
            <a:r>
              <a:rPr lang="en-US" dirty="0"/>
              <a:t>Sluggish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forgetful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Identity </a:t>
            </a:r>
          </a:p>
          <a:p>
            <a:r>
              <a:rPr lang="en-US" dirty="0"/>
              <a:t>The cause </a:t>
            </a:r>
          </a:p>
          <a:p>
            <a:r>
              <a:rPr lang="en-US" dirty="0"/>
              <a:t>Where we come from</a:t>
            </a:r>
          </a:p>
        </p:txBody>
      </p:sp>
    </p:spTree>
    <p:extLst>
      <p:ext uri="{BB962C8B-B14F-4D97-AF65-F5344CB8AC3E}">
        <p14:creationId xmlns:p14="http://schemas.microsoft.com/office/powerpoint/2010/main" val="24367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Pride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885" r="8885"/>
          <a:stretch>
            <a:fillRect/>
          </a:stretch>
        </p:blipFill>
        <p:spPr>
          <a:xfrm>
            <a:off x="6575367" y="240664"/>
            <a:ext cx="5030098" cy="507206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Self absorbed</a:t>
            </a:r>
          </a:p>
          <a:p>
            <a:r>
              <a:rPr lang="en-US" dirty="0"/>
              <a:t>Self sufficient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9" y="623454"/>
            <a:ext cx="2651760" cy="4705655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6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Same God today and same god as yesterday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1" y="236346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baseline="30000" dirty="0">
                <a:solidFill>
                  <a:srgbClr val="000000"/>
                </a:solidFill>
                <a:latin typeface="&amp;quot"/>
              </a:rPr>
              <a:t>8 </a:t>
            </a:r>
            <a:r>
              <a:rPr lang="en-US" dirty="0">
                <a:solidFill>
                  <a:srgbClr val="000000"/>
                </a:solidFill>
                <a:latin typeface="&amp;quot"/>
              </a:rPr>
              <a:t>But for those who are self-seeking and who reject the truth and follow evil, there will be wrath and anger.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&amp;quot"/>
              </a:rPr>
              <a:t>9 </a:t>
            </a:r>
            <a:r>
              <a:rPr lang="en-US" dirty="0">
                <a:solidFill>
                  <a:srgbClr val="000000"/>
                </a:solidFill>
                <a:latin typeface="&amp;quot"/>
              </a:rPr>
              <a:t>There will be trouble and distress for every human being who does evil: first for the Jew, then for the Gentile;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&amp;quot"/>
              </a:rPr>
              <a:t>10 </a:t>
            </a:r>
            <a:r>
              <a:rPr lang="en-US" dirty="0">
                <a:solidFill>
                  <a:srgbClr val="000000"/>
                </a:solidFill>
                <a:latin typeface="&amp;quot"/>
              </a:rPr>
              <a:t>but glory, honor and peace for everyone who does good: first for the Jew, then for the Gentile.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&amp;quot"/>
              </a:rPr>
              <a:t>11 </a:t>
            </a:r>
            <a:r>
              <a:rPr lang="en-US" dirty="0">
                <a:solidFill>
                  <a:srgbClr val="000000"/>
                </a:solidFill>
                <a:latin typeface="&amp;quot"/>
              </a:rPr>
              <a:t>For God does not show favoritism.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8145" y="2011680"/>
            <a:ext cx="260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Romans 2:8-11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146" y="1837765"/>
            <a:ext cx="3616290" cy="2210533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1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169</TotalTime>
  <Words>146</Words>
  <Application>Microsoft Office PowerPoint</Application>
  <PresentationFormat>Widescreen</PresentationFormat>
  <Paragraphs>71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&amp;quot</vt:lpstr>
      <vt:lpstr>Arial</vt:lpstr>
      <vt:lpstr>Calibri</vt:lpstr>
      <vt:lpstr>Courier New</vt:lpstr>
      <vt:lpstr>Helvetica Neue</vt:lpstr>
      <vt:lpstr>Impact</vt:lpstr>
      <vt:lpstr>Times New Roman</vt:lpstr>
      <vt:lpstr>Main Event</vt:lpstr>
      <vt:lpstr>Gospel centered life</vt:lpstr>
      <vt:lpstr>Amos 6</vt:lpstr>
      <vt:lpstr>PowerPoint Presentation</vt:lpstr>
      <vt:lpstr>Amos 6:8</vt:lpstr>
      <vt:lpstr>Crescendo of wrath</vt:lpstr>
      <vt:lpstr>Halloween Christians</vt:lpstr>
      <vt:lpstr>complacency</vt:lpstr>
      <vt:lpstr>Pride </vt:lpstr>
      <vt:lpstr>Same God today and same god as yesterday </vt:lpstr>
      <vt:lpstr>PowerPoint Presentation</vt:lpstr>
      <vt:lpstr>Lack of fear</vt:lpstr>
      <vt:lpstr>wake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Gospel centered life</dc:title>
  <dc:creator>ITS</dc:creator>
  <cp:lastModifiedBy>AV Team</cp:lastModifiedBy>
  <cp:revision>21</cp:revision>
  <cp:lastPrinted>2018-11-25T15:18:52Z</cp:lastPrinted>
  <dcterms:created xsi:type="dcterms:W3CDTF">2018-11-07T14:58:03Z</dcterms:created>
  <dcterms:modified xsi:type="dcterms:W3CDTF">2018-11-25T15:27:27Z</dcterms:modified>
</cp:coreProperties>
</file>