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71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72" r:id="rId10"/>
    <p:sldId id="273" r:id="rId11"/>
    <p:sldId id="263" r:id="rId12"/>
    <p:sldId id="264" r:id="rId13"/>
    <p:sldId id="267" r:id="rId14"/>
    <p:sldId id="268" r:id="rId15"/>
    <p:sldId id="269" r:id="rId16"/>
    <p:sldId id="271" r:id="rId17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2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86721-ED68-4B92-9834-076176734A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E08B6-E45F-4256-A17C-E35F9CD51E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ABEED-C863-44C2-AA66-ED64DE4C1FD0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E6ACD-C56A-4611-95D9-6838943503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 descr="HandoutSlideNumber">
            <a:extLst>
              <a:ext uri="{FF2B5EF4-FFF2-40B4-BE49-F238E27FC236}">
                <a16:creationId xmlns:a16="http://schemas.microsoft.com/office/drawing/2014/main" id="{F93FA940-1210-45DD-8EBA-8233493100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CC78F-8E45-4BAC-BCA3-43BE9382D7D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 descr="Box1">
            <a:extLst>
              <a:ext uri="{FF2B5EF4-FFF2-40B4-BE49-F238E27FC236}">
                <a16:creationId xmlns:a16="http://schemas.microsoft.com/office/drawing/2014/main" id="{0991B8D7-4C4B-4AA4-96A7-AC83C97A9892}"/>
              </a:ext>
            </a:extLst>
          </p:cNvPr>
          <p:cNvSpPr txBox="1"/>
          <p:nvPr/>
        </p:nvSpPr>
        <p:spPr bwMode="black">
          <a:xfrm>
            <a:off x="564039" y="3002737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 descr="Box2">
            <a:extLst>
              <a:ext uri="{FF2B5EF4-FFF2-40B4-BE49-F238E27FC236}">
                <a16:creationId xmlns:a16="http://schemas.microsoft.com/office/drawing/2014/main" id="{BA0F2296-EBE9-4B66-90CC-AF7D320B1664}"/>
              </a:ext>
            </a:extLst>
          </p:cNvPr>
          <p:cNvSpPr txBox="1"/>
          <p:nvPr/>
        </p:nvSpPr>
        <p:spPr bwMode="black">
          <a:xfrm>
            <a:off x="3652825" y="3002737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 descr="Box3">
            <a:extLst>
              <a:ext uri="{FF2B5EF4-FFF2-40B4-BE49-F238E27FC236}">
                <a16:creationId xmlns:a16="http://schemas.microsoft.com/office/drawing/2014/main" id="{C2BD56FD-6611-4471-85B1-019FF0499FB6}"/>
              </a:ext>
            </a:extLst>
          </p:cNvPr>
          <p:cNvSpPr txBox="1"/>
          <p:nvPr/>
        </p:nvSpPr>
        <p:spPr bwMode="black">
          <a:xfrm>
            <a:off x="564039" y="5698693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9" name="TextBox 8" descr="Box4">
            <a:extLst>
              <a:ext uri="{FF2B5EF4-FFF2-40B4-BE49-F238E27FC236}">
                <a16:creationId xmlns:a16="http://schemas.microsoft.com/office/drawing/2014/main" id="{33916EC9-5D71-4ED2-821A-B13CD073432D}"/>
              </a:ext>
            </a:extLst>
          </p:cNvPr>
          <p:cNvSpPr txBox="1"/>
          <p:nvPr/>
        </p:nvSpPr>
        <p:spPr bwMode="black">
          <a:xfrm>
            <a:off x="3652825" y="5698693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 descr="Box5">
            <a:extLst>
              <a:ext uri="{FF2B5EF4-FFF2-40B4-BE49-F238E27FC236}">
                <a16:creationId xmlns:a16="http://schemas.microsoft.com/office/drawing/2014/main" id="{E3DBC246-29F7-43D7-B0D0-3225A2BCB2BB}"/>
              </a:ext>
            </a:extLst>
          </p:cNvPr>
          <p:cNvSpPr txBox="1"/>
          <p:nvPr/>
        </p:nvSpPr>
        <p:spPr bwMode="black">
          <a:xfrm>
            <a:off x="564039" y="8394649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 descr="Box6">
            <a:extLst>
              <a:ext uri="{FF2B5EF4-FFF2-40B4-BE49-F238E27FC236}">
                <a16:creationId xmlns:a16="http://schemas.microsoft.com/office/drawing/2014/main" id="{7C5945E0-360C-4471-A88A-0632AF6F31B6}"/>
              </a:ext>
            </a:extLst>
          </p:cNvPr>
          <p:cNvSpPr txBox="1"/>
          <p:nvPr/>
        </p:nvSpPr>
        <p:spPr bwMode="black">
          <a:xfrm>
            <a:off x="3652825" y="8394649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2" name="TextBox 11" descr="Box7">
            <a:extLst>
              <a:ext uri="{FF2B5EF4-FFF2-40B4-BE49-F238E27FC236}">
                <a16:creationId xmlns:a16="http://schemas.microsoft.com/office/drawing/2014/main" id="{75330CF1-D2E8-4822-B718-554EEC07C46E}"/>
              </a:ext>
            </a:extLst>
          </p:cNvPr>
          <p:cNvSpPr txBox="1"/>
          <p:nvPr/>
        </p:nvSpPr>
        <p:spPr bwMode="black">
          <a:xfrm>
            <a:off x="5257800" y="8831580"/>
            <a:ext cx="1016000" cy="184666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algn="r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latin typeface="Times New Roman" panose="02020603050405020304" pitchFamily="18" charset="0"/>
              </a:rPr>
              <a:t>1/1</a:t>
            </a:r>
          </a:p>
        </p:txBody>
      </p:sp>
    </p:spTree>
    <p:extLst>
      <p:ext uri="{BB962C8B-B14F-4D97-AF65-F5344CB8AC3E}">
        <p14:creationId xmlns:p14="http://schemas.microsoft.com/office/powerpoint/2010/main" val="218799876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AC7497-EAFA-4BF5-B4D7-D973377E1D4F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E48DF-96C0-4656-9608-D8FF946E5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96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E48DF-96C0-4656-9608-D8FF946E51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9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E48DF-96C0-4656-9608-D8FF946E51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93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E48DF-96C0-4656-9608-D8FF946E51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39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E48DF-96C0-4656-9608-D8FF946E51D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64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E48DF-96C0-4656-9608-D8FF946E51D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45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E48DF-96C0-4656-9608-D8FF946E51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05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E48DF-96C0-4656-9608-D8FF946E51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80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E48DF-96C0-4656-9608-D8FF946E51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99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E48DF-96C0-4656-9608-D8FF946E51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08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E48DF-96C0-4656-9608-D8FF946E51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73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E48DF-96C0-4656-9608-D8FF946E51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03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E48DF-96C0-4656-9608-D8FF946E51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18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E48DF-96C0-4656-9608-D8FF946E51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26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E48DF-96C0-4656-9608-D8FF946E51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59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E48DF-96C0-4656-9608-D8FF946E51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75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E48DF-96C0-4656-9608-D8FF946E51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061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11/4/2018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764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11/4/2018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6087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11/4/2018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76600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11/4/2018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711634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11/4/2018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99686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11/4/2018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98316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11/4/2018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92923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11/4/2018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279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11/4/2018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54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11/4/2018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402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11/4/2018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549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11/4/2018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111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11/4/2018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411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11/4/2018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012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11/4/2018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523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11/4/2018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125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11/4/2018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046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8664C608-40B1-4030-A28D-5B74BC98ADCE}" type="datetimeFigureOut">
              <a:rPr lang="en-US" smtClean="0"/>
              <a:t>11/4/2018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3266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  <p:sldLayoutId id="2147483987" r:id="rId16"/>
    <p:sldLayoutId id="2147483988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DAF30-BE30-41C6-9077-149CE1287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68" y="1219201"/>
            <a:ext cx="12005732" cy="39116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Bradley Hand ITC" panose="03070402050302030203" pitchFamily="66" charset="0"/>
              </a:rPr>
              <a:t>What the Bible Says About Worship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763F13-869F-453B-9AD9-7B2D6F2889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32F3D2-D96A-45D4-9061-804AFB321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408" y="2505378"/>
            <a:ext cx="8113184" cy="3773574"/>
          </a:xfrm>
          <a:prstGeom prst="ellipse">
            <a:avLst/>
          </a:prstGeom>
          <a:ln w="190500" cap="rnd">
            <a:solidFill>
              <a:srgbClr val="00206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63987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3F0E0-899A-4EB3-9CDE-1F66CAA1C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9175"/>
          </a:xfrm>
        </p:spPr>
        <p:txBody>
          <a:bodyPr/>
          <a:lstStyle/>
          <a:p>
            <a:r>
              <a:rPr lang="en-US" b="1" dirty="0">
                <a:latin typeface="Bradley Hand ITC" panose="03070402050302030203" pitchFamily="66" charset="0"/>
              </a:rPr>
              <a:t>We </a:t>
            </a:r>
            <a:r>
              <a:rPr lang="en-US" b="1" dirty="0">
                <a:solidFill>
                  <a:schemeClr val="accent2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Worship</a:t>
            </a:r>
            <a:r>
              <a:rPr lang="en-US" b="1" dirty="0">
                <a:latin typeface="Bradley Hand ITC" panose="03070402050302030203" pitchFamily="66" charset="0"/>
              </a:rPr>
              <a:t> in Spirit and in Truth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B1AD7-FA04-426D-BD15-ECEE44261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1384300"/>
            <a:ext cx="10388600" cy="5108575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240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Truth</a:t>
            </a:r>
          </a:p>
          <a:p>
            <a:pPr marL="0" indent="0">
              <a:buNone/>
            </a:pPr>
            <a:r>
              <a:rPr lang="en-US" sz="160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The total of God’s word—not in part.</a:t>
            </a:r>
          </a:p>
          <a:p>
            <a:pPr marL="0" indent="0">
              <a:buNone/>
            </a:pPr>
            <a:endParaRPr lang="en-US" sz="16000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en-US" sz="160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This truth founded on </a:t>
            </a:r>
            <a:r>
              <a:rPr lang="en-US" sz="16000" b="1" dirty="0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LOVE</a:t>
            </a:r>
            <a:r>
              <a:rPr lang="en-US" sz="160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 and </a:t>
            </a:r>
            <a:r>
              <a:rPr lang="en-US" sz="16000" b="1" dirty="0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KNOWLEDGE </a:t>
            </a:r>
            <a:r>
              <a:rPr lang="en-US" sz="16000" b="1" dirty="0">
                <a:solidFill>
                  <a:schemeClr val="accent1"/>
                </a:solidFill>
                <a:latin typeface="Bradley Hand ITC" panose="03070402050302030203" pitchFamily="66" charset="0"/>
              </a:rPr>
              <a:t>revealed through the word</a:t>
            </a:r>
            <a:r>
              <a:rPr lang="en-US" sz="160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.</a:t>
            </a:r>
          </a:p>
          <a:p>
            <a:pPr marL="0" indent="0">
              <a:buNone/>
            </a:pPr>
            <a:endParaRPr lang="en-US" sz="16000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en-US" sz="160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We respond to this spiritual truth out of our knowledge, love and gratitude for what we </a:t>
            </a:r>
            <a:r>
              <a:rPr lang="en-US" sz="16000" b="1" dirty="0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KNOW</a:t>
            </a:r>
            <a:r>
              <a:rPr lang="en-US" sz="160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 he has done for us—not out of ignorance and fear.</a:t>
            </a:r>
          </a:p>
          <a:p>
            <a:pPr marL="0" indent="0">
              <a:buNone/>
            </a:pPr>
            <a:endParaRPr lang="en-US" sz="16000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en-US" sz="76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 </a:t>
            </a:r>
            <a:endParaRPr lang="en-US" sz="7600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1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D617F-D03B-4C41-A4A7-75AFE8447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sz="6700" dirty="0">
                <a:solidFill>
                  <a:schemeClr val="accent2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Admiration</a:t>
            </a:r>
            <a:r>
              <a:rPr lang="en-US" sz="6700" b="1" dirty="0">
                <a:latin typeface="Bradley Hand ITC" panose="03070402050302030203" pitchFamily="66" charset="0"/>
              </a:rPr>
              <a:t> of his Deity </a:t>
            </a:r>
            <a:br>
              <a:rPr lang="en-US" b="1" dirty="0">
                <a:latin typeface="Bradley Hand ITC" panose="03070402050302030203" pitchFamily="66" charset="0"/>
              </a:rPr>
            </a:br>
            <a:endParaRPr lang="en-US" b="1" dirty="0">
              <a:latin typeface="Bradley Hand ITC" panose="03070402050302030203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C5178-2237-4891-AE4B-D290F0E5A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lvl="1"/>
            <a:r>
              <a:rPr lang="en-US" sz="3600" dirty="0"/>
              <a:t>She went back to town and told everyone that she had met Christ and all the details of that encounter ! </a:t>
            </a:r>
            <a:r>
              <a:rPr lang="en-US" sz="2800" dirty="0"/>
              <a:t>V. 28-30</a:t>
            </a:r>
          </a:p>
          <a:p>
            <a:pPr lvl="1"/>
            <a:endParaRPr lang="en-US" sz="3600" dirty="0"/>
          </a:p>
          <a:p>
            <a:pPr lvl="1"/>
            <a:r>
              <a:rPr lang="en-US" sz="3600" dirty="0"/>
              <a:t> They began to believe, based on the enthusiasm and passion of her testimony alone.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06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B0D19-BA04-487B-AFB7-9CA9152E0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978" y="365125"/>
            <a:ext cx="10734822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>
                <a:solidFill>
                  <a:schemeClr val="accent2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Adoration</a:t>
            </a:r>
            <a:r>
              <a:rPr lang="en-US" b="1" dirty="0">
                <a:latin typeface="Bradley Hand ITC" panose="03070402050302030203" pitchFamily="66" charset="0"/>
              </a:rPr>
              <a:t> and Willingness </a:t>
            </a:r>
            <a:br>
              <a:rPr lang="en-US" b="1" dirty="0">
                <a:latin typeface="Bradley Hand ITC" panose="03070402050302030203" pitchFamily="66" charset="0"/>
              </a:rPr>
            </a:br>
            <a:r>
              <a:rPr lang="en-US" b="1" dirty="0">
                <a:latin typeface="Bradley Hand ITC" panose="03070402050302030203" pitchFamily="66" charset="0"/>
              </a:rPr>
              <a:t>to Embrace Christ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0F205-8363-468A-B229-1F4FE1A6E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535" y="1825625"/>
            <a:ext cx="10411265" cy="4667250"/>
          </a:xfrm>
        </p:spPr>
        <p:txBody>
          <a:bodyPr>
            <a:normAutofit/>
          </a:bodyPr>
          <a:lstStyle/>
          <a:p>
            <a:pPr lvl="1"/>
            <a:endParaRPr lang="en-US" sz="3200" dirty="0"/>
          </a:p>
          <a:p>
            <a:pPr lvl="1"/>
            <a:r>
              <a:rPr lang="en-US" sz="3200" dirty="0"/>
              <a:t>The people in the town began to express belief in Christ first, based on what she told them, later…  </a:t>
            </a:r>
            <a:r>
              <a:rPr lang="en-US" sz="2800" dirty="0"/>
              <a:t>v.39-42</a:t>
            </a:r>
          </a:p>
          <a:p>
            <a:pPr lvl="1"/>
            <a:r>
              <a:rPr lang="en-US" sz="3200" dirty="0"/>
              <a:t>They believed in him, </a:t>
            </a:r>
            <a:r>
              <a:rPr lang="en-US" sz="3200" b="1" i="1" dirty="0"/>
              <a:t>personally</a:t>
            </a:r>
            <a:r>
              <a:rPr lang="en-US" sz="3200" dirty="0"/>
              <a:t>, as Savior of the world</a:t>
            </a:r>
          </a:p>
          <a:p>
            <a:pPr marL="457200" lvl="1" indent="0">
              <a:buNone/>
            </a:pPr>
            <a:r>
              <a:rPr lang="en-US" sz="3200" dirty="0"/>
              <a:t>     because…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200" dirty="0"/>
              <a:t>	they spent time with him themselves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200" dirty="0"/>
              <a:t>	they heard him, personally, for themselves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200" dirty="0"/>
              <a:t>	they came to a personal, individual belief</a:t>
            </a:r>
          </a:p>
          <a:p>
            <a:pPr lvl="2">
              <a:buFont typeface="Courier New" panose="02070309020205020404" pitchFamily="49" charset="0"/>
              <a:buChar char="o"/>
            </a:pPr>
            <a:endParaRPr lang="en-US" sz="3200" dirty="0"/>
          </a:p>
          <a:p>
            <a:pPr>
              <a:buFont typeface="Courier New" panose="02070309020205020404" pitchFamily="49" charset="0"/>
              <a:buChar char="o"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79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TSCI-H-p1737c-f-1343x1343.png (1343Ã1343)">
            <a:extLst>
              <a:ext uri="{FF2B5EF4-FFF2-40B4-BE49-F238E27FC236}">
                <a16:creationId xmlns:a16="http://schemas.microsoft.com/office/drawing/2014/main" id="{528D382D-E2F6-4C3A-9794-F32A0C783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BD04FE-47A1-4243-B749-B50B7EB9A57D}"/>
              </a:ext>
            </a:extLst>
          </p:cNvPr>
          <p:cNvSpPr txBox="1"/>
          <p:nvPr/>
        </p:nvSpPr>
        <p:spPr>
          <a:xfrm>
            <a:off x="457199" y="197346"/>
            <a:ext cx="11277601" cy="6709529"/>
          </a:xfrm>
          <a:prstGeom prst="rect">
            <a:avLst/>
          </a:prstGeom>
          <a:noFill/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r>
              <a:rPr lang="en-US" sz="28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As the woman at the well, when we meet and come to know Christ, we will…</a:t>
            </a:r>
          </a:p>
          <a:p>
            <a:endParaRPr lang="en-US" sz="280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6"/>
              </a:solidFill>
              <a:latin typeface="Arial Rounded MT Bold" panose="020F0704030504030204" pitchFamily="34" charset="0"/>
            </a:endParaRPr>
          </a:p>
          <a:p>
            <a:r>
              <a:rPr 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Arial Rounded MT Bold" panose="020F0704030504030204" pitchFamily="34" charset="0"/>
              </a:rPr>
              <a:t>Acknowledge   												Accept</a:t>
            </a:r>
          </a:p>
          <a:p>
            <a:endParaRPr lang="en-US" sz="280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latin typeface="Arial Rounded MT Bold" panose="020F0704030504030204" pitchFamily="34" charset="0"/>
            </a:endParaRPr>
          </a:p>
          <a:p>
            <a:endParaRPr lang="en-US" sz="280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6"/>
              </a:solidFill>
              <a:latin typeface="Arial Rounded MT Bold" panose="020F0704030504030204" pitchFamily="34" charset="0"/>
            </a:endParaRPr>
          </a:p>
          <a:p>
            <a:r>
              <a:rPr 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Arial Rounded MT Bold" panose="020F0704030504030204" pitchFamily="34" charset="0"/>
              </a:rPr>
              <a:t>Admire  </a:t>
            </a:r>
            <a:r>
              <a:rPr lang="en-US" sz="28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Arial Rounded MT Bold" panose="020F0704030504030204" pitchFamily="34" charset="0"/>
              </a:rPr>
              <a:t> 																</a:t>
            </a:r>
            <a:r>
              <a:rPr 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Arial Rounded MT Bold" panose="020F0704030504030204" pitchFamily="34" charset="0"/>
              </a:rPr>
              <a:t>Adore</a:t>
            </a:r>
          </a:p>
          <a:p>
            <a:r>
              <a:rPr lang="en-US" sz="28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Arial Rounded MT Bold" panose="020F0704030504030204" pitchFamily="34" charset="0"/>
              </a:rPr>
              <a:t> </a:t>
            </a:r>
          </a:p>
          <a:p>
            <a:pPr algn="ctr"/>
            <a:r>
              <a:rPr lang="en-US" sz="32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Arial Rounded MT Bold" panose="020F0704030504030204" pitchFamily="34" charset="0"/>
              </a:rPr>
              <a:t>We will be moved to give our lives in </a:t>
            </a:r>
            <a:r>
              <a:rPr lang="en-US" sz="32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</a:rPr>
              <a:t>worship</a:t>
            </a:r>
            <a:r>
              <a:rPr lang="en-US" sz="32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Arial Rounded MT Bold" panose="020F0704030504030204" pitchFamily="34" charset="0"/>
              </a:rPr>
              <a:t> to him</a:t>
            </a:r>
            <a:r>
              <a:rPr lang="en-US" sz="28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Arial Rounded MT Bold" panose="020F0704030504030204" pitchFamily="34" charset="0"/>
              </a:rPr>
              <a:t>.</a:t>
            </a:r>
          </a:p>
          <a:p>
            <a:endParaRPr lang="en-US" sz="2800" dirty="0"/>
          </a:p>
          <a:p>
            <a:r>
              <a:rPr lang="en-US" sz="2800" b="1" dirty="0">
                <a:latin typeface="Arial Narrow" panose="020B0606020202030204" pitchFamily="34" charset="0"/>
              </a:rPr>
              <a:t>Our individual whole-life worship, when brought together with other brothers and sisters, on Sundays, Wednesdays, and in other gatherings, should be like a torch or a bright light shining against a deep, dark sky 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84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5BED9-1799-49F9-AADE-709AC2E19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823" y="365125"/>
            <a:ext cx="10974977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tx2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Our Whole Life Worship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C7943-ADE8-4C87-BCD1-D4C1E2906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Rom.  12: 1-2   </a:t>
            </a:r>
            <a:r>
              <a:rPr lang="en-US" dirty="0"/>
              <a:t>God expects us to be transformed into his likeness, to be different from those around us. </a:t>
            </a:r>
          </a:p>
          <a:p>
            <a:endParaRPr lang="en-US" dirty="0"/>
          </a:p>
          <a:p>
            <a:r>
              <a:rPr lang="en-US" dirty="0"/>
              <a:t>It  requires a daily sacrifice of self, replacing self with Christ.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So, the next time someone asks about where you worship;</a:t>
            </a:r>
          </a:p>
          <a:p>
            <a:pPr marL="0" indent="0">
              <a:buNone/>
            </a:pPr>
            <a:r>
              <a:rPr lang="en-US" dirty="0"/>
              <a:t>    what will you say?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593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1098B-AA0C-483D-848A-C18018B0F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2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Our Whole Life Worship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327F8-4E85-4281-BA39-7570C2FC3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577" y="1825625"/>
            <a:ext cx="1081822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Hopefully the answer will be…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3600" dirty="0"/>
              <a:t>“I </a:t>
            </a:r>
            <a:r>
              <a:rPr lang="en-US" sz="3600" b="1" i="1" dirty="0">
                <a:ln>
                  <a:solidFill>
                    <a:srgbClr val="00B0F0"/>
                  </a:solidFill>
                </a:ln>
                <a:latin typeface="Bradley Hand ITC" panose="03070402050302030203" pitchFamily="66" charset="0"/>
              </a:rPr>
              <a:t>worship </a:t>
            </a:r>
            <a:r>
              <a:rPr lang="en-US" sz="3600" dirty="0"/>
              <a:t>God by the way I live everyday, 24-7-365, but I get to </a:t>
            </a:r>
            <a:r>
              <a:rPr lang="en-US" sz="3600" b="1" i="1" dirty="0">
                <a:ln>
                  <a:solidFill>
                    <a:srgbClr val="00B0F0"/>
                  </a:solidFill>
                </a:ln>
                <a:latin typeface="Bradley Hand ITC" panose="03070402050302030203" pitchFamily="66" charset="0"/>
              </a:rPr>
              <a:t>assemble</a:t>
            </a:r>
            <a:r>
              <a:rPr lang="en-US" sz="3600" dirty="0"/>
              <a:t> , collectively, with other worshippers at the Central Church of Christ at 407 East Clinton Avenue in Huntsville”.</a:t>
            </a:r>
          </a:p>
        </p:txBody>
      </p:sp>
    </p:spTree>
    <p:extLst>
      <p:ext uri="{BB962C8B-B14F-4D97-AF65-F5344CB8AC3E}">
        <p14:creationId xmlns:p14="http://schemas.microsoft.com/office/powerpoint/2010/main" val="383368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440C-A616-4B43-B4DA-21359170D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901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WORSHIP</a:t>
            </a:r>
            <a:endParaRPr lang="en-US" sz="7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FB3FF-3652-40E2-9C67-1A85BA735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6980"/>
            <a:ext cx="10515600" cy="45799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>
              <a:latin typeface="Bradley Hand ITC" panose="03070402050302030203" pitchFamily="66" charset="0"/>
              <a:cs typeface="Aldhabi" panose="020B0604020202020204" pitchFamily="2" charset="-78"/>
            </a:endParaRPr>
          </a:p>
          <a:p>
            <a:pPr marL="0" indent="0" algn="ctr">
              <a:buNone/>
            </a:pPr>
            <a:endParaRPr lang="en-US" sz="6000" dirty="0">
              <a:latin typeface="Bradley Hand ITC" panose="03070402050302030203" pitchFamily="66" charset="0"/>
              <a:cs typeface="Aldhabi" panose="020B0604020202020204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4194D1-078B-4CE3-9394-D321490723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6209" t="38480" r="6977" b="-14340"/>
          <a:stretch/>
        </p:blipFill>
        <p:spPr>
          <a:xfrm>
            <a:off x="1122947" y="1455314"/>
            <a:ext cx="9828148" cy="6116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01EBED-5E22-4FED-91C0-B38688548D2C}"/>
              </a:ext>
            </a:extLst>
          </p:cNvPr>
          <p:cNvSpPr/>
          <p:nvPr/>
        </p:nvSpPr>
        <p:spPr>
          <a:xfrm>
            <a:off x="1620253" y="2069432"/>
            <a:ext cx="88231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  <a:cs typeface="Aparajita" panose="020B0502040204020203" pitchFamily="18" charset="0"/>
              </a:rPr>
              <a:t>Our personal worship </a:t>
            </a:r>
          </a:p>
          <a:p>
            <a:pPr algn="ctr"/>
            <a:r>
              <a:rPr lang="en-US" sz="72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  <a:cs typeface="Aparajita" panose="020B0502040204020203" pitchFamily="18" charset="0"/>
              </a:rPr>
              <a:t>and our assembly times together </a:t>
            </a:r>
          </a:p>
        </p:txBody>
      </p:sp>
    </p:spTree>
    <p:extLst>
      <p:ext uri="{BB962C8B-B14F-4D97-AF65-F5344CB8AC3E}">
        <p14:creationId xmlns:p14="http://schemas.microsoft.com/office/powerpoint/2010/main" val="864755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72F28-77AB-4A53-AA1D-BF56E789E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08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WORSHIP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FB52E-8D2C-46A4-8881-FA89D6988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9544" y="1465944"/>
            <a:ext cx="10043886" cy="5152569"/>
          </a:xfrm>
        </p:spPr>
        <p:txBody>
          <a:bodyPr>
            <a:normAutofit lnSpcReduction="10000"/>
          </a:bodyPr>
          <a:lstStyle/>
          <a:p>
            <a:pPr marL="0" lvl="0" indent="0" algn="ctr">
              <a:buNone/>
            </a:pPr>
            <a:r>
              <a:rPr lang="en-US" dirty="0"/>
              <a:t>From…</a:t>
            </a:r>
          </a:p>
          <a:p>
            <a:pPr marL="0" lvl="0" indent="0" algn="ctr">
              <a:buNone/>
            </a:pPr>
            <a:r>
              <a:rPr lang="en-US" dirty="0">
                <a:latin typeface="Arial Rounded MT Bold" panose="020F0704030504030204" pitchFamily="34" charset="0"/>
              </a:rPr>
              <a:t>Acknowledgement</a:t>
            </a:r>
          </a:p>
          <a:p>
            <a:pPr marL="0" lvl="0" indent="0" algn="ctr">
              <a:buNone/>
            </a:pPr>
            <a:endParaRPr lang="en-US" dirty="0"/>
          </a:p>
          <a:p>
            <a:pPr marL="0" lvl="0" indent="0" algn="ctr">
              <a:buNone/>
            </a:pPr>
            <a:r>
              <a:rPr lang="en-US" dirty="0">
                <a:latin typeface="Arial Rounded MT Bold" panose="020F0704030504030204" pitchFamily="34" charset="0"/>
              </a:rPr>
              <a:t>Acceptance</a:t>
            </a:r>
          </a:p>
          <a:p>
            <a:pPr marL="0" lvl="0" indent="0" algn="ctr">
              <a:buNone/>
            </a:pPr>
            <a:r>
              <a:rPr lang="en-US" dirty="0"/>
              <a:t> </a:t>
            </a:r>
          </a:p>
          <a:p>
            <a:pPr marL="0" lvl="0" indent="0" algn="ctr">
              <a:buNone/>
            </a:pPr>
            <a:r>
              <a:rPr lang="en-US" dirty="0">
                <a:latin typeface="Arial Rounded MT Bold" panose="020F0704030504030204" pitchFamily="34" charset="0"/>
              </a:rPr>
              <a:t>Admiration</a:t>
            </a:r>
          </a:p>
          <a:p>
            <a:pPr marL="0" lvl="0" indent="0" algn="ctr">
              <a:buNone/>
            </a:pPr>
            <a:r>
              <a:rPr lang="en-US" dirty="0"/>
              <a:t> </a:t>
            </a:r>
          </a:p>
          <a:p>
            <a:pPr marL="0" lvl="0" indent="0" algn="ctr">
              <a:buNone/>
            </a:pPr>
            <a:r>
              <a:rPr lang="en-US" dirty="0">
                <a:latin typeface="Arial Rounded MT Bold" panose="020F0704030504030204" pitchFamily="34" charset="0"/>
              </a:rPr>
              <a:t>Adoration</a:t>
            </a:r>
          </a:p>
          <a:p>
            <a:pPr marL="0" lvl="0" indent="0" algn="ctr">
              <a:buNone/>
            </a:pPr>
            <a:endParaRPr lang="en-US" dirty="0"/>
          </a:p>
          <a:p>
            <a:pPr marL="0" lvl="0" indent="0" algn="ctr">
              <a:buNone/>
            </a:pPr>
            <a:r>
              <a:rPr lang="en-US" sz="54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WORSHIP</a:t>
            </a:r>
          </a:p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33353DF6-759D-4030-AB31-C0ED12CE82BB}"/>
              </a:ext>
            </a:extLst>
          </p:cNvPr>
          <p:cNvSpPr/>
          <p:nvPr/>
        </p:nvSpPr>
        <p:spPr>
          <a:xfrm>
            <a:off x="5805714" y="2566762"/>
            <a:ext cx="420915" cy="261257"/>
          </a:xfrm>
          <a:prstGeom prst="downArrow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4009CDC9-1A44-4A27-8DED-3929B6126A42}"/>
              </a:ext>
            </a:extLst>
          </p:cNvPr>
          <p:cNvSpPr/>
          <p:nvPr/>
        </p:nvSpPr>
        <p:spPr>
          <a:xfrm>
            <a:off x="5805714" y="3468914"/>
            <a:ext cx="420915" cy="261257"/>
          </a:xfrm>
          <a:prstGeom prst="downArrow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C977EBC5-93E3-48E1-A06C-17AEB9371439}"/>
              </a:ext>
            </a:extLst>
          </p:cNvPr>
          <p:cNvSpPr/>
          <p:nvPr/>
        </p:nvSpPr>
        <p:spPr>
          <a:xfrm>
            <a:off x="5805712" y="4371066"/>
            <a:ext cx="420915" cy="261257"/>
          </a:xfrm>
          <a:prstGeom prst="downArrow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4F2BFC70-99ED-4E51-930B-D5B054FA0F01}"/>
              </a:ext>
            </a:extLst>
          </p:cNvPr>
          <p:cNvSpPr/>
          <p:nvPr/>
        </p:nvSpPr>
        <p:spPr>
          <a:xfrm>
            <a:off x="5820228" y="5285007"/>
            <a:ext cx="522515" cy="261257"/>
          </a:xfrm>
          <a:prstGeom prst="downArrow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6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440C-A616-4B43-B4DA-21359170D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901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WORSHIP</a:t>
            </a:r>
            <a:endParaRPr lang="en-US" sz="7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FB3FF-3652-40E2-9C67-1A85BA735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6980"/>
            <a:ext cx="10515600" cy="45799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>
              <a:latin typeface="Bradley Hand ITC" panose="03070402050302030203" pitchFamily="66" charset="0"/>
              <a:cs typeface="Aldhabi" panose="020B0604020202020204" pitchFamily="2" charset="-78"/>
            </a:endParaRPr>
          </a:p>
          <a:p>
            <a:pPr marL="0" indent="0" algn="ctr">
              <a:buNone/>
            </a:pPr>
            <a:endParaRPr lang="en-US" sz="6000" dirty="0">
              <a:latin typeface="Bradley Hand ITC" panose="03070402050302030203" pitchFamily="66" charset="0"/>
              <a:cs typeface="Aldhabi" panose="020B0604020202020204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4194D1-078B-4CE3-9394-D321490723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6209" t="38480" r="6977" b="-14340"/>
          <a:stretch/>
        </p:blipFill>
        <p:spPr>
          <a:xfrm>
            <a:off x="1122947" y="1455314"/>
            <a:ext cx="9828148" cy="6116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01EBED-5E22-4FED-91C0-B38688548D2C}"/>
              </a:ext>
            </a:extLst>
          </p:cNvPr>
          <p:cNvSpPr/>
          <p:nvPr/>
        </p:nvSpPr>
        <p:spPr>
          <a:xfrm>
            <a:off x="1620253" y="2069432"/>
            <a:ext cx="88231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  <a:cs typeface="Aparajita" panose="020B0502040204020203" pitchFamily="18" charset="0"/>
              </a:rPr>
              <a:t>Our personal worship </a:t>
            </a:r>
          </a:p>
          <a:p>
            <a:pPr algn="ctr"/>
            <a:r>
              <a:rPr lang="en-US" sz="72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  <a:cs typeface="Aparajita" panose="020B0502040204020203" pitchFamily="18" charset="0"/>
              </a:rPr>
              <a:t>and our assembly times together </a:t>
            </a:r>
          </a:p>
        </p:txBody>
      </p:sp>
    </p:spTree>
    <p:extLst>
      <p:ext uri="{BB962C8B-B14F-4D97-AF65-F5344CB8AC3E}">
        <p14:creationId xmlns:p14="http://schemas.microsoft.com/office/powerpoint/2010/main" val="968557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DD56F-D8CF-4F28-A538-009435A2B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WORSHIP</a:t>
            </a:r>
            <a:endParaRPr lang="en-US" sz="7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98691-7D2C-408C-A4F6-10A11D43B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013438" cy="4351338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3600" dirty="0">
                <a:ln>
                  <a:solidFill>
                    <a:srgbClr val="0070C0"/>
                  </a:solidFill>
                </a:ln>
                <a:latin typeface="Arial Rounded MT Bold" panose="020F0704030504030204" pitchFamily="34" charset="0"/>
              </a:rPr>
              <a:t> “Worship”  Rom. 12: 1 </a:t>
            </a:r>
          </a:p>
          <a:p>
            <a:pPr lvl="1"/>
            <a:r>
              <a:rPr lang="en-US" sz="3200" dirty="0"/>
              <a:t>Service and devotion to someone or something we respect.</a:t>
            </a:r>
          </a:p>
          <a:p>
            <a:pPr lvl="1"/>
            <a:r>
              <a:rPr lang="en-US" sz="3200" dirty="0"/>
              <a:t>Reverence and paying homage or tribute. </a:t>
            </a:r>
          </a:p>
          <a:p>
            <a:pPr lvl="1"/>
            <a:r>
              <a:rPr lang="en-US" sz="3200" dirty="0"/>
              <a:t>Something to which we give time, energy, and emotion. </a:t>
            </a:r>
          </a:p>
          <a:p>
            <a:pPr lvl="1"/>
            <a:r>
              <a:rPr lang="en-US" sz="3200" dirty="0"/>
              <a:t>Something we believe will have personal benefit as a family or as a group.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40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arth_PP__lensflare_rgb (crop 1).jpg">
            <a:extLst>
              <a:ext uri="{FF2B5EF4-FFF2-40B4-BE49-F238E27FC236}">
                <a16:creationId xmlns:a16="http://schemas.microsoft.com/office/drawing/2014/main" id="{936C13A2-4F03-4B5C-8793-CB80FC69E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468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F140D0-D5F7-42F4-A83E-6B0F781F18F6}"/>
              </a:ext>
            </a:extLst>
          </p:cNvPr>
          <p:cNvSpPr/>
          <p:nvPr/>
        </p:nvSpPr>
        <p:spPr>
          <a:xfrm>
            <a:off x="6489700" y="469900"/>
            <a:ext cx="5448300" cy="6210300"/>
          </a:xfrm>
          <a:prstGeom prst="rect">
            <a:avLst/>
          </a:prstGeom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To worship God is to believe that he is the creator of the universe and of the world. </a:t>
            </a:r>
          </a:p>
          <a:p>
            <a:endParaRPr lang="en-US" sz="3200" b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Bradley Hand ITC" panose="03070402050302030203" pitchFamily="66" charset="0"/>
            </a:endParaRPr>
          </a:p>
          <a:p>
            <a:r>
              <a:rPr lang="en-US" sz="32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He is a personal God who desires to have a relationship with mankind (his creation). </a:t>
            </a:r>
          </a:p>
          <a:p>
            <a:endParaRPr lang="en-US" sz="3200" b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Bradley Hand ITC" panose="03070402050302030203" pitchFamily="66" charset="0"/>
            </a:endParaRPr>
          </a:p>
          <a:p>
            <a:r>
              <a:rPr lang="en-US" sz="32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He reached out to fallen man to restore a broken relationship that was severed, because of our sin. </a:t>
            </a:r>
          </a:p>
        </p:txBody>
      </p:sp>
    </p:spTree>
    <p:extLst>
      <p:ext uri="{BB962C8B-B14F-4D97-AF65-F5344CB8AC3E}">
        <p14:creationId xmlns:p14="http://schemas.microsoft.com/office/powerpoint/2010/main" val="332916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DD56F-D8CF-4F28-A538-009435A2B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n>
                  <a:solidFill>
                    <a:srgbClr val="00B0F0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latin typeface="Bradley Hand ITC" panose="03070402050302030203" pitchFamily="66" charset="0"/>
              </a:rPr>
              <a:t>Acknowledgment</a:t>
            </a:r>
            <a:r>
              <a:rPr lang="en-US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 of Jesus’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98691-7D2C-408C-A4F6-10A11D43B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42" y="1874415"/>
            <a:ext cx="10177672" cy="414938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b="1" dirty="0"/>
              <a:t>John 4:7-10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3200" dirty="0"/>
              <a:t>She addressed him, first, as a Jew.</a:t>
            </a:r>
          </a:p>
          <a:p>
            <a:pPr marL="457200" lvl="1" indent="0">
              <a:buNone/>
            </a:pPr>
            <a:r>
              <a:rPr lang="en-US" sz="3200" dirty="0"/>
              <a:t>    Jews and Samaritans didn’t associate with each.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3200" dirty="0"/>
              <a:t>She was thinking on earthly things…Jesus helped her see and think in the spiritual dimension---</a:t>
            </a:r>
          </a:p>
          <a:p>
            <a:pPr marL="457200" lvl="1" indent="0">
              <a:buNone/>
            </a:pPr>
            <a:r>
              <a:rPr lang="en-US" sz="3200" dirty="0"/>
              <a:t>	</a:t>
            </a:r>
            <a:r>
              <a:rPr lang="en-US" sz="2800" i="1" dirty="0">
                <a:ln>
                  <a:solidFill>
                    <a:srgbClr val="00B0F0"/>
                  </a:solidFill>
                </a:ln>
                <a:solidFill>
                  <a:schemeClr val="tx2"/>
                </a:solidFill>
                <a:latin typeface="Arial Rounded MT Bold" panose="020F0704030504030204" pitchFamily="34" charset="0"/>
              </a:rPr>
              <a:t>Location of Worship v. Life Worship</a:t>
            </a:r>
          </a:p>
          <a:p>
            <a:pPr marL="457200" lvl="1" indent="0">
              <a:buNone/>
            </a:pPr>
            <a:r>
              <a:rPr lang="en-US" sz="3200" b="1" i="1" dirty="0">
                <a:latin typeface="Arial Rounded MT Bold" panose="020F0704030504030204" pitchFamily="34" charset="0"/>
              </a:rPr>
              <a:t>	</a:t>
            </a:r>
            <a:r>
              <a:rPr lang="en-US" sz="2800" b="1" i="1" dirty="0">
                <a:ln>
                  <a:solidFill>
                    <a:srgbClr val="00B0F0"/>
                  </a:solidFill>
                </a:ln>
                <a:solidFill>
                  <a:schemeClr val="tx2"/>
                </a:solidFill>
                <a:latin typeface="Arial Rounded MT Bold" panose="020F0704030504030204" pitchFamily="34" charset="0"/>
              </a:rPr>
              <a:t>Temporary water v. </a:t>
            </a:r>
            <a:r>
              <a:rPr lang="en-US" sz="3200" b="1" i="1" dirty="0">
                <a:ln>
                  <a:solidFill>
                    <a:srgbClr val="0070C0"/>
                  </a:solidFill>
                </a:ln>
                <a:solidFill>
                  <a:schemeClr val="accent2"/>
                </a:solidFill>
                <a:latin typeface="Arial Rounded MT Bold" panose="020F0704030504030204" pitchFamily="34" charset="0"/>
              </a:rPr>
              <a:t>Living water </a:t>
            </a:r>
            <a:endParaRPr lang="en-US" sz="3200" dirty="0">
              <a:ln>
                <a:solidFill>
                  <a:srgbClr val="0070C0"/>
                </a:solidFill>
              </a:ln>
              <a:solidFill>
                <a:schemeClr val="accent2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800" dirty="0"/>
              <a:t>She then makes a request for this eternal, lasting water;  </a:t>
            </a:r>
          </a:p>
          <a:p>
            <a:pPr marL="457200" lvl="1" indent="0">
              <a:buNone/>
            </a:pPr>
            <a:r>
              <a:rPr lang="en-US" sz="2800" dirty="0"/>
              <a:t>     V. 11-15 (she moves from acknowledgement to acceptance).</a:t>
            </a:r>
          </a:p>
          <a:p>
            <a:pPr marL="0" indent="0">
              <a:buNone/>
            </a:pPr>
            <a:endParaRPr lang="en-US" sz="2400" b="1" dirty="0"/>
          </a:p>
        </p:txBody>
      </p:sp>
      <p:pic>
        <p:nvPicPr>
          <p:cNvPr id="1026" name="Picture 2" descr="Watercolor sketch of series">
            <a:extLst>
              <a:ext uri="{FF2B5EF4-FFF2-40B4-BE49-F238E27FC236}">
                <a16:creationId xmlns:a16="http://schemas.microsoft.com/office/drawing/2014/main" id="{AF3B7381-D835-4A42-8CAA-F5A997670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2" b="94692" l="9732" r="89933">
                        <a14:foregroundMark x1="60570" y1="11538" x2="54362" y2="2692"/>
                        <a14:foregroundMark x1="54362" y1="2692" x2="34564" y2="3615"/>
                        <a14:foregroundMark x1="34564" y1="3615" x2="36409" y2="13000"/>
                        <a14:foregroundMark x1="36409" y1="13000" x2="31208" y2="22923"/>
                        <a14:foregroundMark x1="59396" y1="90462" x2="59899" y2="91154"/>
                        <a14:foregroundMark x1="54530" y1="94692" x2="55705" y2="94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471" y="1278750"/>
            <a:ext cx="2449061" cy="534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53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B1CB4-E862-4923-9CCB-738C1D54E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0092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2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Acceptance</a:t>
            </a:r>
            <a:r>
              <a:rPr lang="en-US" sz="60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 of Jesus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6C1DD-93C3-4373-9490-D23BD112D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2" y="1325218"/>
            <a:ext cx="11237842" cy="485174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Rounded MT Bold" panose="020F0704030504030204" pitchFamily="34" charset="0"/>
              </a:rPr>
              <a:t>Forgiveness and A New Start</a:t>
            </a:r>
          </a:p>
          <a:p>
            <a:pPr marL="0" indent="0">
              <a:buNone/>
            </a:pPr>
            <a:endParaRPr lang="en-US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Arial Rounded MT Bold" panose="020F0704030504030204" pitchFamily="34" charset="0"/>
              </a:rPr>
              <a:t>F</a:t>
            </a:r>
            <a:r>
              <a:rPr lang="en-US" sz="3200" dirty="0"/>
              <a:t>acing our sin and accepting the consequences  v. 16-18 </a:t>
            </a:r>
          </a:p>
          <a:p>
            <a:pPr marL="0" indent="0">
              <a:buNone/>
            </a:pPr>
            <a:r>
              <a:rPr lang="en-US" sz="3200" b="1" dirty="0"/>
              <a:t>S</a:t>
            </a:r>
            <a:r>
              <a:rPr lang="en-US" sz="3200" dirty="0"/>
              <a:t>eeing Christ as the only real answer to our sin problem, </a:t>
            </a:r>
            <a:r>
              <a:rPr lang="en-US" dirty="0"/>
              <a:t>v 19-20.</a:t>
            </a:r>
          </a:p>
          <a:p>
            <a:pPr marL="0" indent="0">
              <a:buNone/>
            </a:pPr>
            <a:r>
              <a:rPr lang="en-US" sz="3200" b="1" dirty="0"/>
              <a:t>A</a:t>
            </a:r>
            <a:r>
              <a:rPr lang="en-US" sz="3200" dirty="0"/>
              <a:t>ccepting forgiveness and a new direction from God v. 21-24.</a:t>
            </a:r>
          </a:p>
          <a:p>
            <a:pPr marL="0" indent="0">
              <a:buNone/>
            </a:pPr>
            <a:r>
              <a:rPr lang="en-US" sz="3200" b="1" dirty="0"/>
              <a:t>T</a:t>
            </a:r>
            <a:r>
              <a:rPr lang="en-US" sz="3200" dirty="0"/>
              <a:t>hat he is </a:t>
            </a:r>
            <a:r>
              <a:rPr lang="en-US" sz="3200" b="1" i="1" dirty="0"/>
              <a:t>the Messiah--</a:t>
            </a:r>
            <a:r>
              <a:rPr lang="en-US" sz="3200" dirty="0"/>
              <a:t>the one who came to redeem the world. </a:t>
            </a:r>
            <a:r>
              <a:rPr lang="en-US" dirty="0"/>
              <a:t>V. 25-26.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206328-B3A4-416E-9399-F81574B4A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078" y="4764363"/>
            <a:ext cx="4108174" cy="1914525"/>
          </a:xfrm>
          <a:prstGeom prst="rect">
            <a:avLst/>
          </a:prstGeom>
          <a:ln>
            <a:noFill/>
            <a:prstDash val="solid"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B9741B-F187-449B-A874-52457E58DD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r="29910"/>
          <a:stretch/>
        </p:blipFill>
        <p:spPr>
          <a:xfrm>
            <a:off x="9602181" y="-334730"/>
            <a:ext cx="2355572" cy="408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1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D83C0-1D50-47EB-8460-FAE05EBA4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2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Our Whole Life Worship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7743D-F84C-49E2-8667-447625804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5625"/>
            <a:ext cx="107442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latin typeface="Arial Rounded MT Bold" panose="020F0704030504030204" pitchFamily="34" charset="0"/>
              </a:rPr>
              <a:t>Unlike the woman at the well, we worship what we know…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400" b="1" dirty="0">
                <a:latin typeface="Bradley Hand ITC" panose="03070402050302030203" pitchFamily="66" charset="0"/>
              </a:rPr>
              <a:t>We </a:t>
            </a:r>
            <a:r>
              <a:rPr lang="en-US" sz="5400" b="1" dirty="0">
                <a:solidFill>
                  <a:schemeClr val="accent2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Worship</a:t>
            </a:r>
            <a:r>
              <a:rPr lang="en-US" sz="5400" b="1" dirty="0">
                <a:latin typeface="Bradley Hand ITC" panose="03070402050302030203" pitchFamily="66" charset="0"/>
              </a:rPr>
              <a:t> in Spirit and in Truth</a:t>
            </a:r>
          </a:p>
        </p:txBody>
      </p:sp>
    </p:spTree>
    <p:extLst>
      <p:ext uri="{BB962C8B-B14F-4D97-AF65-F5344CB8AC3E}">
        <p14:creationId xmlns:p14="http://schemas.microsoft.com/office/powerpoint/2010/main" val="2709928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0B5A7-51C4-4F46-88DB-1EE705699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b="1" dirty="0">
                <a:latin typeface="Bradley Hand ITC" panose="03070402050302030203" pitchFamily="66" charset="0"/>
              </a:rPr>
            </a:br>
            <a:r>
              <a:rPr lang="en-US" sz="6000" b="1" dirty="0">
                <a:latin typeface="Bradley Hand ITC" panose="03070402050302030203" pitchFamily="66" charset="0"/>
              </a:rPr>
              <a:t>We </a:t>
            </a:r>
            <a:r>
              <a:rPr lang="en-US" sz="6000" b="1" dirty="0">
                <a:solidFill>
                  <a:schemeClr val="accent2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Worship</a:t>
            </a:r>
            <a:r>
              <a:rPr lang="en-US" sz="6000" b="1" dirty="0">
                <a:latin typeface="Bradley Hand ITC" panose="03070402050302030203" pitchFamily="66" charset="0"/>
              </a:rPr>
              <a:t> in Spirit and in Truth</a:t>
            </a:r>
            <a:br>
              <a:rPr lang="en-US" b="1" dirty="0">
                <a:latin typeface="Bradley Hand ITC" panose="03070402050302030203" pitchFamily="66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E1206-706E-4F11-8F35-5B2D340A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23240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21600" b="1" dirty="0"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Spirit</a:t>
            </a:r>
          </a:p>
          <a:p>
            <a:pPr marL="0" indent="0">
              <a:buNone/>
            </a:pPr>
            <a:r>
              <a:rPr lang="en-US" sz="1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God </a:t>
            </a:r>
            <a:r>
              <a:rPr lang="en-US" sz="1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is not confined by things, circumstances, time, space </a:t>
            </a:r>
          </a:p>
          <a:p>
            <a:pPr marL="0" indent="0">
              <a:buNone/>
            </a:pPr>
            <a:r>
              <a:rPr lang="en-US" sz="1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or location</a:t>
            </a:r>
            <a:r>
              <a:rPr lang="en-US" sz="12800" dirty="0">
                <a:ln>
                  <a:solidFill>
                    <a:schemeClr val="tx1"/>
                  </a:solidFill>
                </a:ln>
                <a:noFill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 (Mount Gerizim or Mount Zion).</a:t>
            </a:r>
          </a:p>
          <a:p>
            <a:pPr marL="0" indent="0">
              <a:buNone/>
            </a:pPr>
            <a:r>
              <a:rPr lang="en-US" sz="12800" dirty="0">
                <a:ln>
                  <a:solidFill>
                    <a:schemeClr val="tx1"/>
                  </a:solidFill>
                </a:ln>
                <a:noFill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He overpasses all limits.</a:t>
            </a:r>
          </a:p>
          <a:p>
            <a:pPr marL="0" indent="0">
              <a:buNone/>
            </a:pPr>
            <a:r>
              <a:rPr lang="en-US" sz="12800" dirty="0">
                <a:ln>
                  <a:solidFill>
                    <a:schemeClr val="tx1"/>
                  </a:solidFill>
                </a:ln>
                <a:noFill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Therefore, we worship him </a:t>
            </a:r>
            <a:r>
              <a:rPr lang="en-US" sz="12800" dirty="0">
                <a:ln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in spirit</a:t>
            </a:r>
            <a:r>
              <a:rPr lang="en-US" sz="12800" dirty="0">
                <a:ln>
                  <a:solidFill>
                    <a:schemeClr val="tx1"/>
                  </a:solidFill>
                </a:ln>
                <a:noFill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—the highest part of who we are—that which lasts beyond the physical:</a:t>
            </a:r>
          </a:p>
          <a:p>
            <a:pPr marL="0" indent="0">
              <a:buNone/>
            </a:pPr>
            <a:r>
              <a:rPr lang="en-US" sz="12800" dirty="0">
                <a:ln>
                  <a:solidFill>
                    <a:schemeClr val="tx1"/>
                  </a:solidFill>
                </a:ln>
                <a:noFill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                                             Love</a:t>
            </a:r>
          </a:p>
          <a:p>
            <a:pPr marL="0" indent="0" algn="ctr">
              <a:buNone/>
            </a:pPr>
            <a:r>
              <a:rPr lang="en-US" sz="14400" dirty="0">
                <a:ln>
                  <a:solidFill>
                    <a:schemeClr val="tx1"/>
                  </a:solidFill>
                </a:ln>
                <a:noFill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Loyalty</a:t>
            </a:r>
          </a:p>
          <a:p>
            <a:pPr marL="0" indent="0" algn="ctr">
              <a:buNone/>
            </a:pPr>
            <a:r>
              <a:rPr lang="en-US" sz="14400" dirty="0">
                <a:ln>
                  <a:solidFill>
                    <a:schemeClr val="tx1"/>
                  </a:solidFill>
                </a:ln>
                <a:noFill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Devotion </a:t>
            </a:r>
          </a:p>
          <a:p>
            <a:pPr marL="0" indent="0" algn="ctr">
              <a:buNone/>
            </a:pPr>
            <a:r>
              <a:rPr lang="en-US" sz="14400" dirty="0">
                <a:ln>
                  <a:solidFill>
                    <a:schemeClr val="tx1"/>
                  </a:solidFill>
                </a:ln>
                <a:noFill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				     Obedience  </a:t>
            </a:r>
            <a:r>
              <a:rPr lang="en-US" sz="14400" dirty="0">
                <a:noFill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Zion)not confined to physical space, time, or location</a:t>
            </a:r>
          </a:p>
          <a:p>
            <a:pPr marL="0" indent="0">
              <a:buNone/>
            </a:pPr>
            <a:r>
              <a:rPr lang="en-US" sz="7600" dirty="0">
                <a:noFill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(Mount Gerizim or Mount Zion).</a:t>
            </a:r>
          </a:p>
        </p:txBody>
      </p:sp>
    </p:spTree>
    <p:extLst>
      <p:ext uri="{BB962C8B-B14F-4D97-AF65-F5344CB8AC3E}">
        <p14:creationId xmlns:p14="http://schemas.microsoft.com/office/powerpoint/2010/main" val="147446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645</TotalTime>
  <Words>616</Words>
  <Application>Microsoft Office PowerPoint</Application>
  <PresentationFormat>Widescreen</PresentationFormat>
  <Paragraphs>122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Aldhabi</vt:lpstr>
      <vt:lpstr>Aparajita</vt:lpstr>
      <vt:lpstr>Arial</vt:lpstr>
      <vt:lpstr>Arial Narrow</vt:lpstr>
      <vt:lpstr>Arial Rounded MT Bold</vt:lpstr>
      <vt:lpstr>Bradley Hand ITC</vt:lpstr>
      <vt:lpstr>Calibri</vt:lpstr>
      <vt:lpstr>Corbel</vt:lpstr>
      <vt:lpstr>Courier New</vt:lpstr>
      <vt:lpstr>Times New Roman</vt:lpstr>
      <vt:lpstr>Wingdings</vt:lpstr>
      <vt:lpstr>Depth</vt:lpstr>
      <vt:lpstr>What the Bible Says About Worship</vt:lpstr>
      <vt:lpstr>WORSHIP</vt:lpstr>
      <vt:lpstr>WORSHIP</vt:lpstr>
      <vt:lpstr>WORSHIP</vt:lpstr>
      <vt:lpstr>PowerPoint Presentation</vt:lpstr>
      <vt:lpstr>Acknowledgment of Jesus’ Power</vt:lpstr>
      <vt:lpstr>Acceptance of Jesus</vt:lpstr>
      <vt:lpstr>Our Whole Life Worship</vt:lpstr>
      <vt:lpstr> We Worship in Spirit and in Truth </vt:lpstr>
      <vt:lpstr>We Worship in Spirit and in Truth</vt:lpstr>
      <vt:lpstr> Admiration of his Deity  </vt:lpstr>
      <vt:lpstr> Adoration and Willingness  to Embrace Christ  </vt:lpstr>
      <vt:lpstr>PowerPoint Presentation</vt:lpstr>
      <vt:lpstr>Our Whole Life Worship</vt:lpstr>
      <vt:lpstr>Our Whole Life Worship</vt:lpstr>
      <vt:lpstr>WORSHIP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the Bible Says About Worship</dc:title>
  <dc:creator>Edward Smith</dc:creator>
  <cp:lastModifiedBy>AV Team</cp:lastModifiedBy>
  <cp:revision>59</cp:revision>
  <cp:lastPrinted>2018-11-04T14:31:09Z</cp:lastPrinted>
  <dcterms:created xsi:type="dcterms:W3CDTF">2018-11-01T22:49:09Z</dcterms:created>
  <dcterms:modified xsi:type="dcterms:W3CDTF">2018-11-04T14:32:54Z</dcterms:modified>
</cp:coreProperties>
</file>