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2" r:id="rId2"/>
    <p:sldId id="256" r:id="rId3"/>
    <p:sldId id="257" r:id="rId4"/>
    <p:sldId id="258" r:id="rId5"/>
    <p:sldId id="264" r:id="rId6"/>
    <p:sldId id="265" r:id="rId7"/>
    <p:sldId id="259" r:id="rId8"/>
    <p:sldId id="260" r:id="rId9"/>
    <p:sldId id="261" r:id="rId10"/>
    <p:sldId id="262" r:id="rId11"/>
    <p:sldId id="263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4FCC48-169F-4A4B-A93B-60B71D3B36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6EEB90-6588-48DC-BB16-D5E109C5EA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22BDE-22D3-4E38-8C90-6586C13C3973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E2DB4-8196-429A-B36C-BBCBBED476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 descr="HandoutSlideNumber">
            <a:extLst>
              <a:ext uri="{FF2B5EF4-FFF2-40B4-BE49-F238E27FC236}">
                <a16:creationId xmlns:a16="http://schemas.microsoft.com/office/drawing/2014/main" id="{4BDE8D33-8CAD-4077-B5BA-88B99EEB11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6948A-DB0E-43FD-BDBD-4077FEEBF4B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 descr="Box1">
            <a:extLst>
              <a:ext uri="{FF2B5EF4-FFF2-40B4-BE49-F238E27FC236}">
                <a16:creationId xmlns:a16="http://schemas.microsoft.com/office/drawing/2014/main" id="{1081462A-EB18-4F09-9349-000A3E87A263}"/>
              </a:ext>
            </a:extLst>
          </p:cNvPr>
          <p:cNvSpPr txBox="1"/>
          <p:nvPr/>
        </p:nvSpPr>
        <p:spPr bwMode="black">
          <a:xfrm>
            <a:off x="564039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 descr="Box2">
            <a:extLst>
              <a:ext uri="{FF2B5EF4-FFF2-40B4-BE49-F238E27FC236}">
                <a16:creationId xmlns:a16="http://schemas.microsoft.com/office/drawing/2014/main" id="{BAF0FAE4-0C93-4F02-B86B-01AFE08BA06F}"/>
              </a:ext>
            </a:extLst>
          </p:cNvPr>
          <p:cNvSpPr txBox="1"/>
          <p:nvPr/>
        </p:nvSpPr>
        <p:spPr bwMode="black">
          <a:xfrm>
            <a:off x="3652825" y="295351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 descr="Box3">
            <a:extLst>
              <a:ext uri="{FF2B5EF4-FFF2-40B4-BE49-F238E27FC236}">
                <a16:creationId xmlns:a16="http://schemas.microsoft.com/office/drawing/2014/main" id="{6BBB9FB4-A9FF-4272-8AF1-BD7732BD366E}"/>
              </a:ext>
            </a:extLst>
          </p:cNvPr>
          <p:cNvSpPr txBox="1"/>
          <p:nvPr/>
        </p:nvSpPr>
        <p:spPr bwMode="black">
          <a:xfrm>
            <a:off x="564039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 descr="Box4">
            <a:extLst>
              <a:ext uri="{FF2B5EF4-FFF2-40B4-BE49-F238E27FC236}">
                <a16:creationId xmlns:a16="http://schemas.microsoft.com/office/drawing/2014/main" id="{50F2D72B-7DA4-4D80-AC96-81BBD20C6AA9}"/>
              </a:ext>
            </a:extLst>
          </p:cNvPr>
          <p:cNvSpPr txBox="1"/>
          <p:nvPr/>
        </p:nvSpPr>
        <p:spPr bwMode="black">
          <a:xfrm>
            <a:off x="3652825" y="560527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 descr="Box5">
            <a:extLst>
              <a:ext uri="{FF2B5EF4-FFF2-40B4-BE49-F238E27FC236}">
                <a16:creationId xmlns:a16="http://schemas.microsoft.com/office/drawing/2014/main" id="{9854BC41-3199-4924-AB49-4F8AE458AF69}"/>
              </a:ext>
            </a:extLst>
          </p:cNvPr>
          <p:cNvSpPr txBox="1"/>
          <p:nvPr/>
        </p:nvSpPr>
        <p:spPr bwMode="black">
          <a:xfrm>
            <a:off x="564039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 descr="Box6">
            <a:extLst>
              <a:ext uri="{FF2B5EF4-FFF2-40B4-BE49-F238E27FC236}">
                <a16:creationId xmlns:a16="http://schemas.microsoft.com/office/drawing/2014/main" id="{F5B87359-A2E5-424E-8E37-BDC3C7DDDCF1}"/>
              </a:ext>
            </a:extLst>
          </p:cNvPr>
          <p:cNvSpPr txBox="1"/>
          <p:nvPr/>
        </p:nvSpPr>
        <p:spPr bwMode="black">
          <a:xfrm>
            <a:off x="3652825" y="8257032"/>
            <a:ext cx="2650089" cy="1539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 descr="Box7">
            <a:extLst>
              <a:ext uri="{FF2B5EF4-FFF2-40B4-BE49-F238E27FC236}">
                <a16:creationId xmlns:a16="http://schemas.microsoft.com/office/drawing/2014/main" id="{F5C8D357-E919-4912-A458-3777516E18F9}"/>
              </a:ext>
            </a:extLst>
          </p:cNvPr>
          <p:cNvSpPr txBox="1"/>
          <p:nvPr/>
        </p:nvSpPr>
        <p:spPr bwMode="black">
          <a:xfrm>
            <a:off x="5257800" y="8686800"/>
            <a:ext cx="1016000" cy="184666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algn="r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latin typeface="Times New Roman" panose="02020603050405020304" pitchFamily="18" charset="0"/>
              </a:rPr>
              <a:t>1/1</a:t>
            </a:r>
          </a:p>
        </p:txBody>
      </p:sp>
    </p:spTree>
    <p:extLst>
      <p:ext uri="{BB962C8B-B14F-4D97-AF65-F5344CB8AC3E}">
        <p14:creationId xmlns:p14="http://schemas.microsoft.com/office/powerpoint/2010/main" val="18017042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F668B-D2DF-4B5E-ABEC-56AFCE7101E3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4D485-6EA7-4139-9060-BBC296581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985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485-6EA7-4139-9060-BBC2965814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95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485-6EA7-4139-9060-BBC2965814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28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485-6EA7-4139-9060-BBC2965814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5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485-6EA7-4139-9060-BBC2965814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99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485-6EA7-4139-9060-BBC2965814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4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485-6EA7-4139-9060-BBC2965814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03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485-6EA7-4139-9060-BBC2965814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485-6EA7-4139-9060-BBC2965814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92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485-6EA7-4139-9060-BBC2965814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22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485-6EA7-4139-9060-BBC2965814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6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485-6EA7-4139-9060-BBC2965814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72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4D485-6EA7-4139-9060-BBC2965814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82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7A4A-F7BC-49A0-B3E6-BCE1C4E80A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C01-87DB-4912-8BC3-B94A2564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0380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7A4A-F7BC-49A0-B3E6-BCE1C4E80A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C01-87DB-4912-8BC3-B94A2564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4818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7A4A-F7BC-49A0-B3E6-BCE1C4E80A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C01-87DB-4912-8BC3-B94A2564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0982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7A4A-F7BC-49A0-B3E6-BCE1C4E80A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C01-87DB-4912-8BC3-B94A2564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4931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7A4A-F7BC-49A0-B3E6-BCE1C4E80A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C01-87DB-4912-8BC3-B94A2564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5144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7A4A-F7BC-49A0-B3E6-BCE1C4E80A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C01-87DB-4912-8BC3-B94A2564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7945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7A4A-F7BC-49A0-B3E6-BCE1C4E80A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C01-87DB-4912-8BC3-B94A2564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301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7A4A-F7BC-49A0-B3E6-BCE1C4E80A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C01-87DB-4912-8BC3-B94A2564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4596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7A4A-F7BC-49A0-B3E6-BCE1C4E80A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C01-87DB-4912-8BC3-B94A2564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4817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7A4A-F7BC-49A0-B3E6-BCE1C4E80A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C01-87DB-4912-8BC3-B94A2564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0164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37A4A-F7BC-49A0-B3E6-BCE1C4E80A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5BC01-87DB-4912-8BC3-B94A2564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2548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37A4A-F7BC-49A0-B3E6-BCE1C4E80A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5BC01-87DB-4912-8BC3-B94A2564B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0829" y="1565662"/>
            <a:ext cx="3626565" cy="3584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0" y="241294"/>
            <a:ext cx="12192000" cy="193899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6000" kern="1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Showcard Gothic" panose="04020904020102020604" pitchFamily="82" charset="0"/>
                <a:ea typeface="Times New Roman" panose="02020603050405020304" pitchFamily="18" charset="0"/>
              </a:rPr>
              <a:t>The Lampstand </a:t>
            </a:r>
          </a:p>
          <a:p>
            <a:pPr algn="ctr"/>
            <a:r>
              <a:rPr lang="en-US" sz="6000" kern="1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Showcard Gothic" panose="04020904020102020604" pitchFamily="82" charset="0"/>
                <a:ea typeface="Times New Roman" panose="02020603050405020304" pitchFamily="18" charset="0"/>
              </a:rPr>
              <a:t>at Central</a:t>
            </a:r>
            <a:endParaRPr lang="en-US" sz="6000" kern="1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11" y="4249403"/>
            <a:ext cx="12192000" cy="230832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800" b="1" kern="14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Papyrus" panose="03070502060502030205" pitchFamily="66" charset="0"/>
                <a:ea typeface="Times New Roman" panose="02020603050405020304" pitchFamily="18" charset="0"/>
              </a:rPr>
              <a:t>Laodicea </a:t>
            </a:r>
          </a:p>
          <a:p>
            <a:pPr algn="ctr"/>
            <a:r>
              <a:rPr lang="en-US" sz="4800" b="1" kern="14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Papyrus" panose="03070502060502030205" pitchFamily="66" charset="0"/>
                <a:ea typeface="Times New Roman" panose="02020603050405020304" pitchFamily="18" charset="0"/>
              </a:rPr>
              <a:t>Jesus: The final Word</a:t>
            </a:r>
          </a:p>
          <a:p>
            <a:pPr algn="ctr"/>
            <a:r>
              <a:rPr lang="en-US" sz="4800" b="1" kern="1400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Papyrus" panose="03070502060502030205" pitchFamily="66" charset="0"/>
                <a:ea typeface="Times New Roman" panose="02020603050405020304" pitchFamily="18" charset="0"/>
              </a:rPr>
              <a:t>Revelation 3:14-15</a:t>
            </a:r>
          </a:p>
        </p:txBody>
      </p:sp>
    </p:spTree>
    <p:extLst>
      <p:ext uri="{BB962C8B-B14F-4D97-AF65-F5344CB8AC3E}">
        <p14:creationId xmlns:p14="http://schemas.microsoft.com/office/powerpoint/2010/main" val="300365722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68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4226808" y="185110"/>
            <a:ext cx="3376259" cy="1409617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Amen: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Final Truth</a:t>
            </a:r>
          </a:p>
        </p:txBody>
      </p:sp>
      <p:sp>
        <p:nvSpPr>
          <p:cNvPr id="7" name="Rectangle 6"/>
          <p:cNvSpPr/>
          <p:nvPr/>
        </p:nvSpPr>
        <p:spPr>
          <a:xfrm>
            <a:off x="4226808" y="3429000"/>
            <a:ext cx="5780792" cy="1409617"/>
          </a:xfrm>
          <a:prstGeom prst="rect">
            <a:avLst/>
          </a:prstGeom>
          <a:ln w="38100">
            <a:noFill/>
            <a:prstDash val="solid"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chemeClr val="accent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Ruler of God’s Creation: </a:t>
            </a:r>
            <a:r>
              <a:rPr lang="en-US" sz="4000" b="1" dirty="0">
                <a:solidFill>
                  <a:schemeClr val="bg1"/>
                </a:solidFill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Creator/King</a:t>
            </a:r>
            <a:endParaRPr lang="en-US" sz="4000" b="1" dirty="0">
              <a:solidFill>
                <a:schemeClr val="bg1"/>
              </a:solidFill>
              <a:effectLst/>
              <a:latin typeface="Papyrus" panose="03070502060502030205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42003" y="1787481"/>
            <a:ext cx="6349997" cy="1409617"/>
          </a:xfrm>
          <a:prstGeom prst="rect">
            <a:avLst/>
          </a:prstGeom>
          <a:ln w="38100">
            <a:noFill/>
            <a:prstDash val="solid"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Faithful and True Witness: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Papyrus" panose="03070502060502030205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What he says is the truth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093405"/>
            <a:ext cx="12192000" cy="1762727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4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“I am the final word, my word ends all arguments.  You can trust me for I will lay everything out faithfully and truthfully. No one can oppose me because I rule heaven and earth.”</a:t>
            </a:r>
          </a:p>
        </p:txBody>
      </p:sp>
    </p:spTree>
    <p:extLst>
      <p:ext uri="{BB962C8B-B14F-4D97-AF65-F5344CB8AC3E}">
        <p14:creationId xmlns:p14="http://schemas.microsoft.com/office/powerpoint/2010/main" val="212558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185555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</a:rPr>
              <a:t>What is your excuse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</a:rPr>
              <a:t>for not listening to Jesus? </a:t>
            </a:r>
            <a:endParaRPr lang="en-US" sz="6000" b="1" dirty="0">
              <a:solidFill>
                <a:schemeClr val="bg1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8324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93438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8420"/>
            <a:ext cx="12192000" cy="215443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</a:rPr>
              <a:t>Laodicea</a:t>
            </a:r>
          </a:p>
          <a:p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</a:rPr>
              <a:t>Background of the city supplies the “echoes” for better understanding and application.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983739"/>
            <a:ext cx="8951495" cy="70788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</a:rPr>
              <a:t>Scripture “echoes” &amp; cultural “echoes”</a:t>
            </a:r>
            <a:endParaRPr lang="en-US" sz="4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318986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0617" y="1285282"/>
            <a:ext cx="214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 - Overview of Laodicea</a:t>
            </a:r>
          </a:p>
        </p:txBody>
      </p:sp>
      <p:pic>
        <p:nvPicPr>
          <p:cNvPr id="3" name="001 - Overview of Laodicea">
            <a:hlinkClick r:id="" action="ppaction://media"/>
            <a:extLst>
              <a:ext uri="{FF2B5EF4-FFF2-40B4-BE49-F238E27FC236}">
                <a16:creationId xmlns:a16="http://schemas.microsoft.com/office/drawing/2014/main" id="{08E770CB-145F-43EC-9D05-4A0E079CE2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07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78420"/>
            <a:ext cx="12192000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</a:rPr>
              <a:t>Laodicea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561171"/>
            <a:ext cx="2386361" cy="707886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</a:rPr>
              <a:t>Wealthy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1915">
            <a:off x="6219509" y="359544"/>
            <a:ext cx="5679258" cy="3819027"/>
          </a:xfrm>
          <a:prstGeom prst="rect">
            <a:avLst/>
          </a:prstGeom>
          <a:ln>
            <a:noFill/>
            <a:prstDash val="solid"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</p:pic>
      <p:sp>
        <p:nvSpPr>
          <p:cNvPr id="8" name="Left-Right Arrow 7"/>
          <p:cNvSpPr/>
          <p:nvPr/>
        </p:nvSpPr>
        <p:spPr>
          <a:xfrm rot="699535">
            <a:off x="7681033" y="3297081"/>
            <a:ext cx="3898686" cy="402208"/>
          </a:xfrm>
          <a:prstGeom prst="leftRightArrow">
            <a:avLst/>
          </a:prstGeom>
          <a:solidFill>
            <a:schemeClr val="dk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/>
          <p:cNvSpPr/>
          <p:nvPr/>
        </p:nvSpPr>
        <p:spPr>
          <a:xfrm rot="2879100">
            <a:off x="8352462" y="2150892"/>
            <a:ext cx="3540443" cy="275508"/>
          </a:xfrm>
          <a:prstGeom prst="leftRightArrow">
            <a:avLst/>
          </a:prstGeom>
          <a:solidFill>
            <a:schemeClr val="dk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3078" y="3413956"/>
            <a:ext cx="3755152" cy="1938992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</a:rPr>
              <a:t>Most secular “democratic” city</a:t>
            </a:r>
          </a:p>
        </p:txBody>
      </p:sp>
      <p:sp>
        <p:nvSpPr>
          <p:cNvPr id="11" name="TextBox 10"/>
          <p:cNvSpPr txBox="1"/>
          <p:nvPr/>
        </p:nvSpPr>
        <p:spPr>
          <a:xfrm rot="688691">
            <a:off x="6273452" y="4121996"/>
            <a:ext cx="4433682" cy="707886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</a:rPr>
              <a:t>Medical Center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8956" y="1561171"/>
            <a:ext cx="2959063" cy="1938992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</a:rPr>
              <a:t>Glossy Black-wool sheep</a:t>
            </a:r>
          </a:p>
        </p:txBody>
      </p:sp>
      <p:sp>
        <p:nvSpPr>
          <p:cNvPr id="13" name="TextBox 12"/>
          <p:cNvSpPr txBox="1"/>
          <p:nvPr/>
        </p:nvSpPr>
        <p:spPr>
          <a:xfrm rot="934034">
            <a:off x="4916547" y="351813"/>
            <a:ext cx="2933855" cy="1323439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</a:rPr>
              <a:t>Major Crossroads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09602" y="5006666"/>
            <a:ext cx="3755152" cy="1323439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</a:rPr>
              <a:t>Laos – people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</a:rPr>
              <a:t>Dike - rule</a:t>
            </a:r>
          </a:p>
        </p:txBody>
      </p:sp>
    </p:spTree>
    <p:extLst>
      <p:ext uri="{BB962C8B-B14F-4D97-AF65-F5344CB8AC3E}">
        <p14:creationId xmlns:p14="http://schemas.microsoft.com/office/powerpoint/2010/main" val="2936875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0617" y="1285282"/>
            <a:ext cx="214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Perfect spot</a:t>
            </a:r>
          </a:p>
        </p:txBody>
      </p:sp>
      <p:pic>
        <p:nvPicPr>
          <p:cNvPr id="3" name="001 - Perfect spot 2">
            <a:hlinkClick r:id="" action="ppaction://media"/>
            <a:extLst>
              <a:ext uri="{FF2B5EF4-FFF2-40B4-BE49-F238E27FC236}">
                <a16:creationId xmlns:a16="http://schemas.microsoft.com/office/drawing/2014/main" id="{E603957E-328D-41A8-896B-EC47A11B1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82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661" y="0"/>
            <a:ext cx="4461478" cy="117910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COLOSSAE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71550"/>
            <a:ext cx="97536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5909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8728" y="1667109"/>
            <a:ext cx="2313454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VIDEO – Colossae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001 - Colossae 1">
            <a:hlinkClick r:id="" action="ppaction://media"/>
            <a:extLst>
              <a:ext uri="{FF2B5EF4-FFF2-40B4-BE49-F238E27FC236}">
                <a16:creationId xmlns:a16="http://schemas.microsoft.com/office/drawing/2014/main" id="{34D07D53-E94D-4344-B594-98CE8875D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06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59" y="262864"/>
            <a:ext cx="8518997" cy="571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0" y="5979447"/>
            <a:ext cx="4732386" cy="740203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non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chemeClr val="bg1"/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Epaphras</a:t>
            </a:r>
            <a:r>
              <a:rPr lang="en-US" sz="4000" b="1" dirty="0">
                <a:solidFill>
                  <a:schemeClr val="bg1"/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the founder</a:t>
            </a:r>
          </a:p>
        </p:txBody>
      </p:sp>
      <p:sp>
        <p:nvSpPr>
          <p:cNvPr id="4" name="Rectangle 3"/>
          <p:cNvSpPr/>
          <p:nvPr/>
        </p:nvSpPr>
        <p:spPr>
          <a:xfrm>
            <a:off x="6212558" y="6011352"/>
            <a:ext cx="6014788" cy="750975"/>
          </a:xfrm>
          <a:prstGeom prst="rect">
            <a:avLst/>
          </a:prstGeom>
          <a:ln>
            <a:noFill/>
            <a:prstDash val="solid"/>
          </a:ln>
          <a:extLst>
            <a:ext uri="{91240B29-F687-4F45-9708-019B960494DF}">
              <a14:hiddenLine xmlns:a14="http://schemas.microsoft.com/office/drawing/2010/main">
                <a:solidFill>
                  <a:schemeClr val="tx1"/>
                </a:solidFill>
                <a:prstDash val="solid"/>
              </a14:hiddenLine>
            </a:ext>
          </a:extLst>
        </p:spPr>
        <p:txBody>
          <a:bodyPr wrap="non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Connection with Laodicea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1820" y="262864"/>
            <a:ext cx="4461478" cy="1179105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marR="0" lv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empus Sans ITC" panose="04020404030D07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COLOSSAE </a:t>
            </a:r>
          </a:p>
        </p:txBody>
      </p:sp>
    </p:spTree>
    <p:extLst>
      <p:ext uri="{BB962C8B-B14F-4D97-AF65-F5344CB8AC3E}">
        <p14:creationId xmlns:p14="http://schemas.microsoft.com/office/powerpoint/2010/main" val="561259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11551" y="1048215"/>
            <a:ext cx="2141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Video </a:t>
            </a:r>
            <a:r>
              <a:rPr lang="en-US" dirty="0" err="1">
                <a:solidFill>
                  <a:schemeClr val="bg1"/>
                </a:solidFill>
              </a:rPr>
              <a:t>Nympha</a:t>
            </a:r>
            <a:r>
              <a:rPr lang="en-US" dirty="0">
                <a:solidFill>
                  <a:schemeClr val="bg1"/>
                </a:solidFill>
              </a:rPr>
              <a:t> House</a:t>
            </a:r>
          </a:p>
        </p:txBody>
      </p:sp>
      <p:pic>
        <p:nvPicPr>
          <p:cNvPr id="3" name="001 - Nympha home 1">
            <a:hlinkClick r:id="" action="ppaction://media"/>
            <a:extLst>
              <a:ext uri="{FF2B5EF4-FFF2-40B4-BE49-F238E27FC236}">
                <a16:creationId xmlns:a16="http://schemas.microsoft.com/office/drawing/2014/main" id="{8F2BA749-E2F2-4D3B-8FB7-ABBD994A3B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35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164</Words>
  <Application>Microsoft Office PowerPoint</Application>
  <PresentationFormat>Widescreen</PresentationFormat>
  <Paragraphs>44</Paragraphs>
  <Slides>12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Papyrus</vt:lpstr>
      <vt:lpstr>Showcard Gothic</vt:lpstr>
      <vt:lpstr>Tempus Sans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Allen</dc:creator>
  <cp:lastModifiedBy>AV Team</cp:lastModifiedBy>
  <cp:revision>7</cp:revision>
  <cp:lastPrinted>2018-09-23T13:22:53Z</cp:lastPrinted>
  <dcterms:created xsi:type="dcterms:W3CDTF">2018-09-23T00:19:33Z</dcterms:created>
  <dcterms:modified xsi:type="dcterms:W3CDTF">2018-09-23T14:18:10Z</dcterms:modified>
</cp:coreProperties>
</file>