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3E9F-5C9C-41EC-8B97-390D007F808B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592A-B511-480F-9B51-EBC5BBA95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0286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3E9F-5C9C-41EC-8B97-390D007F808B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592A-B511-480F-9B51-EBC5BBA95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4546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3E9F-5C9C-41EC-8B97-390D007F808B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592A-B511-480F-9B51-EBC5BBA95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8183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3E9F-5C9C-41EC-8B97-390D007F808B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592A-B511-480F-9B51-EBC5BBA95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022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3E9F-5C9C-41EC-8B97-390D007F808B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592A-B511-480F-9B51-EBC5BBA95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9664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3E9F-5C9C-41EC-8B97-390D007F808B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592A-B511-480F-9B51-EBC5BBA95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638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3E9F-5C9C-41EC-8B97-390D007F808B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592A-B511-480F-9B51-EBC5BBA95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9188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3E9F-5C9C-41EC-8B97-390D007F808B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592A-B511-480F-9B51-EBC5BBA95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6975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3E9F-5C9C-41EC-8B97-390D007F808B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592A-B511-480F-9B51-EBC5BBA95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4775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3E9F-5C9C-41EC-8B97-390D007F808B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592A-B511-480F-9B51-EBC5BBA95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5843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3E9F-5C9C-41EC-8B97-390D007F808B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592A-B511-480F-9B51-EBC5BBA95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29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F3E9F-5C9C-41EC-8B97-390D007F808B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1592A-B511-480F-9B51-EBC5BBA95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919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0325" y="1565662"/>
            <a:ext cx="3626565" cy="3584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241294"/>
            <a:ext cx="12192000" cy="193899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000" kern="1400" dirty="0">
                <a:latin typeface="Showcard Gothic" panose="04020904020102020604" pitchFamily="82" charset="0"/>
                <a:ea typeface="Times New Roman" panose="02020603050405020304" pitchFamily="18" charset="0"/>
              </a:rPr>
              <a:t>The Lampstand </a:t>
            </a:r>
          </a:p>
          <a:p>
            <a:pPr algn="ctr"/>
            <a:r>
              <a:rPr lang="en-US" sz="6000" kern="1400" dirty="0">
                <a:latin typeface="Showcard Gothic" panose="04020904020102020604" pitchFamily="82" charset="0"/>
                <a:ea typeface="Times New Roman" panose="02020603050405020304" pitchFamily="18" charset="0"/>
              </a:rPr>
              <a:t>at Central</a:t>
            </a:r>
            <a:endParaRPr lang="en-US" sz="6000" kern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150223"/>
            <a:ext cx="12192000" cy="156966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b="1" kern="14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The “Is-ness” of God</a:t>
            </a:r>
            <a:endParaRPr lang="en-US" sz="4800" b="1" kern="1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Papyrus" panose="03070502060502030205" pitchFamily="66" charset="0"/>
              <a:ea typeface="Times New Roman" panose="02020603050405020304" pitchFamily="18" charset="0"/>
            </a:endParaRPr>
          </a:p>
          <a:p>
            <a:pPr algn="ctr"/>
            <a:r>
              <a:rPr lang="en-US" sz="4800" b="1" kern="1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Revelation </a:t>
            </a:r>
            <a:r>
              <a:rPr lang="en-US" sz="4800" b="1" kern="14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1:8-11</a:t>
            </a:r>
            <a:endParaRPr lang="en-US" sz="4800" b="1" kern="1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Papyrus" panose="03070502060502030205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391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592" y="240361"/>
            <a:ext cx="4437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kern="1400" dirty="0" smtClean="0">
                <a:solidFill>
                  <a:srgbClr val="FFC000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Questions answered</a:t>
            </a:r>
            <a:endParaRPr lang="en-US" sz="4000" i="1" kern="1400" dirty="0">
              <a:solidFill>
                <a:srgbClr val="FFC000"/>
              </a:solidFill>
              <a:effectLst/>
              <a:latin typeface="Tempus Sans ITC" panose="04020404030D07020202" pitchFamily="82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362" y="1323976"/>
            <a:ext cx="24545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 smtClean="0">
                <a:solidFill>
                  <a:srgbClr val="FFFF00"/>
                </a:solidFill>
                <a:effectLst/>
                <a:latin typeface="Bradley Hand ITC" panose="03070402050302030203" pitchFamily="66" charset="0"/>
                <a:ea typeface="Times New Roman" panose="02020603050405020304" pitchFamily="18" charset="0"/>
              </a:rPr>
              <a:t>What?</a:t>
            </a:r>
            <a:r>
              <a:rPr lang="en-US" sz="4000" b="1" kern="1400" dirty="0" smtClean="0">
                <a:effectLst/>
                <a:latin typeface="Bradley Hand ITC" panose="03070402050302030203" pitchFamily="66" charset="0"/>
                <a:ea typeface="Times New Roman" panose="02020603050405020304" pitchFamily="18" charset="0"/>
              </a:rPr>
              <a:t> </a:t>
            </a:r>
            <a:r>
              <a:rPr lang="en-US" sz="4000" b="1" kern="1400" dirty="0" smtClean="0">
                <a:latin typeface="Tempus Sans ITC" panose="04020404030D07020202" pitchFamily="82" charset="0"/>
                <a:ea typeface="Times New Roman" panose="02020603050405020304" pitchFamily="18" charset="0"/>
              </a:rPr>
              <a:t>10a</a:t>
            </a:r>
            <a:endParaRPr lang="en-US" sz="4000" b="1" kern="1400" dirty="0" smtClean="0">
              <a:effectLst/>
              <a:latin typeface="Tempus Sans ITC" panose="04020404030D07020202" pitchFamily="82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484" y="3549766"/>
            <a:ext cx="11868983" cy="3170099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>
                <a:latin typeface="Tempus Sans ITC" panose="04020404030D07020202" pitchFamily="82" charset="0"/>
                <a:ea typeface="Times New Roman" panose="02020603050405020304" pitchFamily="18" charset="0"/>
              </a:rPr>
              <a:t>T</a:t>
            </a:r>
            <a:r>
              <a:rPr lang="en-US" sz="4000" b="1" kern="1400" dirty="0" smtClean="0">
                <a:effectLst/>
                <a:latin typeface="Tempus Sans ITC" panose="04020404030D07020202" pitchFamily="82" charset="0"/>
                <a:ea typeface="Times New Roman" panose="02020603050405020304" pitchFamily="18" charset="0"/>
              </a:rPr>
              <a:t>he </a:t>
            </a:r>
            <a:r>
              <a:rPr lang="en-US" sz="4000" b="1" kern="1400" dirty="0" smtClean="0">
                <a:effectLst/>
                <a:latin typeface="Tempus Sans ITC" panose="04020404030D07020202" pitchFamily="82" charset="0"/>
                <a:ea typeface="Times New Roman" panose="02020603050405020304" pitchFamily="18" charset="0"/>
              </a:rPr>
              <a:t>normal state of the Christian – we live in </a:t>
            </a:r>
            <a:endParaRPr lang="en-US" sz="4000" b="1" kern="1400" dirty="0" smtClean="0">
              <a:effectLst/>
              <a:latin typeface="Tempus Sans ITC" panose="04020404030D07020202" pitchFamily="82" charset="0"/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 smtClean="0">
                <a:effectLst/>
                <a:latin typeface="Tempus Sans ITC" panose="04020404030D07020202" pitchFamily="82" charset="0"/>
                <a:ea typeface="Times New Roman" panose="02020603050405020304" pitchFamily="18" charset="0"/>
              </a:rPr>
              <a:t>the </a:t>
            </a:r>
            <a:r>
              <a:rPr lang="en-US" sz="4000" b="1" kern="1400" dirty="0" smtClean="0">
                <a:effectLst/>
                <a:latin typeface="Tempus Sans ITC" panose="04020404030D07020202" pitchFamily="82" charset="0"/>
                <a:ea typeface="Times New Roman" panose="02020603050405020304" pitchFamily="18" charset="0"/>
              </a:rPr>
              <a:t>reality of spiritual life. </a:t>
            </a:r>
            <a:endParaRPr lang="en-US" sz="4000" b="1" kern="1400" dirty="0" smtClean="0">
              <a:effectLst/>
              <a:latin typeface="Tempus Sans ITC" panose="04020404030D07020202" pitchFamily="82" charset="0"/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 smtClean="0">
                <a:latin typeface="Tempus Sans ITC" panose="04020404030D07020202" pitchFamily="82" charset="0"/>
                <a:ea typeface="Times New Roman" panose="02020603050405020304" pitchFamily="18" charset="0"/>
              </a:rPr>
              <a:t>W</a:t>
            </a:r>
            <a:r>
              <a:rPr lang="en-US" sz="4000" b="1" kern="1400" dirty="0" smtClean="0">
                <a:effectLst/>
                <a:latin typeface="Tempus Sans ITC" panose="04020404030D07020202" pitchFamily="82" charset="0"/>
                <a:ea typeface="Times New Roman" panose="02020603050405020304" pitchFamily="18" charset="0"/>
              </a:rPr>
              <a:t>e </a:t>
            </a:r>
            <a:r>
              <a:rPr lang="en-US" sz="4000" b="1" kern="1400" dirty="0" smtClean="0">
                <a:effectLst/>
                <a:latin typeface="Tempus Sans ITC" panose="04020404030D07020202" pitchFamily="82" charset="0"/>
                <a:ea typeface="Times New Roman" panose="02020603050405020304" pitchFamily="18" charset="0"/>
              </a:rPr>
              <a:t>live by the spirit, in and through the spirit. </a:t>
            </a:r>
            <a:endParaRPr lang="en-US" sz="4000" b="1" kern="1400" dirty="0" smtClean="0">
              <a:effectLst/>
              <a:latin typeface="Tempus Sans ITC" panose="04020404030D07020202" pitchFamily="82" charset="0"/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 smtClean="0">
                <a:effectLst/>
                <a:latin typeface="Tempus Sans ITC" panose="04020404030D07020202" pitchFamily="82" charset="0"/>
                <a:ea typeface="Times New Roman" panose="02020603050405020304" pitchFamily="18" charset="0"/>
              </a:rPr>
              <a:t>We </a:t>
            </a:r>
            <a:r>
              <a:rPr lang="en-US" sz="4000" b="1" kern="1400" dirty="0" smtClean="0">
                <a:effectLst/>
                <a:latin typeface="Tempus Sans ITC" panose="04020404030D07020202" pitchFamily="82" charset="0"/>
                <a:ea typeface="Times New Roman" panose="02020603050405020304" pitchFamily="18" charset="0"/>
              </a:rPr>
              <a:t>are indwelled by the </a:t>
            </a:r>
            <a:r>
              <a:rPr lang="en-US" sz="4000" b="1" kern="1400" dirty="0" smtClean="0">
                <a:effectLst/>
                <a:latin typeface="Tempus Sans ITC" panose="04020404030D07020202" pitchFamily="82" charset="0"/>
                <a:ea typeface="Times New Roman" panose="02020603050405020304" pitchFamily="18" charset="0"/>
              </a:rPr>
              <a:t>Spirit. 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 smtClean="0">
                <a:latin typeface="Tempus Sans ITC" panose="04020404030D07020202" pitchFamily="82" charset="0"/>
                <a:ea typeface="Times New Roman" panose="02020603050405020304" pitchFamily="18" charset="0"/>
              </a:rPr>
              <a:t>“In spirit” </a:t>
            </a:r>
            <a:r>
              <a:rPr lang="en-US" sz="4000" b="1" kern="1400" dirty="0" smtClean="0">
                <a:effectLst/>
                <a:latin typeface="Tempus Sans ITC" panose="04020404030D07020202" pitchFamily="82" charset="0"/>
                <a:ea typeface="Times New Roman" panose="02020603050405020304" pitchFamily="18" charset="0"/>
              </a:rPr>
              <a:t>is </a:t>
            </a:r>
            <a:r>
              <a:rPr lang="en-US" sz="4000" b="1" kern="1400" dirty="0" smtClean="0">
                <a:effectLst/>
                <a:latin typeface="Tempus Sans ITC" panose="04020404030D07020202" pitchFamily="82" charset="0"/>
                <a:ea typeface="Times New Roman" panose="02020603050405020304" pitchFamily="18" charset="0"/>
              </a:rPr>
              <a:t>the constant state of our </a:t>
            </a:r>
            <a:r>
              <a:rPr lang="en-US" sz="4000" b="1" kern="1400" dirty="0" smtClean="0">
                <a:effectLst/>
                <a:latin typeface="Tempus Sans ITC" panose="04020404030D07020202" pitchFamily="82" charset="0"/>
                <a:ea typeface="Times New Roman" panose="02020603050405020304" pitchFamily="18" charset="0"/>
              </a:rPr>
              <a:t>lives.</a:t>
            </a:r>
            <a:endParaRPr lang="en-US" sz="4000" b="1" kern="1400" dirty="0">
              <a:effectLst/>
              <a:latin typeface="Tempus Sans ITC" panose="04020404030D07020202" pitchFamily="82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90176" y="2596989"/>
            <a:ext cx="77262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“in the Lord’s day I was in spirit”</a:t>
            </a:r>
            <a:endParaRPr lang="en-US" sz="4000" b="1" dirty="0">
              <a:solidFill>
                <a:srgbClr val="FFC000"/>
              </a:solidFill>
              <a:latin typeface="Papyrus" panose="03070502060502030205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90176" y="1236743"/>
            <a:ext cx="77262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 smtClean="0">
                <a:latin typeface="Tempus Sans ITC" panose="04020404030D07020202" pitchFamily="82" charset="0"/>
                <a:ea typeface="Times New Roman" panose="02020603050405020304" pitchFamily="18" charset="0"/>
              </a:rPr>
              <a:t>“In spirit” instead of “in the Spirit”</a:t>
            </a:r>
            <a:endParaRPr lang="en-US" sz="4000" b="1" kern="1400" dirty="0">
              <a:solidFill>
                <a:srgbClr val="000000"/>
              </a:solidFill>
              <a:effectLst/>
              <a:latin typeface="Tempus Sans ITC" panose="04020404030D07020202" pitchFamily="8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1989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693" y="1784555"/>
            <a:ext cx="7258830" cy="3276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19967" y="2914145"/>
            <a:ext cx="47266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>
                <a:latin typeface="Papyrus" panose="03070502060502030205" pitchFamily="66" charset="0"/>
                <a:ea typeface="Times New Roman" panose="02020603050405020304" pitchFamily="18" charset="0"/>
              </a:rPr>
              <a:t>T</a:t>
            </a:r>
            <a:r>
              <a:rPr lang="en-US" sz="4000" b="1" kern="1400" dirty="0" smtClean="0"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he </a:t>
            </a:r>
            <a:r>
              <a:rPr lang="en-US" sz="4000" b="1" kern="1400" dirty="0" smtClean="0"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seven </a:t>
            </a:r>
            <a:r>
              <a:rPr lang="en-US" sz="4000" b="1" kern="1400" dirty="0" smtClean="0"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churches: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 smtClean="0"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Wholeness</a:t>
            </a:r>
            <a:r>
              <a:rPr lang="en-US" sz="4000" b="1" kern="1400" dirty="0" smtClean="0"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, </a:t>
            </a:r>
            <a:r>
              <a:rPr lang="en-US" sz="4000" b="1" kern="1400" dirty="0" smtClean="0"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completeness</a:t>
            </a:r>
            <a:endParaRPr lang="en-US" sz="4000" b="1" kern="1400" dirty="0" smtClean="0">
              <a:effectLst/>
              <a:latin typeface="Papyrus" panose="03070502060502030205" pitchFamily="66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9592" y="240361"/>
            <a:ext cx="4437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kern="1400" dirty="0" smtClean="0">
                <a:solidFill>
                  <a:srgbClr val="FFC000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Questions answered</a:t>
            </a:r>
            <a:endParaRPr lang="en-US" sz="4000" i="1" kern="1400" dirty="0">
              <a:solidFill>
                <a:srgbClr val="FFC000"/>
              </a:solidFill>
              <a:effectLst/>
              <a:latin typeface="Tempus Sans ITC" panose="04020404030D07020202" pitchFamily="82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322" y="1257599"/>
            <a:ext cx="41569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 smtClean="0">
                <a:solidFill>
                  <a:srgbClr val="FFFF00"/>
                </a:solidFill>
                <a:effectLst/>
                <a:latin typeface="Bradley Hand ITC" panose="03070402050302030203" pitchFamily="66" charset="0"/>
                <a:ea typeface="Times New Roman" panose="02020603050405020304" pitchFamily="18" charset="0"/>
              </a:rPr>
              <a:t>From/to Whom?</a:t>
            </a:r>
            <a:r>
              <a:rPr lang="en-US" sz="4000" b="1" kern="1400" dirty="0" smtClean="0">
                <a:effectLst/>
                <a:latin typeface="Bradley Hand ITC" panose="03070402050302030203" pitchFamily="66" charset="0"/>
                <a:ea typeface="Times New Roman" panose="02020603050405020304" pitchFamily="18" charset="0"/>
              </a:rPr>
              <a:t> </a:t>
            </a:r>
            <a:r>
              <a:rPr lang="en-US" sz="4000" b="1" kern="1400" dirty="0" smtClean="0">
                <a:latin typeface="Tempus Sans ITC" panose="04020404030D07020202" pitchFamily="82" charset="0"/>
                <a:ea typeface="Times New Roman" panose="02020603050405020304" pitchFamily="18" charset="0"/>
              </a:rPr>
              <a:t>11</a:t>
            </a:r>
            <a:endParaRPr lang="en-US" sz="4000" b="1" kern="1400" dirty="0" smtClean="0">
              <a:effectLst/>
              <a:latin typeface="Tempus Sans ITC" panose="04020404030D07020202" pitchFamily="82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66628" y="2145559"/>
            <a:ext cx="3367549" cy="255454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Times New Roman" panose="02020603050405020304" pitchFamily="18" charset="0"/>
              </a:rPr>
              <a:t>A loud voice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4000" b="1" kern="14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empus Sans ITC" panose="04020404030D07020202" pitchFamily="82" charset="0"/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4000" b="1" kern="1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empus Sans ITC" panose="04020404030D07020202" pitchFamily="82" charset="0"/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Times New Roman" panose="02020603050405020304" pitchFamily="18" charset="0"/>
              </a:rPr>
              <a:t>Like a trumpet </a:t>
            </a:r>
            <a:endParaRPr lang="en-US" sz="40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empus Sans ITC" panose="04020404030D07020202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967" y="5585678"/>
            <a:ext cx="121720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We are </a:t>
            </a:r>
            <a:r>
              <a:rPr lang="en-US" sz="4000" b="1" kern="1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to hear this voice – blessed are those who hear!</a:t>
            </a:r>
            <a:endParaRPr lang="en-US" sz="4000" b="1" kern="1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Papyrus" panose="03070502060502030205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998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5205391" cy="482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-2" y="3430096"/>
            <a:ext cx="52053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John was </a:t>
            </a:r>
            <a:r>
              <a:rPr lang="en-US" sz="4000" b="1" i="1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on the island </a:t>
            </a:r>
            <a:r>
              <a:rPr lang="en-US" sz="40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z="40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Patmos </a:t>
            </a:r>
            <a:endParaRPr lang="en-US" sz="40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Papyrus" panose="03070502060502030205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5114938"/>
            <a:ext cx="63900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Our reality is in spirit, in the Lord’s Day. </a:t>
            </a:r>
            <a:endParaRPr lang="en-US" sz="4400" b="1" dirty="0">
              <a:latin typeface="Papyrus" panose="03070502060502030205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349873">
            <a:off x="5669950" y="852748"/>
            <a:ext cx="3776306" cy="3119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58291">
            <a:off x="8452681" y="729971"/>
            <a:ext cx="3143331" cy="3221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84" y="3430096"/>
            <a:ext cx="5073503" cy="3137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5238605" y="138941"/>
            <a:ext cx="69251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“on the job” </a:t>
            </a:r>
            <a:endParaRPr lang="en-US" sz="40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058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3742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43" y="2297917"/>
            <a:ext cx="121919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 smtClean="0"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“See the Lord rides on </a:t>
            </a:r>
            <a:r>
              <a:rPr lang="en-US" sz="4000" b="1" kern="1400" dirty="0" smtClean="0">
                <a:solidFill>
                  <a:srgbClr val="FFFF00"/>
                </a:solidFill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a swift cloud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 smtClean="0"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and is coming to Egypt;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 smtClean="0"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For the day is near – the day of the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 smtClean="0"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Lord is near – </a:t>
            </a:r>
            <a:r>
              <a:rPr lang="en-US" sz="4000" b="1" kern="1400" dirty="0" smtClean="0">
                <a:solidFill>
                  <a:srgbClr val="FFFF00"/>
                </a:solidFill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a day of clouds</a:t>
            </a:r>
            <a:r>
              <a:rPr lang="en-US" sz="4000" b="1" kern="1400" dirty="0" smtClean="0"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,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 smtClean="0"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a time of doom for the nations;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 smtClean="0"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…there before me was one like a son of man,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 smtClean="0"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 coming with the </a:t>
            </a:r>
            <a:r>
              <a:rPr lang="en-US" sz="4000" b="1" kern="1400" dirty="0" smtClean="0">
                <a:solidFill>
                  <a:srgbClr val="FFFF00"/>
                </a:solidFill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clouds of heaven</a:t>
            </a:r>
            <a:r>
              <a:rPr lang="en-US" sz="4000" b="1" kern="1400" dirty="0" smtClean="0"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. </a:t>
            </a:r>
            <a:endParaRPr lang="en-US" sz="4000" b="1" kern="1400" dirty="0">
              <a:effectLst/>
              <a:latin typeface="Papyrus" panose="03070502060502030205" pitchFamily="66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543" y="123217"/>
            <a:ext cx="12138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kern="1400" dirty="0" smtClean="0">
                <a:effectLst/>
                <a:latin typeface="Tempus Sans ITC" panose="04020404030D07020202" pitchFamily="82" charset="0"/>
                <a:ea typeface="Times New Roman" panose="02020603050405020304" pitchFamily="18" charset="0"/>
              </a:rPr>
              <a:t>He is coming with the clouds 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15342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kern="1400" dirty="0" smtClean="0">
                <a:solidFill>
                  <a:srgbClr val="FFC000"/>
                </a:solidFill>
                <a:effectLst/>
                <a:latin typeface="MV Boli" panose="02000500030200090000" pitchFamily="2" charset="0"/>
                <a:ea typeface="Times New Roman" panose="02020603050405020304" pitchFamily="18" charset="0"/>
                <a:cs typeface="MV Boli" panose="02000500030200090000" pitchFamily="2" charset="0"/>
              </a:rPr>
              <a:t>Isaiah 19:1; Ezekiel 30:3; Daniel 7:13 </a:t>
            </a:r>
            <a:endParaRPr lang="en-US" sz="4000" dirty="0">
              <a:solidFill>
                <a:srgbClr val="FFC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0548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9181"/>
            <a:ext cx="64876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kern="1400" dirty="0" smtClean="0">
                <a:effectLst/>
                <a:latin typeface="Tempus Sans ITC" panose="04020404030D07020202" pitchFamily="82" charset="0"/>
                <a:ea typeface="Times New Roman" panose="02020603050405020304" pitchFamily="18" charset="0"/>
              </a:rPr>
              <a:t>The Lord’s Interjection – V. 8</a:t>
            </a:r>
            <a:endParaRPr lang="en-US" sz="4000" i="1" kern="1400" dirty="0">
              <a:effectLst/>
              <a:latin typeface="Tempus Sans ITC" panose="04020404030D07020202" pitchFamily="82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56089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 smtClean="0">
                <a:solidFill>
                  <a:srgbClr val="FFC000"/>
                </a:solidFill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I AM </a:t>
            </a:r>
            <a:r>
              <a:rPr lang="en-US" sz="4000" b="1" kern="1400" dirty="0" smtClean="0"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speaks</a:t>
            </a:r>
            <a:r>
              <a:rPr lang="en-US" sz="4000" b="1" kern="1400" dirty="0" smtClean="0">
                <a:solidFill>
                  <a:srgbClr val="000000"/>
                </a:solidFill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.</a:t>
            </a:r>
            <a:endParaRPr lang="en-US" sz="4000" b="1" kern="1400" dirty="0">
              <a:solidFill>
                <a:srgbClr val="000000"/>
              </a:solidFill>
              <a:effectLst/>
              <a:latin typeface="Papyrus" panose="03070502060502030205" pitchFamily="66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76" y="2177227"/>
            <a:ext cx="11981329" cy="1538883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Alpha and the Omega </a:t>
            </a:r>
          </a:p>
          <a:p>
            <a:pPr algn="ctr"/>
            <a:r>
              <a:rPr lang="en-US" sz="5400" dirty="0" smtClean="0">
                <a:solidFill>
                  <a:srgbClr val="FFFF00"/>
                </a:solidFill>
                <a:latin typeface="Symbol" panose="05050102010706020507" pitchFamily="18" charset="2"/>
              </a:rPr>
              <a:t>A             W</a:t>
            </a:r>
            <a:endParaRPr lang="en-US" sz="5400" dirty="0">
              <a:solidFill>
                <a:srgbClr val="FFFF00"/>
              </a:solidFill>
              <a:latin typeface="Symbol" panose="05050102010706020507" pitchFamily="18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029362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T</a:t>
            </a:r>
            <a:r>
              <a:rPr lang="en-US" sz="4000" dirty="0" smtClean="0">
                <a:solidFill>
                  <a:srgbClr val="FFC000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he “is-ness” of God</a:t>
            </a:r>
            <a:endParaRPr lang="en-US" sz="4000" dirty="0">
              <a:solidFill>
                <a:srgbClr val="FFC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918956"/>
            <a:ext cx="12191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 smtClean="0">
                <a:effectLst/>
                <a:latin typeface="Tempus Sans ITC" panose="04020404030D07020202" pitchFamily="82" charset="0"/>
                <a:ea typeface="Times New Roman" panose="02020603050405020304" pitchFamily="18" charset="0"/>
              </a:rPr>
              <a:t>He has always been with us,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 smtClean="0">
                <a:effectLst/>
                <a:latin typeface="Tempus Sans ITC" panose="04020404030D07020202" pitchFamily="82" charset="0"/>
                <a:ea typeface="Times New Roman" panose="02020603050405020304" pitchFamily="18" charset="0"/>
              </a:rPr>
              <a:t>always will be with us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 smtClean="0">
                <a:effectLst/>
                <a:latin typeface="Tempus Sans ITC" panose="04020404030D07020202" pitchFamily="82" charset="0"/>
                <a:ea typeface="Times New Roman" panose="02020603050405020304" pitchFamily="18" charset="0"/>
              </a:rPr>
              <a:t>and is with us presently</a:t>
            </a:r>
          </a:p>
        </p:txBody>
      </p:sp>
    </p:spTree>
    <p:extLst>
      <p:ext uri="{BB962C8B-B14F-4D97-AF65-F5344CB8AC3E}">
        <p14:creationId xmlns:p14="http://schemas.microsoft.com/office/powerpoint/2010/main" val="507706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4630" y="1489732"/>
            <a:ext cx="11669805" cy="1323439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 err="1" smtClean="0">
                <a:solidFill>
                  <a:srgbClr val="FFC000"/>
                </a:solidFill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Pantokrator</a:t>
            </a:r>
            <a:r>
              <a:rPr lang="en-US" sz="4000" b="1" kern="1400" dirty="0" smtClean="0">
                <a:solidFill>
                  <a:srgbClr val="FFC000"/>
                </a:solidFill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 </a:t>
            </a:r>
            <a:r>
              <a:rPr lang="en-US" sz="4000" b="1" kern="1400" dirty="0" smtClean="0"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-  “All” (pan) </a:t>
            </a:r>
            <a:endParaRPr lang="en-US" sz="4000" b="1" kern="1400" dirty="0">
              <a:latin typeface="Papyrus" panose="03070502060502030205" pitchFamily="66" charset="0"/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 smtClean="0"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“prevailing one, mighty, strength” (</a:t>
            </a:r>
            <a:r>
              <a:rPr lang="en-US" sz="4000" b="1" kern="1400" dirty="0" err="1" smtClean="0"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krateo</a:t>
            </a:r>
            <a:r>
              <a:rPr lang="en-US" sz="4000" b="1" kern="1400" dirty="0" smtClean="0"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)</a:t>
            </a:r>
            <a:endParaRPr lang="en-US" sz="4000" b="1" kern="1400" dirty="0">
              <a:effectLst/>
              <a:latin typeface="Papyrus" panose="03070502060502030205" pitchFamily="66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518" y="302254"/>
            <a:ext cx="44005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kern="1400" dirty="0" smtClean="0">
                <a:solidFill>
                  <a:srgbClr val="FFC000"/>
                </a:solidFill>
                <a:effectLst/>
                <a:latin typeface="Tempus Sans ITC" panose="04020404030D07020202" pitchFamily="82" charset="0"/>
                <a:ea typeface="Times New Roman" panose="02020603050405020304" pitchFamily="18" charset="0"/>
              </a:rPr>
              <a:t>The Almighty </a:t>
            </a:r>
            <a:endParaRPr lang="en-US" sz="5400" i="1" kern="1400" dirty="0">
              <a:solidFill>
                <a:srgbClr val="FFC000"/>
              </a:solidFill>
              <a:effectLst/>
              <a:latin typeface="Tempus Sans ITC" panose="04020404030D07020202" pitchFamily="82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03093" y="3341467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kern="1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 </a:t>
            </a:r>
            <a:r>
              <a:rPr lang="en-US" sz="4000" kern="140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Shaddai</a:t>
            </a:r>
            <a:r>
              <a:rPr lang="en-US" sz="4000" kern="1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kern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sz="4000" kern="1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El </a:t>
            </a:r>
            <a:r>
              <a:rPr lang="en-US" sz="4000" kern="140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Sabaoth</a:t>
            </a:r>
            <a:r>
              <a:rPr lang="en-US" sz="4000" kern="1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4472853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 smtClean="0">
                <a:solidFill>
                  <a:srgbClr val="FFC000"/>
                </a:solidFill>
                <a:effectLst/>
                <a:latin typeface="Tempus Sans ITC" panose="04020404030D07020202" pitchFamily="82" charset="0"/>
                <a:ea typeface="Times New Roman" panose="02020603050405020304" pitchFamily="18" charset="0"/>
              </a:rPr>
              <a:t>EL </a:t>
            </a:r>
            <a:r>
              <a:rPr lang="en-US" sz="4000" b="1" kern="1400" dirty="0" smtClean="0">
                <a:effectLst/>
                <a:latin typeface="Tempus Sans ITC" panose="04020404030D07020202" pitchFamily="82" charset="0"/>
                <a:ea typeface="Times New Roman" panose="02020603050405020304" pitchFamily="18" charset="0"/>
              </a:rPr>
              <a:t>-  “might, strength, unrestricted power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 smtClean="0">
                <a:effectLst/>
                <a:latin typeface="Tempus Sans ITC" panose="04020404030D07020202" pitchFamily="82" charset="0"/>
                <a:ea typeface="Times New Roman" panose="02020603050405020304" pitchFamily="18" charset="0"/>
              </a:rPr>
              <a:t>and absolute </a:t>
            </a:r>
            <a:r>
              <a:rPr lang="en-US" sz="4000" b="1" kern="1400" dirty="0" smtClean="0">
                <a:effectLst/>
                <a:latin typeface="Tempus Sans ITC" panose="04020404030D07020202" pitchFamily="82" charset="0"/>
                <a:ea typeface="Times New Roman" panose="02020603050405020304" pitchFamily="18" charset="0"/>
              </a:rPr>
              <a:t>dominion”</a:t>
            </a:r>
            <a:endParaRPr lang="en-US" sz="4000" b="1" kern="1400" dirty="0" smtClean="0">
              <a:effectLst/>
              <a:latin typeface="Tempus Sans ITC" panose="04020404030D07020202" pitchFamily="82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4630" y="5319853"/>
            <a:ext cx="3213846" cy="1323439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kern="1400" dirty="0" err="1" smtClean="0">
                <a:solidFill>
                  <a:srgbClr val="FFC000"/>
                </a:solidFill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Shaddai</a:t>
            </a:r>
            <a:r>
              <a:rPr lang="en-US" sz="4000" b="1" kern="1400" dirty="0" smtClean="0"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 – All sufficient </a:t>
            </a:r>
            <a:endParaRPr lang="en-US" sz="4000" b="1" dirty="0">
              <a:latin typeface="Papyrus" panose="03070502060502030205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33012" y="5319854"/>
            <a:ext cx="3455894" cy="1323439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kern="1400" dirty="0" err="1" smtClean="0">
                <a:solidFill>
                  <a:srgbClr val="FFC000"/>
                </a:solidFill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Sabaoth</a:t>
            </a:r>
            <a:r>
              <a:rPr lang="en-US" sz="4000" b="1" kern="1400" dirty="0" smtClean="0"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 – Hosts, armies</a:t>
            </a:r>
            <a:endParaRPr lang="en-US" sz="40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497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77753" y="243824"/>
            <a:ext cx="54793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Who, where, why, what &amp;</a:t>
            </a:r>
          </a:p>
          <a:p>
            <a:pPr algn="ctr"/>
            <a:r>
              <a:rPr lang="en-US" sz="4000" b="1" dirty="0" smtClean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from/to whom</a:t>
            </a:r>
            <a:endParaRPr lang="en-US" sz="4000" b="1" dirty="0">
              <a:latin typeface="Bradley Hand ITC" panose="03070402050302030203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365883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Your brother and companion </a:t>
            </a:r>
            <a:endParaRPr lang="en-US" sz="4000" b="1" dirty="0">
              <a:latin typeface="Papyrus" panose="03070502060502030205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57081" y="2802450"/>
            <a:ext cx="4234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4000" b="1" dirty="0" smtClean="0">
                <a:solidFill>
                  <a:srgbClr val="00B0F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hare something </a:t>
            </a:r>
          </a:p>
          <a:p>
            <a:pPr algn="ctr"/>
            <a:r>
              <a:rPr lang="en-US" sz="4000" b="1" dirty="0" smtClean="0">
                <a:solidFill>
                  <a:srgbClr val="00B0F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in common </a:t>
            </a:r>
            <a:endParaRPr lang="en-US" sz="4000" b="1" dirty="0">
              <a:solidFill>
                <a:srgbClr val="00B0F0"/>
              </a:solidFill>
              <a:latin typeface="Tempus Sans ITC" panose="04020404030D07020202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50270" y="3712211"/>
            <a:ext cx="52549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Suffering –  </a:t>
            </a:r>
            <a:r>
              <a:rPr lang="en-US" sz="4000" b="1" dirty="0" smtClean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“pressure”</a:t>
            </a:r>
            <a:endParaRPr lang="en-US" sz="4000" b="1" dirty="0">
              <a:latin typeface="Papyrus" panose="03070502060502030205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639711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Kingdom – </a:t>
            </a:r>
            <a:r>
              <a:rPr lang="en-US" sz="4000" b="1" dirty="0" smtClean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 rule/live under the Ruler </a:t>
            </a:r>
            <a:endParaRPr lang="en-US" sz="4000" b="1" dirty="0">
              <a:latin typeface="Papyrus" panose="03070502060502030205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5491524"/>
            <a:ext cx="12191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 smtClean="0">
                <a:solidFill>
                  <a:srgbClr val="FFFF00"/>
                </a:solidFill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Patient endurance </a:t>
            </a:r>
            <a:r>
              <a:rPr lang="en-US" sz="4000" b="1" kern="1400" dirty="0" smtClean="0">
                <a:solidFill>
                  <a:srgbClr val="FFFF00"/>
                </a:solidFill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– </a:t>
            </a:r>
            <a:r>
              <a:rPr lang="en-US" sz="4000" b="1" kern="1400" dirty="0" smtClean="0"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“remaining </a:t>
            </a:r>
            <a:r>
              <a:rPr lang="en-US" sz="4000" b="1" kern="1400" dirty="0" smtClean="0"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under or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 smtClean="0"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even remaining behind.”</a:t>
            </a:r>
            <a:endParaRPr lang="en-US" sz="4000" b="1" kern="1400" dirty="0">
              <a:effectLst/>
              <a:latin typeface="Papyrus" panose="03070502060502030205" pitchFamily="66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6935" y="297229"/>
            <a:ext cx="4437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kern="1400" dirty="0" smtClean="0">
                <a:solidFill>
                  <a:srgbClr val="FFC000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Questions answered</a:t>
            </a:r>
            <a:endParaRPr lang="en-US" sz="4000" i="1" kern="1400" dirty="0">
              <a:solidFill>
                <a:srgbClr val="FFC000"/>
              </a:solidFill>
              <a:effectLst/>
              <a:latin typeface="Tempus Sans ITC" panose="04020404030D07020202" pitchFamily="82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9592" y="1323976"/>
            <a:ext cx="19960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 smtClean="0">
                <a:solidFill>
                  <a:srgbClr val="FFFF00"/>
                </a:solidFill>
                <a:effectLst/>
                <a:latin typeface="Bradley Hand ITC" panose="03070402050302030203" pitchFamily="66" charset="0"/>
                <a:ea typeface="Times New Roman" panose="02020603050405020304" pitchFamily="18" charset="0"/>
              </a:rPr>
              <a:t>Who?</a:t>
            </a:r>
            <a:r>
              <a:rPr lang="en-US" sz="4000" b="1" kern="1400" dirty="0" smtClean="0">
                <a:effectLst/>
                <a:latin typeface="Bradley Hand ITC" panose="03070402050302030203" pitchFamily="66" charset="0"/>
                <a:ea typeface="Times New Roman" panose="02020603050405020304" pitchFamily="18" charset="0"/>
              </a:rPr>
              <a:t> </a:t>
            </a:r>
            <a:r>
              <a:rPr lang="en-US" sz="4000" b="1" kern="1400" dirty="0" smtClean="0">
                <a:effectLst/>
                <a:latin typeface="Tempus Sans ITC" panose="04020404030D07020202" pitchFamily="82" charset="0"/>
                <a:ea typeface="Times New Roman" panose="02020603050405020304" pitchFamily="18" charset="0"/>
              </a:rPr>
              <a:t>9a</a:t>
            </a:r>
          </a:p>
        </p:txBody>
      </p:sp>
      <p:sp>
        <p:nvSpPr>
          <p:cNvPr id="11" name="Curved Up Arrow 10"/>
          <p:cNvSpPr/>
          <p:nvPr/>
        </p:nvSpPr>
        <p:spPr>
          <a:xfrm rot="10500575">
            <a:off x="1344706" y="1916979"/>
            <a:ext cx="3384132" cy="7649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8597" y="2746070"/>
            <a:ext cx="269817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F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Close </a:t>
            </a:r>
          </a:p>
          <a:p>
            <a:pPr algn="ctr"/>
            <a:r>
              <a:rPr lang="en-US" sz="4000" b="1" dirty="0" smtClean="0">
                <a:solidFill>
                  <a:srgbClr val="00B0F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relationship</a:t>
            </a:r>
            <a:endParaRPr lang="en-US" sz="4000" b="1" dirty="0">
              <a:solidFill>
                <a:srgbClr val="00B0F0"/>
              </a:solidFill>
              <a:latin typeface="Tempus Sans ITC" panose="04020404030D07020202" pitchFamily="82" charset="0"/>
            </a:endParaRPr>
          </a:p>
        </p:txBody>
      </p:sp>
      <p:sp>
        <p:nvSpPr>
          <p:cNvPr id="13" name="Curved Up Arrow 12"/>
          <p:cNvSpPr/>
          <p:nvPr/>
        </p:nvSpPr>
        <p:spPr>
          <a:xfrm rot="11099425" flipH="1">
            <a:off x="7463986" y="1901517"/>
            <a:ext cx="3384132" cy="7649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425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 animBg="1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984" y="-70373"/>
            <a:ext cx="5533016" cy="553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6135"/>
            <a:ext cx="6658984" cy="4161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6658984" y="5533016"/>
            <a:ext cx="55330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under banishment </a:t>
            </a:r>
            <a:endParaRPr lang="en-US" sz="4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9592" y="240361"/>
            <a:ext cx="4437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kern="1400" dirty="0" smtClean="0">
                <a:solidFill>
                  <a:srgbClr val="FFC000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Questions answered</a:t>
            </a:r>
            <a:endParaRPr lang="en-US" sz="4000" i="1" kern="1400" dirty="0">
              <a:solidFill>
                <a:srgbClr val="FFC000"/>
              </a:solidFill>
              <a:effectLst/>
              <a:latin typeface="Tempus Sans ITC" panose="04020404030D07020202" pitchFamily="82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9255" y="1323976"/>
            <a:ext cx="23567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 smtClean="0">
                <a:solidFill>
                  <a:srgbClr val="FFFF00"/>
                </a:solidFill>
                <a:effectLst/>
                <a:latin typeface="Bradley Hand ITC" panose="03070402050302030203" pitchFamily="66" charset="0"/>
                <a:ea typeface="Times New Roman" panose="02020603050405020304" pitchFamily="18" charset="0"/>
              </a:rPr>
              <a:t>Where?</a:t>
            </a:r>
            <a:r>
              <a:rPr lang="en-US" sz="4000" b="1" kern="1400" dirty="0" smtClean="0">
                <a:effectLst/>
                <a:latin typeface="Bradley Hand ITC" panose="03070402050302030203" pitchFamily="66" charset="0"/>
                <a:ea typeface="Times New Roman" panose="02020603050405020304" pitchFamily="18" charset="0"/>
              </a:rPr>
              <a:t> </a:t>
            </a:r>
            <a:r>
              <a:rPr lang="en-US" sz="4000" b="1" kern="1400" dirty="0" smtClean="0">
                <a:effectLst/>
                <a:latin typeface="Tempus Sans ITC" panose="04020404030D07020202" pitchFamily="82" charset="0"/>
                <a:ea typeface="Times New Roman" panose="02020603050405020304" pitchFamily="18" charset="0"/>
              </a:rPr>
              <a:t>9b</a:t>
            </a:r>
          </a:p>
        </p:txBody>
      </p:sp>
    </p:spTree>
    <p:extLst>
      <p:ext uri="{BB962C8B-B14F-4D97-AF65-F5344CB8AC3E}">
        <p14:creationId xmlns:p14="http://schemas.microsoft.com/office/powerpoint/2010/main" val="887854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56095" y="629601"/>
            <a:ext cx="6961094" cy="1754326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On the Lord’s Day </a:t>
            </a:r>
            <a:r>
              <a:rPr lang="en-US" sz="3600" b="1" dirty="0" smtClean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 “Sunday” </a:t>
            </a:r>
          </a:p>
          <a:p>
            <a:pPr algn="ctr"/>
            <a:r>
              <a:rPr lang="en-US" sz="3600" b="1" dirty="0" smtClean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3600" b="1" dirty="0">
                <a:latin typeface="Papyrus" panose="03070502060502030205" pitchFamily="66" charset="0"/>
              </a:rPr>
              <a:t>the </a:t>
            </a:r>
            <a:r>
              <a:rPr lang="en-US" sz="3600" b="1" dirty="0" smtClean="0">
                <a:latin typeface="Papyrus" panose="03070502060502030205" pitchFamily="66" charset="0"/>
              </a:rPr>
              <a:t>Spirit - “</a:t>
            </a:r>
            <a:r>
              <a:rPr lang="en-US" sz="3600" b="1" dirty="0">
                <a:latin typeface="Papyrus" panose="03070502060502030205" pitchFamily="66" charset="0"/>
              </a:rPr>
              <a:t>in a state of spiritual ecstasy”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906417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 smtClean="0">
                <a:effectLst/>
                <a:latin typeface="Tempus Sans ITC" panose="04020404030D07020202" pitchFamily="82" charset="0"/>
                <a:ea typeface="Times New Roman" panose="02020603050405020304" pitchFamily="18" charset="0"/>
              </a:rPr>
              <a:t>New Testament - “first day of the week”.   </a:t>
            </a:r>
            <a:endParaRPr lang="en-US" sz="4000" b="1" kern="1400" dirty="0">
              <a:effectLst/>
              <a:latin typeface="Tempus Sans ITC" panose="04020404030D07020202" pitchFamily="82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037084"/>
            <a:ext cx="121920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Came to mean a day especially set aside</a:t>
            </a:r>
          </a:p>
          <a:p>
            <a:pPr algn="ctr"/>
            <a:r>
              <a:rPr lang="en-US" sz="4000" b="1" dirty="0" smtClean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for Christian “worship”. 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783304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From “day of worship” to an  “hour of worship”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592" y="240361"/>
            <a:ext cx="4437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kern="1400" dirty="0" smtClean="0">
                <a:solidFill>
                  <a:srgbClr val="FFC000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Questions answered</a:t>
            </a:r>
            <a:endParaRPr lang="en-US" sz="4000" i="1" kern="1400" dirty="0">
              <a:solidFill>
                <a:srgbClr val="FFC000"/>
              </a:solidFill>
              <a:effectLst/>
              <a:latin typeface="Tempus Sans ITC" panose="04020404030D07020202" pitchFamily="82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362" y="1323976"/>
            <a:ext cx="24545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 smtClean="0">
                <a:solidFill>
                  <a:srgbClr val="FFFF00"/>
                </a:solidFill>
                <a:effectLst/>
                <a:latin typeface="Bradley Hand ITC" panose="03070402050302030203" pitchFamily="66" charset="0"/>
                <a:ea typeface="Times New Roman" panose="02020603050405020304" pitchFamily="18" charset="0"/>
              </a:rPr>
              <a:t>What?</a:t>
            </a:r>
            <a:r>
              <a:rPr lang="en-US" sz="4000" b="1" kern="1400" dirty="0" smtClean="0">
                <a:effectLst/>
                <a:latin typeface="Bradley Hand ITC" panose="03070402050302030203" pitchFamily="66" charset="0"/>
                <a:ea typeface="Times New Roman" panose="02020603050405020304" pitchFamily="18" charset="0"/>
              </a:rPr>
              <a:t> </a:t>
            </a:r>
            <a:r>
              <a:rPr lang="en-US" sz="4000" b="1" kern="1400" dirty="0" smtClean="0">
                <a:latin typeface="Tempus Sans ITC" panose="04020404030D07020202" pitchFamily="82" charset="0"/>
                <a:ea typeface="Times New Roman" panose="02020603050405020304" pitchFamily="18" charset="0"/>
              </a:rPr>
              <a:t>10a</a:t>
            </a:r>
            <a:endParaRPr lang="en-US" sz="4000" b="1" kern="1400" dirty="0" smtClean="0">
              <a:effectLst/>
              <a:latin typeface="Tempus Sans ITC" panose="04020404030D07020202" pitchFamily="8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679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934390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‘S</a:t>
            </a:r>
            <a:r>
              <a:rPr lang="en-US" sz="3600" b="1" dirty="0" smtClean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pecial spiritual state’</a:t>
            </a:r>
          </a:p>
          <a:p>
            <a:pPr algn="ctr"/>
            <a:r>
              <a:rPr lang="en-US" sz="36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600" b="1" dirty="0" smtClean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ot normal – rare and unusual. </a:t>
            </a:r>
            <a:endParaRPr lang="en-US" sz="3600" b="1" dirty="0">
              <a:latin typeface="Tempus Sans ITC" panose="04020404030D07020202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9592" y="240361"/>
            <a:ext cx="4437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kern="1400" dirty="0" smtClean="0">
                <a:solidFill>
                  <a:srgbClr val="FFC000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Questions answered</a:t>
            </a:r>
            <a:endParaRPr lang="en-US" sz="4000" i="1" kern="1400" dirty="0">
              <a:solidFill>
                <a:srgbClr val="FFC000"/>
              </a:solidFill>
              <a:effectLst/>
              <a:latin typeface="Tempus Sans ITC" panose="04020404030D07020202" pitchFamily="82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0362" y="1323976"/>
            <a:ext cx="24545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 smtClean="0">
                <a:solidFill>
                  <a:srgbClr val="FFFF00"/>
                </a:solidFill>
                <a:effectLst/>
                <a:latin typeface="Bradley Hand ITC" panose="03070402050302030203" pitchFamily="66" charset="0"/>
                <a:ea typeface="Times New Roman" panose="02020603050405020304" pitchFamily="18" charset="0"/>
              </a:rPr>
              <a:t>What?</a:t>
            </a:r>
            <a:r>
              <a:rPr lang="en-US" sz="4000" b="1" kern="1400" dirty="0" smtClean="0">
                <a:effectLst/>
                <a:latin typeface="Bradley Hand ITC" panose="03070402050302030203" pitchFamily="66" charset="0"/>
                <a:ea typeface="Times New Roman" panose="02020603050405020304" pitchFamily="18" charset="0"/>
              </a:rPr>
              <a:t> </a:t>
            </a:r>
            <a:r>
              <a:rPr lang="en-US" sz="4000" b="1" kern="1400" dirty="0" smtClean="0">
                <a:latin typeface="Tempus Sans ITC" panose="04020404030D07020202" pitchFamily="82" charset="0"/>
                <a:ea typeface="Times New Roman" panose="02020603050405020304" pitchFamily="18" charset="0"/>
              </a:rPr>
              <a:t>10a</a:t>
            </a:r>
            <a:endParaRPr lang="en-US" sz="4000" b="1" kern="1400" dirty="0" smtClean="0">
              <a:effectLst/>
              <a:latin typeface="Tempus Sans ITC" panose="04020404030D07020202" pitchFamily="82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56095" y="629601"/>
            <a:ext cx="6961094" cy="1754326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On the Lord’s Day –  “Sunday” </a:t>
            </a:r>
          </a:p>
          <a:p>
            <a:pPr algn="ctr"/>
            <a:r>
              <a:rPr lang="en-US" sz="3600" b="1" dirty="0" smtClean="0">
                <a:solidFill>
                  <a:srgbClr val="00B0F0"/>
                </a:solidFill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3600" b="1" dirty="0">
                <a:solidFill>
                  <a:srgbClr val="00B0F0"/>
                </a:solidFill>
                <a:latin typeface="Papyrus" panose="03070502060502030205" pitchFamily="66" charset="0"/>
              </a:rPr>
              <a:t>the </a:t>
            </a:r>
            <a:r>
              <a:rPr lang="en-US" sz="3600" b="1" dirty="0" smtClean="0">
                <a:solidFill>
                  <a:srgbClr val="00B0F0"/>
                </a:solidFill>
                <a:latin typeface="Papyrus" panose="03070502060502030205" pitchFamily="66" charset="0"/>
              </a:rPr>
              <a:t>Spirit </a:t>
            </a:r>
            <a:r>
              <a:rPr lang="en-US" sz="3600" b="1" dirty="0" smtClean="0">
                <a:latin typeface="Papyrus" panose="03070502060502030205" pitchFamily="66" charset="0"/>
              </a:rPr>
              <a:t>- “</a:t>
            </a:r>
            <a:r>
              <a:rPr lang="en-US" sz="3600" b="1" dirty="0">
                <a:latin typeface="Papyrus" panose="03070502060502030205" pitchFamily="66" charset="0"/>
              </a:rPr>
              <a:t>in a state of spiritual ecstasy”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519137"/>
            <a:ext cx="1219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kern="1400" dirty="0" smtClean="0"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How do you get in the spirit? 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kern="1400" dirty="0" smtClean="0"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What do I need to do? If I get there, am I more spiritual than you?  Does God give me more insight in this state? 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kern="1400" dirty="0" smtClean="0"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Do I have to be a super spiritual person?</a:t>
            </a:r>
            <a:endParaRPr lang="en-US" sz="3200" b="1" kern="1400" dirty="0">
              <a:effectLst/>
              <a:latin typeface="Papyrus" panose="03070502060502030205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243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24019" y="2248198"/>
            <a:ext cx="8751442" cy="4524315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kern="1400" dirty="0" smtClean="0"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 </a:t>
            </a:r>
            <a:r>
              <a:rPr lang="en-US" sz="3600" b="1" kern="1400" dirty="0" smtClean="0"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“In </a:t>
            </a:r>
            <a:r>
              <a:rPr lang="en-US" sz="3600" b="1" kern="1400" dirty="0" smtClean="0"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the Lord’s Day” instead of </a:t>
            </a:r>
            <a:endParaRPr lang="en-US" sz="3600" b="1" kern="1400" dirty="0" smtClean="0">
              <a:effectLst/>
              <a:latin typeface="Papyrus" panose="03070502060502030205" pitchFamily="66" charset="0"/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kern="1400" dirty="0" smtClean="0"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“</a:t>
            </a:r>
            <a:r>
              <a:rPr lang="en-US" sz="3600" b="1" kern="1400" dirty="0" smtClean="0"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on the Lord’s Day”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kern="1400" dirty="0" smtClean="0"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Hebrews 3 </a:t>
            </a:r>
            <a:r>
              <a:rPr lang="en-US" sz="3600" b="1" kern="1400" dirty="0" smtClean="0"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 </a:t>
            </a:r>
            <a:r>
              <a:rPr lang="en-US" sz="3600" b="1" kern="1400" dirty="0" smtClean="0"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“today” </a:t>
            </a:r>
            <a:endParaRPr lang="en-US" sz="3600" b="1" kern="1400" dirty="0" smtClean="0">
              <a:effectLst/>
              <a:latin typeface="Papyrus" panose="03070502060502030205" pitchFamily="66" charset="0"/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i="1" kern="1400" dirty="0" smtClean="0">
                <a:solidFill>
                  <a:srgbClr val="FFC000"/>
                </a:solidFill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“</a:t>
            </a:r>
            <a:r>
              <a:rPr lang="en-US" sz="3600" b="1" i="1" kern="1400" dirty="0" smtClean="0">
                <a:solidFill>
                  <a:srgbClr val="FFC000"/>
                </a:solidFill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Today if you hear his voice…encourage one another daily as long as it is called Today</a:t>
            </a:r>
            <a:r>
              <a:rPr lang="en-US" sz="3600" b="1" i="1" kern="1400" dirty="0" smtClean="0">
                <a:solidFill>
                  <a:srgbClr val="FFC000"/>
                </a:solidFill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.”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kern="1400" dirty="0">
                <a:latin typeface="Papyrus" panose="03070502060502030205" pitchFamily="66" charset="0"/>
                <a:ea typeface="Times New Roman" panose="02020603050405020304" pitchFamily="18" charset="0"/>
              </a:rPr>
              <a:t>F</a:t>
            </a:r>
            <a:r>
              <a:rPr lang="en-US" sz="3600" b="1" kern="1400" dirty="0" smtClean="0"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or </a:t>
            </a:r>
            <a:r>
              <a:rPr lang="en-US" sz="3600" b="1" kern="1400" dirty="0" smtClean="0"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the Christian it is always Today – </a:t>
            </a:r>
            <a:endParaRPr lang="en-US" sz="3600" b="1" kern="1400" dirty="0" smtClean="0">
              <a:effectLst/>
              <a:latin typeface="Papyrus" panose="03070502060502030205" pitchFamily="66" charset="0"/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kern="1400" dirty="0" smtClean="0"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We </a:t>
            </a:r>
            <a:r>
              <a:rPr lang="en-US" sz="3600" b="1" kern="1400" dirty="0" smtClean="0"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live in the Lord’s day.</a:t>
            </a:r>
            <a:endParaRPr lang="en-US" sz="3600" b="1" kern="1400" dirty="0">
              <a:effectLst/>
              <a:latin typeface="Papyrus" panose="03070502060502030205" pitchFamily="66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9169" y="825664"/>
            <a:ext cx="77262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 smtClean="0">
                <a:effectLst/>
                <a:latin typeface="Tempus Sans ITC" panose="04020404030D07020202" pitchFamily="82" charset="0"/>
                <a:ea typeface="Times New Roman" panose="02020603050405020304" pitchFamily="18" charset="0"/>
              </a:rPr>
              <a:t>For the Christian every day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 smtClean="0">
                <a:effectLst/>
                <a:latin typeface="Tempus Sans ITC" panose="04020404030D07020202" pitchFamily="82" charset="0"/>
                <a:ea typeface="Times New Roman" panose="02020603050405020304" pitchFamily="18" charset="0"/>
              </a:rPr>
              <a:t>is the Lord’s Day</a:t>
            </a:r>
            <a:endParaRPr lang="en-US" sz="4000" b="1" kern="1400" dirty="0">
              <a:solidFill>
                <a:srgbClr val="000000"/>
              </a:solidFill>
              <a:effectLst/>
              <a:latin typeface="Tempus Sans ITC" panose="04020404030D07020202" pitchFamily="82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9592" y="240361"/>
            <a:ext cx="4437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kern="1400" dirty="0" smtClean="0">
                <a:solidFill>
                  <a:srgbClr val="FFC000"/>
                </a:solidFill>
                <a:latin typeface="Tempus Sans ITC" panose="04020404030D07020202" pitchFamily="82" charset="0"/>
                <a:ea typeface="Times New Roman" panose="02020603050405020304" pitchFamily="18" charset="0"/>
              </a:rPr>
              <a:t>Questions answered</a:t>
            </a:r>
            <a:endParaRPr lang="en-US" sz="4000" i="1" kern="1400" dirty="0">
              <a:solidFill>
                <a:srgbClr val="FFC000"/>
              </a:solidFill>
              <a:effectLst/>
              <a:latin typeface="Tempus Sans ITC" panose="04020404030D07020202" pitchFamily="82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0362" y="1323976"/>
            <a:ext cx="24545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 smtClean="0">
                <a:solidFill>
                  <a:srgbClr val="FFFF00"/>
                </a:solidFill>
                <a:effectLst/>
                <a:latin typeface="Bradley Hand ITC" panose="03070402050302030203" pitchFamily="66" charset="0"/>
                <a:ea typeface="Times New Roman" panose="02020603050405020304" pitchFamily="18" charset="0"/>
              </a:rPr>
              <a:t>What?</a:t>
            </a:r>
            <a:r>
              <a:rPr lang="en-US" sz="4000" b="1" kern="1400" dirty="0" smtClean="0">
                <a:effectLst/>
                <a:latin typeface="Bradley Hand ITC" panose="03070402050302030203" pitchFamily="66" charset="0"/>
                <a:ea typeface="Times New Roman" panose="02020603050405020304" pitchFamily="18" charset="0"/>
              </a:rPr>
              <a:t> </a:t>
            </a:r>
            <a:r>
              <a:rPr lang="en-US" sz="4000" b="1" kern="1400" dirty="0" smtClean="0">
                <a:latin typeface="Tempus Sans ITC" panose="04020404030D07020202" pitchFamily="82" charset="0"/>
                <a:ea typeface="Times New Roman" panose="02020603050405020304" pitchFamily="18" charset="0"/>
              </a:rPr>
              <a:t>10a</a:t>
            </a:r>
            <a:endParaRPr lang="en-US" sz="4000" b="1" kern="1400" dirty="0" smtClean="0">
              <a:effectLst/>
              <a:latin typeface="Tempus Sans ITC" panose="04020404030D07020202" pitchFamily="82" charset="0"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72" y="2149103"/>
            <a:ext cx="3061447" cy="4569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45306" y="5326581"/>
            <a:ext cx="32787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14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Tempus Sans ITC" panose="04020404030D07020202" pitchFamily="82" charset="0"/>
                <a:ea typeface="Times New Roman" panose="02020603050405020304" pitchFamily="18" charset="0"/>
              </a:rPr>
              <a:t>Life centered in Caesar</a:t>
            </a:r>
            <a:endParaRPr lang="en-US" sz="4000" b="1" kern="1400" dirty="0">
              <a:solidFill>
                <a:srgbClr val="0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Tempus Sans ITC" panose="04020404030D07020202" pitchFamily="8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415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600</TotalTime>
  <Words>576</Words>
  <Application>Microsoft Office PowerPoint</Application>
  <PresentationFormat>Widescreen</PresentationFormat>
  <Paragraphs>94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Bradley Hand ITC</vt:lpstr>
      <vt:lpstr>Calibri</vt:lpstr>
      <vt:lpstr>Calibri Light</vt:lpstr>
      <vt:lpstr>MV Boli</vt:lpstr>
      <vt:lpstr>Papyrus</vt:lpstr>
      <vt:lpstr>Showcard Gothic</vt:lpstr>
      <vt:lpstr>Symbol</vt:lpstr>
      <vt:lpstr>Tempus Sans ITC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Allen</dc:creator>
  <cp:lastModifiedBy>Allen</cp:lastModifiedBy>
  <cp:revision>13</cp:revision>
  <dcterms:created xsi:type="dcterms:W3CDTF">2018-05-19T17:33:49Z</dcterms:created>
  <dcterms:modified xsi:type="dcterms:W3CDTF">2018-05-20T04:09:39Z</dcterms:modified>
</cp:coreProperties>
</file>