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60" r:id="rId2"/>
    <p:sldId id="261" r:id="rId3"/>
    <p:sldId id="262" r:id="rId4"/>
    <p:sldId id="268" r:id="rId5"/>
    <p:sldId id="269" r:id="rId6"/>
    <p:sldId id="270" r:id="rId7"/>
    <p:sldId id="263" r:id="rId8"/>
    <p:sldId id="264" r:id="rId9"/>
    <p:sldId id="265" r:id="rId10"/>
    <p:sldId id="256" r:id="rId11"/>
    <p:sldId id="266" r:id="rId12"/>
    <p:sldId id="267" r:id="rId13"/>
    <p:sldId id="257" r:id="rId14"/>
    <p:sldId id="25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3" autoAdjust="0"/>
    <p:restoredTop sz="94660"/>
  </p:normalViewPr>
  <p:slideViewPr>
    <p:cSldViewPr snapToGrid="0">
      <p:cViewPr varScale="1">
        <p:scale>
          <a:sx n="70" d="100"/>
          <a:sy n="70" d="100"/>
        </p:scale>
        <p:origin x="5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5E3A14-6862-4271-BC2E-6B0153A3DA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3A8394-1458-4F68-9257-9E98F12A3D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5BBDEB-1E7A-4169-9142-3B23A8E83289}" type="datetimeFigureOut">
              <a:rPr lang="en-US" smtClean="0"/>
              <a:t>3/4/2018</a:t>
            </a:fld>
            <a:endParaRPr lang="en-US"/>
          </a:p>
        </p:txBody>
      </p:sp>
      <p:sp>
        <p:nvSpPr>
          <p:cNvPr id="4" name="Footer Placeholder 3">
            <a:extLst>
              <a:ext uri="{FF2B5EF4-FFF2-40B4-BE49-F238E27FC236}">
                <a16:creationId xmlns:a16="http://schemas.microsoft.com/office/drawing/2014/main" id="{569568C8-1AF2-459B-83E6-9D181E9A91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B7184074-FA23-4BF7-8324-091330A188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18F09A-81AA-429B-89E8-0BE79713877A}" type="slidenum">
              <a:rPr lang="en-US" smtClean="0"/>
              <a:t>‹#›</a:t>
            </a:fld>
            <a:endParaRPr lang="en-US"/>
          </a:p>
        </p:txBody>
      </p:sp>
      <p:sp>
        <p:nvSpPr>
          <p:cNvPr id="6" name="TextBox 5" descr="Box1">
            <a:extLst>
              <a:ext uri="{FF2B5EF4-FFF2-40B4-BE49-F238E27FC236}">
                <a16:creationId xmlns:a16="http://schemas.microsoft.com/office/drawing/2014/main" id="{CA966856-5332-42C8-8624-A01E82E8DCEA}"/>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61A922D8-77B8-42F8-B389-9794AD52AF87}"/>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BF6ECA52-0941-42BE-9E1B-E86B110D0017}"/>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BA98DA33-7103-4E83-9BA0-E127A9B659E7}"/>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354D0FB1-0047-4830-981E-DAC62296FDF6}"/>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22BD152A-F105-46D4-9C28-A916659EB47F}"/>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B668E3CD-D2DE-4925-873C-C86661A92C7F}"/>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696854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1D4BC-BC0D-4AC7-8E86-DBDFFF4BB8F0}" type="datetimeFigureOut">
              <a:rPr lang="en-US" smtClean="0"/>
              <a:t>3/4/2018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85EE6-E43C-46CB-8DDC-4C4B0566D783}" type="slidenum">
              <a:rPr lang="en-US" smtClean="0"/>
              <a:t>‹#›</a:t>
            </a:fld>
            <a:endParaRPr lang="en-US"/>
          </a:p>
        </p:txBody>
      </p:sp>
    </p:spTree>
    <p:extLst>
      <p:ext uri="{BB962C8B-B14F-4D97-AF65-F5344CB8AC3E}">
        <p14:creationId xmlns:p14="http://schemas.microsoft.com/office/powerpoint/2010/main" val="823659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a:t>
            </a:fld>
            <a:endParaRPr lang="en-US"/>
          </a:p>
        </p:txBody>
      </p:sp>
    </p:spTree>
    <p:extLst>
      <p:ext uri="{BB962C8B-B14F-4D97-AF65-F5344CB8AC3E}">
        <p14:creationId xmlns:p14="http://schemas.microsoft.com/office/powerpoint/2010/main" val="166617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10</a:t>
            </a:fld>
            <a:endParaRPr lang="en-US"/>
          </a:p>
        </p:txBody>
      </p:sp>
    </p:spTree>
    <p:extLst>
      <p:ext uri="{BB962C8B-B14F-4D97-AF65-F5344CB8AC3E}">
        <p14:creationId xmlns:p14="http://schemas.microsoft.com/office/powerpoint/2010/main" val="2495102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11</a:t>
            </a:fld>
            <a:endParaRPr lang="en-US"/>
          </a:p>
        </p:txBody>
      </p:sp>
    </p:spTree>
    <p:extLst>
      <p:ext uri="{BB962C8B-B14F-4D97-AF65-F5344CB8AC3E}">
        <p14:creationId xmlns:p14="http://schemas.microsoft.com/office/powerpoint/2010/main" val="74266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12</a:t>
            </a:fld>
            <a:endParaRPr lang="en-US"/>
          </a:p>
        </p:txBody>
      </p:sp>
    </p:spTree>
    <p:extLst>
      <p:ext uri="{BB962C8B-B14F-4D97-AF65-F5344CB8AC3E}">
        <p14:creationId xmlns:p14="http://schemas.microsoft.com/office/powerpoint/2010/main" val="206741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13</a:t>
            </a:fld>
            <a:endParaRPr lang="en-US"/>
          </a:p>
        </p:txBody>
      </p:sp>
    </p:spTree>
    <p:extLst>
      <p:ext uri="{BB962C8B-B14F-4D97-AF65-F5344CB8AC3E}">
        <p14:creationId xmlns:p14="http://schemas.microsoft.com/office/powerpoint/2010/main" val="2701531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14</a:t>
            </a:fld>
            <a:endParaRPr lang="en-US"/>
          </a:p>
        </p:txBody>
      </p:sp>
    </p:spTree>
    <p:extLst>
      <p:ext uri="{BB962C8B-B14F-4D97-AF65-F5344CB8AC3E}">
        <p14:creationId xmlns:p14="http://schemas.microsoft.com/office/powerpoint/2010/main" val="4162794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15</a:t>
            </a:fld>
            <a:endParaRPr lang="en-US"/>
          </a:p>
        </p:txBody>
      </p:sp>
    </p:spTree>
    <p:extLst>
      <p:ext uri="{BB962C8B-B14F-4D97-AF65-F5344CB8AC3E}">
        <p14:creationId xmlns:p14="http://schemas.microsoft.com/office/powerpoint/2010/main" val="1156275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2</a:t>
            </a:fld>
            <a:endParaRPr lang="en-US"/>
          </a:p>
        </p:txBody>
      </p:sp>
    </p:spTree>
    <p:extLst>
      <p:ext uri="{BB962C8B-B14F-4D97-AF65-F5344CB8AC3E}">
        <p14:creationId xmlns:p14="http://schemas.microsoft.com/office/powerpoint/2010/main" val="183365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3</a:t>
            </a:fld>
            <a:endParaRPr lang="en-US"/>
          </a:p>
        </p:txBody>
      </p:sp>
    </p:spTree>
    <p:extLst>
      <p:ext uri="{BB962C8B-B14F-4D97-AF65-F5344CB8AC3E}">
        <p14:creationId xmlns:p14="http://schemas.microsoft.com/office/powerpoint/2010/main" val="75913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4</a:t>
            </a:fld>
            <a:endParaRPr lang="en-US"/>
          </a:p>
        </p:txBody>
      </p:sp>
    </p:spTree>
    <p:extLst>
      <p:ext uri="{BB962C8B-B14F-4D97-AF65-F5344CB8AC3E}">
        <p14:creationId xmlns:p14="http://schemas.microsoft.com/office/powerpoint/2010/main" val="938668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5</a:t>
            </a:fld>
            <a:endParaRPr lang="en-US"/>
          </a:p>
        </p:txBody>
      </p:sp>
    </p:spTree>
    <p:extLst>
      <p:ext uri="{BB962C8B-B14F-4D97-AF65-F5344CB8AC3E}">
        <p14:creationId xmlns:p14="http://schemas.microsoft.com/office/powerpoint/2010/main" val="30669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6</a:t>
            </a:fld>
            <a:endParaRPr lang="en-US"/>
          </a:p>
        </p:txBody>
      </p:sp>
    </p:spTree>
    <p:extLst>
      <p:ext uri="{BB962C8B-B14F-4D97-AF65-F5344CB8AC3E}">
        <p14:creationId xmlns:p14="http://schemas.microsoft.com/office/powerpoint/2010/main" val="3270023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7</a:t>
            </a:fld>
            <a:endParaRPr lang="en-US"/>
          </a:p>
        </p:txBody>
      </p:sp>
    </p:spTree>
    <p:extLst>
      <p:ext uri="{BB962C8B-B14F-4D97-AF65-F5344CB8AC3E}">
        <p14:creationId xmlns:p14="http://schemas.microsoft.com/office/powerpoint/2010/main" val="1071434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8</a:t>
            </a:fld>
            <a:endParaRPr lang="en-US"/>
          </a:p>
        </p:txBody>
      </p:sp>
    </p:spTree>
    <p:extLst>
      <p:ext uri="{BB962C8B-B14F-4D97-AF65-F5344CB8AC3E}">
        <p14:creationId xmlns:p14="http://schemas.microsoft.com/office/powerpoint/2010/main" val="3033035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85EE6-E43C-46CB-8DDC-4C4B0566D783}" type="slidenum">
              <a:rPr lang="en-US" smtClean="0"/>
              <a:t>9</a:t>
            </a:fld>
            <a:endParaRPr lang="en-US"/>
          </a:p>
        </p:txBody>
      </p:sp>
    </p:spTree>
    <p:extLst>
      <p:ext uri="{BB962C8B-B14F-4D97-AF65-F5344CB8AC3E}">
        <p14:creationId xmlns:p14="http://schemas.microsoft.com/office/powerpoint/2010/main" val="118079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3EFF39-44A8-407B-9DD1-77B6B1AF465B}"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13890024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EFF39-44A8-407B-9DD1-77B6B1AF465B}"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199316502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EFF39-44A8-407B-9DD1-77B6B1AF465B}"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19007719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EFF39-44A8-407B-9DD1-77B6B1AF465B}"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273086993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3EFF39-44A8-407B-9DD1-77B6B1AF465B}"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270141307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3EFF39-44A8-407B-9DD1-77B6B1AF465B}"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364971934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3EFF39-44A8-407B-9DD1-77B6B1AF465B}" type="datetimeFigureOut">
              <a:rPr lang="en-US" smtClean="0"/>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250963423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3EFF39-44A8-407B-9DD1-77B6B1AF465B}" type="datetimeFigureOut">
              <a:rPr lang="en-US" smtClean="0"/>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173499412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EFF39-44A8-407B-9DD1-77B6B1AF465B}" type="datetimeFigureOut">
              <a:rPr lang="en-US" smtClean="0"/>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389348172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3EFF39-44A8-407B-9DD1-77B6B1AF465B}"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208592992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3EFF39-44A8-407B-9DD1-77B6B1AF465B}"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5E8B7-EBCD-470F-AFFC-FEB7D05EDA1F}" type="slidenum">
              <a:rPr lang="en-US" smtClean="0"/>
              <a:t>‹#›</a:t>
            </a:fld>
            <a:endParaRPr lang="en-US"/>
          </a:p>
        </p:txBody>
      </p:sp>
    </p:spTree>
    <p:extLst>
      <p:ext uri="{BB962C8B-B14F-4D97-AF65-F5344CB8AC3E}">
        <p14:creationId xmlns:p14="http://schemas.microsoft.com/office/powerpoint/2010/main" val="320436015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EFF39-44A8-407B-9DD1-77B6B1AF465B}" type="datetimeFigureOut">
              <a:rPr lang="en-US" smtClean="0"/>
              <a:t>3/4/2018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5E8B7-EBCD-470F-AFFC-FEB7D05EDA1F}" type="slidenum">
              <a:rPr lang="en-US" smtClean="0"/>
              <a:t>‹#›</a:t>
            </a:fld>
            <a:endParaRPr lang="en-US"/>
          </a:p>
        </p:txBody>
      </p:sp>
    </p:spTree>
    <p:extLst>
      <p:ext uri="{BB962C8B-B14F-4D97-AF65-F5344CB8AC3E}">
        <p14:creationId xmlns:p14="http://schemas.microsoft.com/office/powerpoint/2010/main" val="407802344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524435"/>
            <a:ext cx="9158041" cy="5513294"/>
          </a:xfrm>
          <a:prstGeom prst="rect">
            <a:avLst/>
          </a:prstGeom>
          <a:ln>
            <a:noFill/>
          </a:ln>
          <a:effectLst>
            <a:softEdge rad="112500"/>
          </a:effectLst>
        </p:spPr>
      </p:pic>
      <p:sp>
        <p:nvSpPr>
          <p:cNvPr id="2" name="Rectangle 1"/>
          <p:cNvSpPr/>
          <p:nvPr/>
        </p:nvSpPr>
        <p:spPr>
          <a:xfrm>
            <a:off x="2810435" y="4834324"/>
            <a:ext cx="6293224" cy="1179105"/>
          </a:xfrm>
          <a:prstGeom prst="rect">
            <a:avLst/>
          </a:prstGeom>
          <a:effectLst>
            <a:outerShdw blurRad="50800" dist="50800" dir="5400000" algn="ctr" rotWithShape="0">
              <a:schemeClr val="bg1"/>
            </a:outerShdw>
          </a:effectLst>
        </p:spPr>
        <p:txBody>
          <a:bodyPr wrap="square">
            <a:spAutoFit/>
          </a:bodyPr>
          <a:lstStyle/>
          <a:p>
            <a:pPr algn="ctr">
              <a:lnSpc>
                <a:spcPct val="107000"/>
              </a:lnSpc>
            </a:pPr>
            <a:r>
              <a:rPr lang="en-US" sz="6600" dirty="0">
                <a:effectLst/>
                <a:latin typeface="Freestyle Script" panose="030804020302050B0404" pitchFamily="66" charset="0"/>
                <a:ea typeface="Calibri" panose="020F0502020204030204" pitchFamily="34" charset="0"/>
                <a:cs typeface="Times New Roman" panose="02020603050405020304" pitchFamily="18" charset="0"/>
              </a:rPr>
              <a:t>Grace, Mercy and Peace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918012" y="934365"/>
            <a:ext cx="6078070" cy="1870640"/>
          </a:xfrm>
          <a:prstGeom prst="rect">
            <a:avLst/>
          </a:prstGeom>
          <a:effectLst>
            <a:outerShdw blurRad="50800" dist="50800" dir="5400000" algn="ctr" rotWithShape="0">
              <a:schemeClr val="bg1"/>
            </a:outerShdw>
          </a:effectLst>
        </p:spPr>
        <p:txBody>
          <a:bodyPr wrap="square">
            <a:spAutoFit/>
          </a:bodyPr>
          <a:lstStyle/>
          <a:p>
            <a:pPr algn="ctr">
              <a:lnSpc>
                <a:spcPct val="107000"/>
              </a:lnSpc>
            </a:pPr>
            <a:r>
              <a:rPr lang="en-US" sz="5400" b="1" dirty="0">
                <a:effectLst/>
                <a:latin typeface="Tempus Sans ITC" panose="04020404030D07020202" pitchFamily="82" charset="0"/>
                <a:ea typeface="Calibri" panose="020F0502020204030204" pitchFamily="34" charset="0"/>
                <a:cs typeface="Times New Roman" panose="02020603050405020304" pitchFamily="18" charset="0"/>
              </a:rPr>
              <a:t>God’s Greetings, </a:t>
            </a:r>
          </a:p>
          <a:p>
            <a:pPr algn="ctr">
              <a:lnSpc>
                <a:spcPct val="107000"/>
              </a:lnSpc>
            </a:pPr>
            <a:r>
              <a:rPr lang="en-US" sz="5400" b="1" dirty="0">
                <a:effectLst/>
                <a:latin typeface="Tempus Sans ITC" panose="04020404030D07020202" pitchFamily="82" charset="0"/>
                <a:ea typeface="Calibri" panose="020F0502020204030204" pitchFamily="34" charset="0"/>
                <a:cs typeface="Times New Roman" panose="02020603050405020304" pitchFamily="18" charset="0"/>
              </a:rPr>
              <a:t>My Response</a:t>
            </a:r>
          </a:p>
        </p:txBody>
      </p:sp>
    </p:spTree>
    <p:extLst>
      <p:ext uri="{BB962C8B-B14F-4D97-AF65-F5344CB8AC3E}">
        <p14:creationId xmlns:p14="http://schemas.microsoft.com/office/powerpoint/2010/main" val="6156844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491089"/>
            <a:ext cx="4343461" cy="707886"/>
          </a:xfrm>
          <a:prstGeom prst="rect">
            <a:avLst/>
          </a:prstGeom>
          <a:noFill/>
          <a:effectLst>
            <a:outerShdw blurRad="50800" dist="50800" dir="5400000" algn="ctr" rotWithShape="0">
              <a:schemeClr val="bg1"/>
            </a:outerShdw>
          </a:effectLst>
        </p:spPr>
        <p:txBody>
          <a:bodyPr wrap="square" rtlCol="0">
            <a:spAutoFit/>
          </a:bodyPr>
          <a:lstStyle/>
          <a:p>
            <a:pPr algn="ctr"/>
            <a:r>
              <a:rPr lang="en-US" sz="4000" b="1" dirty="0">
                <a:solidFill>
                  <a:srgbClr val="FFFF00"/>
                </a:solidFill>
                <a:latin typeface="Tempus Sans ITC" panose="04020404030D07020202" pitchFamily="82" charset="0"/>
              </a:rPr>
              <a:t>PEACE</a:t>
            </a:r>
          </a:p>
        </p:txBody>
      </p:sp>
      <p:sp>
        <p:nvSpPr>
          <p:cNvPr id="6" name="Rectangle 5"/>
          <p:cNvSpPr/>
          <p:nvPr/>
        </p:nvSpPr>
        <p:spPr>
          <a:xfrm>
            <a:off x="0" y="1530449"/>
            <a:ext cx="4424081" cy="175432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600" b="1" dirty="0">
                <a:latin typeface="Papyrus" panose="03070502060502030205" pitchFamily="66" charset="0"/>
                <a:ea typeface="Calibri" panose="020F0502020204030204" pitchFamily="34" charset="0"/>
              </a:rPr>
              <a:t>P</a:t>
            </a:r>
            <a:r>
              <a:rPr lang="en-US" sz="3600" b="1" dirty="0">
                <a:effectLst/>
                <a:latin typeface="Papyrus" panose="03070502060502030205" pitchFamily="66" charset="0"/>
                <a:ea typeface="Calibri" panose="020F0502020204030204" pitchFamily="34" charset="0"/>
              </a:rPr>
              <a:t>eace be yours in abundance </a:t>
            </a:r>
          </a:p>
          <a:p>
            <a:pPr algn="ctr"/>
            <a:r>
              <a:rPr lang="en-US" sz="3600" b="1" dirty="0">
                <a:solidFill>
                  <a:srgbClr val="FFC000"/>
                </a:solidFill>
                <a:effectLst/>
                <a:latin typeface="Papyrus" panose="03070502060502030205" pitchFamily="66" charset="0"/>
                <a:ea typeface="Calibri" panose="020F0502020204030204" pitchFamily="34" charset="0"/>
              </a:rPr>
              <a:t>2 Pet 2:2</a:t>
            </a:r>
            <a:endParaRPr lang="en-US" sz="3600" b="1" dirty="0">
              <a:solidFill>
                <a:srgbClr val="FFC000"/>
              </a:solidFill>
              <a:latin typeface="Papyrus" panose="03070502060502030205" pitchFamily="66" charset="0"/>
            </a:endParaRPr>
          </a:p>
        </p:txBody>
      </p:sp>
      <p:sp>
        <p:nvSpPr>
          <p:cNvPr id="7" name="Rectangle 6"/>
          <p:cNvSpPr/>
          <p:nvPr/>
        </p:nvSpPr>
        <p:spPr>
          <a:xfrm>
            <a:off x="-1" y="3519032"/>
            <a:ext cx="9144001" cy="70788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rPr>
              <a:t>Hebrew greeting – Shalom </a:t>
            </a:r>
            <a:endParaRPr lang="en-US" sz="4000" b="1" dirty="0">
              <a:latin typeface="Tempus Sans ITC" panose="04020404030D07020202" pitchFamily="82" charset="0"/>
            </a:endParaRPr>
          </a:p>
        </p:txBody>
      </p:sp>
      <p:sp>
        <p:nvSpPr>
          <p:cNvPr id="8" name="Rectangle 7"/>
          <p:cNvSpPr/>
          <p:nvPr/>
        </p:nvSpPr>
        <p:spPr>
          <a:xfrm>
            <a:off x="0" y="4671040"/>
            <a:ext cx="9144000" cy="187070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effectLst/>
                <a:latin typeface="Papyrus" panose="03070502060502030205" pitchFamily="66" charset="0"/>
                <a:ea typeface="Calibri" panose="020F0502020204030204" pitchFamily="34" charset="0"/>
                <a:cs typeface="Times New Roman" panose="02020603050405020304" pitchFamily="18" charset="0"/>
              </a:rPr>
              <a:t>Wholeness, a great sense of well-being, </a:t>
            </a:r>
          </a:p>
          <a:p>
            <a:pPr marR="0" lvl="0" algn="ctr">
              <a:lnSpc>
                <a:spcPct val="107000"/>
              </a:lnSpc>
              <a:spcBef>
                <a:spcPts val="0"/>
              </a:spcBef>
              <a:spcAft>
                <a:spcPts val="0"/>
              </a:spcAft>
            </a:pPr>
            <a:r>
              <a:rPr lang="en-US" sz="3600" b="1" dirty="0">
                <a:effectLst/>
                <a:latin typeface="Papyrus" panose="03070502060502030205" pitchFamily="66" charset="0"/>
                <a:ea typeface="Calibri" panose="020F0502020204030204" pitchFamily="34" charset="0"/>
                <a:cs typeface="Times New Roman" panose="02020603050405020304" pitchFamily="18" charset="0"/>
              </a:rPr>
              <a:t>fulfillment and contentment – a security.  </a:t>
            </a:r>
          </a:p>
          <a:p>
            <a:pPr marR="0" lvl="0" algn="ctr">
              <a:lnSpc>
                <a:spcPct val="107000"/>
              </a:lnSpc>
              <a:spcBef>
                <a:spcPts val="0"/>
              </a:spcBef>
              <a:spcAft>
                <a:spcPts val="0"/>
              </a:spcAft>
            </a:pPr>
            <a:r>
              <a:rPr lang="en-US" sz="3600" b="1" dirty="0">
                <a:effectLst/>
                <a:latin typeface="Papyrus" panose="03070502060502030205" pitchFamily="66" charset="0"/>
                <a:ea typeface="Calibri" panose="020F0502020204030204" pitchFamily="34" charset="0"/>
                <a:cs typeface="Times New Roman" panose="02020603050405020304" pitchFamily="18" charset="0"/>
              </a:rPr>
              <a:t>Everything is complete and right.</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61" y="0"/>
            <a:ext cx="4800539" cy="3187558"/>
          </a:xfrm>
          <a:prstGeom prst="rect">
            <a:avLst/>
          </a:prstGeom>
          <a:ln>
            <a:noFill/>
          </a:ln>
          <a:effectLst>
            <a:softEdge rad="112500"/>
          </a:effectLst>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07599" y="654217"/>
            <a:ext cx="1405365" cy="2581950"/>
          </a:xfrm>
          <a:prstGeom prst="rect">
            <a:avLst/>
          </a:prstGeom>
          <a:ln>
            <a:noFill/>
            <a:prstDash val="solid"/>
          </a:ln>
          <a:effectLst>
            <a:softEdge rad="112500"/>
          </a:effectLst>
          <a:extLst>
            <a:ext uri="{91240B29-F687-4F45-9708-019B960494DF}">
              <a14:hiddenLine xmlns:a14="http://schemas.microsoft.com/office/drawing/2010/main">
                <a:solidFill>
                  <a:schemeClr val="tx1"/>
                </a:solidFill>
                <a:prstDash val="solid"/>
              </a14:hiddenLine>
            </a:ext>
          </a:extLst>
        </p:spPr>
      </p:pic>
    </p:spTree>
    <p:extLst>
      <p:ext uri="{BB962C8B-B14F-4D97-AF65-F5344CB8AC3E}">
        <p14:creationId xmlns:p14="http://schemas.microsoft.com/office/powerpoint/2010/main" val="22497700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093502"/>
            <a:ext cx="9144001" cy="1673150"/>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Therefore we have been justified by faith, we have peace with God through our Lord Jesus Christ.</a:t>
            </a:r>
          </a:p>
          <a:p>
            <a:pPr marR="0" lvl="0" algn="ctr">
              <a:lnSpc>
                <a:spcPct val="107000"/>
              </a:lnSpc>
              <a:spcBef>
                <a:spcPts val="0"/>
              </a:spcBef>
              <a:spcAft>
                <a:spcPts val="0"/>
              </a:spcAft>
            </a:pPr>
            <a:r>
              <a:rPr lang="en-US" sz="3200" b="1" dirty="0">
                <a:solidFill>
                  <a:srgbClr val="FFC000"/>
                </a:solidFill>
                <a:latin typeface="Papyrus" panose="03070502060502030205" pitchFamily="66" charset="0"/>
                <a:ea typeface="Calibri" panose="020F0502020204030204" pitchFamily="34" charset="0"/>
                <a:cs typeface="Times New Roman" panose="02020603050405020304" pitchFamily="18" charset="0"/>
              </a:rPr>
              <a:t>Romans 5:1</a:t>
            </a:r>
            <a:endParaRPr lang="en-US" sz="3200" b="1" dirty="0">
              <a:solidFill>
                <a:srgbClr val="FFC0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4" name="TextBox 3"/>
          <p:cNvSpPr txBox="1"/>
          <p:nvPr/>
        </p:nvSpPr>
        <p:spPr>
          <a:xfrm>
            <a:off x="-1" y="491089"/>
            <a:ext cx="4343461" cy="707886"/>
          </a:xfrm>
          <a:prstGeom prst="rect">
            <a:avLst/>
          </a:prstGeom>
          <a:noFill/>
          <a:effectLst>
            <a:outerShdw blurRad="50800" dist="50800" dir="5400000" algn="ctr" rotWithShape="0">
              <a:schemeClr val="bg1"/>
            </a:outerShdw>
          </a:effectLst>
        </p:spPr>
        <p:txBody>
          <a:bodyPr wrap="square" rtlCol="0">
            <a:spAutoFit/>
          </a:bodyPr>
          <a:lstStyle/>
          <a:p>
            <a:pPr algn="ctr"/>
            <a:r>
              <a:rPr lang="en-US" sz="4000" b="1" dirty="0">
                <a:solidFill>
                  <a:srgbClr val="FFFF00"/>
                </a:solidFill>
                <a:latin typeface="Tempus Sans ITC" panose="04020404030D07020202" pitchFamily="82" charset="0"/>
              </a:rPr>
              <a:t>PEACE</a:t>
            </a:r>
          </a:p>
        </p:txBody>
      </p:sp>
      <p:sp>
        <p:nvSpPr>
          <p:cNvPr id="5" name="Rectangle 4"/>
          <p:cNvSpPr/>
          <p:nvPr/>
        </p:nvSpPr>
        <p:spPr>
          <a:xfrm>
            <a:off x="0" y="1310938"/>
            <a:ext cx="4424081" cy="2554545"/>
          </a:xfrm>
          <a:prstGeom prst="rect">
            <a:avLst/>
          </a:prstGeom>
          <a:effectLst>
            <a:outerShdw blurRad="50800" dist="50800" dir="5400000" algn="ctr" rotWithShape="0">
              <a:schemeClr val="bg1"/>
            </a:outerShdw>
          </a:effectLst>
        </p:spPr>
        <p:txBody>
          <a:bodyPr wrap="square">
            <a:spAutoFit/>
          </a:bodyPr>
          <a:lstStyle/>
          <a:p>
            <a:pPr algn="ctr"/>
            <a:r>
              <a:rPr lang="en-US" sz="3200" b="1" dirty="0">
                <a:latin typeface="Papyrus" panose="03070502060502030205" pitchFamily="66" charset="0"/>
                <a:ea typeface="Calibri" panose="020F0502020204030204" pitchFamily="34" charset="0"/>
              </a:rPr>
              <a:t>You will keep in perfect peace him whose mind is steadfast, because he trusts in you</a:t>
            </a:r>
            <a:endParaRPr lang="en-US" sz="3200" b="1" dirty="0">
              <a:effectLst/>
              <a:latin typeface="Papyrus" panose="03070502060502030205" pitchFamily="66" charset="0"/>
              <a:ea typeface="Calibri" panose="020F0502020204030204" pitchFamily="34" charset="0"/>
            </a:endParaRPr>
          </a:p>
          <a:p>
            <a:pPr algn="ctr"/>
            <a:r>
              <a:rPr lang="en-US" sz="3200" b="1" dirty="0">
                <a:solidFill>
                  <a:srgbClr val="FFC000"/>
                </a:solidFill>
                <a:effectLst/>
                <a:latin typeface="Papyrus" panose="03070502060502030205" pitchFamily="66" charset="0"/>
                <a:ea typeface="Calibri" panose="020F0502020204030204" pitchFamily="34" charset="0"/>
              </a:rPr>
              <a:t>Isaiah 26:3</a:t>
            </a:r>
            <a:endParaRPr lang="en-US" sz="3200" b="1" dirty="0">
              <a:solidFill>
                <a:srgbClr val="FFC000"/>
              </a:solidFill>
              <a:latin typeface="Papyrus" panose="03070502060502030205" pitchFamily="66"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61" y="0"/>
            <a:ext cx="4800539" cy="3187558"/>
          </a:xfrm>
          <a:prstGeom prst="rect">
            <a:avLst/>
          </a:prstGeom>
          <a:ln>
            <a:noFill/>
          </a:ln>
          <a:effectLst>
            <a:softEdge rad="112500"/>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07599" y="654217"/>
            <a:ext cx="1405365" cy="2581950"/>
          </a:xfrm>
          <a:prstGeom prst="rect">
            <a:avLst/>
          </a:prstGeom>
          <a:ln>
            <a:noFill/>
          </a:ln>
          <a:effectLst>
            <a:softEdge rad="112500"/>
          </a:effectLst>
        </p:spPr>
      </p:pic>
      <p:sp>
        <p:nvSpPr>
          <p:cNvPr id="8" name="Rectangle 7"/>
          <p:cNvSpPr/>
          <p:nvPr/>
        </p:nvSpPr>
        <p:spPr>
          <a:xfrm>
            <a:off x="3711389" y="3126809"/>
            <a:ext cx="5432672" cy="175432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600" b="1" dirty="0">
                <a:effectLst/>
                <a:latin typeface="Tempus Sans ITC" panose="04020404030D07020202" pitchFamily="82" charset="0"/>
                <a:ea typeface="Calibri" panose="020F0502020204030204" pitchFamily="34" charset="0"/>
              </a:rPr>
              <a:t>“I’ve learned to be content in every circumstance…” </a:t>
            </a:r>
          </a:p>
          <a:p>
            <a:pPr algn="ctr"/>
            <a:r>
              <a:rPr lang="en-US" sz="3600" b="1" dirty="0">
                <a:solidFill>
                  <a:srgbClr val="FFC000"/>
                </a:solidFill>
                <a:effectLst/>
                <a:latin typeface="Tempus Sans ITC" panose="04020404030D07020202" pitchFamily="82" charset="0"/>
                <a:ea typeface="Calibri" panose="020F0502020204030204" pitchFamily="34" charset="0"/>
              </a:rPr>
              <a:t>Phil 4:11</a:t>
            </a:r>
            <a:endParaRPr lang="en-US" sz="3600" b="1" dirty="0">
              <a:solidFill>
                <a:srgbClr val="FFC000"/>
              </a:solidFill>
              <a:latin typeface="Tempus Sans ITC" panose="04020404030D07020202" pitchFamily="82" charset="0"/>
            </a:endParaRPr>
          </a:p>
        </p:txBody>
      </p:sp>
    </p:spTree>
    <p:extLst>
      <p:ext uri="{BB962C8B-B14F-4D97-AF65-F5344CB8AC3E}">
        <p14:creationId xmlns:p14="http://schemas.microsoft.com/office/powerpoint/2010/main" val="4191979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44334"/>
            <a:ext cx="9143999" cy="132343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rPr>
              <a:t>Grace, mercy and peace…</a:t>
            </a:r>
          </a:p>
          <a:p>
            <a:pPr algn="ctr"/>
            <a:r>
              <a:rPr lang="en-US" sz="4000" b="1" i="1" dirty="0">
                <a:solidFill>
                  <a:srgbClr val="FFC000"/>
                </a:solidFill>
                <a:effectLst/>
                <a:latin typeface="Tempus Sans ITC" panose="04020404030D07020202" pitchFamily="82" charset="0"/>
                <a:ea typeface="Calibri" panose="020F0502020204030204" pitchFamily="34" charset="0"/>
              </a:rPr>
              <a:t>will be</a:t>
            </a:r>
            <a:r>
              <a:rPr lang="en-US" sz="4000" b="1" dirty="0">
                <a:solidFill>
                  <a:srgbClr val="FFC000"/>
                </a:solidFill>
                <a:effectLst/>
                <a:latin typeface="Tempus Sans ITC" panose="04020404030D07020202" pitchFamily="82" charset="0"/>
                <a:ea typeface="Calibri" panose="020F0502020204030204" pitchFamily="34" charset="0"/>
              </a:rPr>
              <a:t> </a:t>
            </a:r>
            <a:r>
              <a:rPr lang="en-US" sz="4000" b="1" dirty="0">
                <a:effectLst/>
                <a:latin typeface="Tempus Sans ITC" panose="04020404030D07020202" pitchFamily="82" charset="0"/>
                <a:ea typeface="Calibri" panose="020F0502020204030204" pitchFamily="34" charset="0"/>
              </a:rPr>
              <a:t>with us. </a:t>
            </a:r>
            <a:endParaRPr lang="en-US" sz="4000" b="1" dirty="0">
              <a:latin typeface="Tempus Sans ITC" panose="04020404030D07020202" pitchFamily="82" charset="0"/>
            </a:endParaRPr>
          </a:p>
        </p:txBody>
      </p:sp>
      <p:sp>
        <p:nvSpPr>
          <p:cNvPr id="3" name="Rectangle 2"/>
          <p:cNvSpPr/>
          <p:nvPr/>
        </p:nvSpPr>
        <p:spPr>
          <a:xfrm>
            <a:off x="0" y="1247643"/>
            <a:ext cx="9144001" cy="1146211"/>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2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Sin breaks peace to pieces…</a:t>
            </a:r>
          </a:p>
          <a:p>
            <a:pPr marR="0" lvl="0" algn="ctr">
              <a:lnSpc>
                <a:spcPct val="107000"/>
              </a:lnSpc>
              <a:spcBef>
                <a:spcPts val="0"/>
              </a:spcBef>
              <a:spcAft>
                <a:spcPts val="0"/>
              </a:spcAft>
            </a:pPr>
            <a:endParaRPr lang="en-US" sz="3200" b="1" dirty="0">
              <a:solidFill>
                <a:srgbClr val="FFC0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08263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7" y="483764"/>
            <a:ext cx="8700247" cy="5509200"/>
          </a:xfrm>
          <a:prstGeom prst="rect">
            <a:avLst/>
          </a:prstGeom>
          <a:ln w="28575">
            <a:solidFill>
              <a:srgbClr val="00B0F0"/>
            </a:solidFill>
          </a:ln>
          <a:effectLst>
            <a:outerShdw blurRad="50800" dist="50800" dir="5400000" algn="ctr" rotWithShape="0">
              <a:schemeClr val="bg1"/>
            </a:outerShdw>
          </a:effectLst>
        </p:spPr>
        <p:txBody>
          <a:bodyPr wrap="square">
            <a:spAutoFit/>
          </a:bodyPr>
          <a:lstStyle/>
          <a:p>
            <a:pPr algn="ctr"/>
            <a:r>
              <a:rPr lang="en-US" sz="3200" b="1" i="0" dirty="0">
                <a:effectLst/>
                <a:latin typeface="Tempus Sans ITC" panose="04020404030D07020202" pitchFamily="82" charset="0"/>
              </a:rPr>
              <a:t>Peace, perfect peace, in this dark world of sin?</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The blood of Jesus whispers peace within.</a:t>
            </a:r>
          </a:p>
          <a:p>
            <a:pPr algn="ctr"/>
            <a:endParaRPr lang="en-US" sz="3200" b="1" i="0" dirty="0">
              <a:solidFill>
                <a:srgbClr val="FFFF00"/>
              </a:solidFill>
              <a:effectLst/>
              <a:latin typeface="Tempus Sans ITC" panose="04020404030D07020202" pitchFamily="82" charset="0"/>
            </a:endParaRPr>
          </a:p>
          <a:p>
            <a:pPr algn="ctr"/>
            <a:r>
              <a:rPr lang="en-US" sz="3200" b="1" i="0" dirty="0">
                <a:effectLst/>
                <a:latin typeface="Tempus Sans ITC" panose="04020404030D07020202" pitchFamily="82" charset="0"/>
              </a:rPr>
              <a:t>Peace, perfect peace, by thronging duties pressed?</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To do the will of Jesus, this is rest.</a:t>
            </a:r>
          </a:p>
          <a:p>
            <a:pPr algn="ctr"/>
            <a:endParaRPr lang="en-US" sz="3200" b="1" i="0" dirty="0">
              <a:effectLst/>
              <a:latin typeface="Tempus Sans ITC" panose="04020404030D07020202" pitchFamily="82" charset="0"/>
            </a:endParaRPr>
          </a:p>
          <a:p>
            <a:pPr algn="ctr"/>
            <a:r>
              <a:rPr lang="en-US" sz="3200" b="1" i="0" dirty="0">
                <a:effectLst/>
                <a:latin typeface="Tempus Sans ITC" panose="04020404030D07020202" pitchFamily="82" charset="0"/>
              </a:rPr>
              <a:t>Peace, perfect peace, with sorrows surging round?</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On Jesus’ bosom naught but calm is found.</a:t>
            </a:r>
          </a:p>
          <a:p>
            <a:pPr algn="ctr"/>
            <a:endParaRPr lang="en-US" sz="3200" b="1" dirty="0">
              <a:solidFill>
                <a:srgbClr val="FFFF00"/>
              </a:solidFill>
              <a:latin typeface="Tempus Sans ITC" panose="04020404030D07020202" pitchFamily="82" charset="0"/>
            </a:endParaRPr>
          </a:p>
          <a:p>
            <a:pPr algn="ctr"/>
            <a:r>
              <a:rPr lang="en-US" sz="3200" b="1" i="0" dirty="0">
                <a:effectLst/>
                <a:latin typeface="Tempus Sans ITC" panose="04020404030D07020202" pitchFamily="82" charset="0"/>
              </a:rPr>
              <a:t>Peace, perfect peace, with loved ones far away?</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In Jesus’ keeping we are safe, and they.</a:t>
            </a:r>
            <a:endParaRPr lang="en-US" sz="3200" b="1" i="0" dirty="0">
              <a:effectLst/>
              <a:latin typeface="Tempus Sans ITC" panose="04020404030D07020202" pitchFamily="82" charset="0"/>
            </a:endParaRPr>
          </a:p>
        </p:txBody>
      </p:sp>
    </p:spTree>
    <p:extLst>
      <p:ext uri="{BB962C8B-B14F-4D97-AF65-F5344CB8AC3E}">
        <p14:creationId xmlns:p14="http://schemas.microsoft.com/office/powerpoint/2010/main" val="315474285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8" y="564776"/>
            <a:ext cx="8754035" cy="5016758"/>
          </a:xfrm>
          <a:prstGeom prst="rect">
            <a:avLst/>
          </a:prstGeom>
          <a:ln w="28575">
            <a:solidFill>
              <a:srgbClr val="00B0F0"/>
            </a:solidFill>
          </a:ln>
          <a:effectLst>
            <a:outerShdw blurRad="50800" dist="50800" dir="5400000" algn="ctr" rotWithShape="0">
              <a:schemeClr val="bg1"/>
            </a:outerShdw>
          </a:effectLst>
        </p:spPr>
        <p:txBody>
          <a:bodyPr wrap="square">
            <a:spAutoFit/>
          </a:bodyPr>
          <a:lstStyle/>
          <a:p>
            <a:pPr algn="ctr"/>
            <a:endParaRPr lang="en-US" sz="3200" b="1" i="0" dirty="0">
              <a:effectLst/>
              <a:latin typeface="Tempus Sans ITC" panose="04020404030D07020202" pitchFamily="82" charset="0"/>
            </a:endParaRPr>
          </a:p>
          <a:p>
            <a:pPr algn="ctr"/>
            <a:r>
              <a:rPr lang="en-US" sz="3200" b="1" i="0" dirty="0">
                <a:effectLst/>
                <a:latin typeface="Tempus Sans ITC" panose="04020404030D07020202" pitchFamily="82" charset="0"/>
              </a:rPr>
              <a:t>Peace, perfect peace, our future all unknown?</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Jesus we know, and He is on the throne.</a:t>
            </a:r>
          </a:p>
          <a:p>
            <a:pPr algn="ctr"/>
            <a:endParaRPr lang="en-US" sz="3200" b="1" i="0" dirty="0">
              <a:effectLst/>
              <a:latin typeface="Tempus Sans ITC" panose="04020404030D07020202" pitchFamily="82" charset="0"/>
            </a:endParaRPr>
          </a:p>
          <a:p>
            <a:pPr algn="ctr"/>
            <a:r>
              <a:rPr lang="en-US" sz="3200" b="1" i="0" dirty="0">
                <a:effectLst/>
                <a:latin typeface="Tempus Sans ITC" panose="04020404030D07020202" pitchFamily="82" charset="0"/>
              </a:rPr>
              <a:t>Peace, perfect peace, death shadowing us and ours?</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Jesus has vanquished death and all its powers.</a:t>
            </a:r>
          </a:p>
          <a:p>
            <a:pPr algn="ctr"/>
            <a:endParaRPr lang="en-US" sz="3200" b="1" i="0" dirty="0">
              <a:effectLst/>
              <a:latin typeface="Tempus Sans ITC" panose="04020404030D07020202" pitchFamily="82" charset="0"/>
            </a:endParaRPr>
          </a:p>
          <a:p>
            <a:pPr algn="ctr"/>
            <a:r>
              <a:rPr lang="en-US" sz="3200" b="1" i="0" dirty="0">
                <a:effectLst/>
                <a:latin typeface="Tempus Sans ITC" panose="04020404030D07020202" pitchFamily="82" charset="0"/>
              </a:rPr>
              <a:t>It is enough: earth’s struggles soon shall cease,</a:t>
            </a:r>
            <a:br>
              <a:rPr lang="en-US" sz="3200" b="1" i="0" dirty="0">
                <a:effectLst/>
                <a:latin typeface="Tempus Sans ITC" panose="04020404030D07020202" pitchFamily="82" charset="0"/>
              </a:rPr>
            </a:br>
            <a:r>
              <a:rPr lang="en-US" sz="3200" b="1" i="0" dirty="0">
                <a:solidFill>
                  <a:srgbClr val="FFFF00"/>
                </a:solidFill>
                <a:effectLst/>
                <a:latin typeface="Tempus Sans ITC" panose="04020404030D07020202" pitchFamily="82" charset="0"/>
              </a:rPr>
              <a:t>And Jesus call us to Heaven’s perfect peace.</a:t>
            </a:r>
          </a:p>
          <a:p>
            <a:pPr algn="ctr"/>
            <a:endParaRPr lang="en-US" sz="3200" b="1" i="0" dirty="0">
              <a:solidFill>
                <a:srgbClr val="FFFF00"/>
              </a:solidFill>
              <a:effectLst/>
              <a:latin typeface="Tempus Sans ITC" panose="04020404030D07020202" pitchFamily="82" charset="0"/>
            </a:endParaRPr>
          </a:p>
        </p:txBody>
      </p:sp>
    </p:spTree>
    <p:extLst>
      <p:ext uri="{BB962C8B-B14F-4D97-AF65-F5344CB8AC3E}">
        <p14:creationId xmlns:p14="http://schemas.microsoft.com/office/powerpoint/2010/main" val="429032238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04960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92" y="1503707"/>
            <a:ext cx="9155692" cy="3509682"/>
          </a:xfrm>
          <a:prstGeom prst="rect">
            <a:avLst/>
          </a:prstGeom>
          <a:ln>
            <a:noFill/>
          </a:ln>
          <a:effectLst>
            <a:softEdge rad="112500"/>
          </a:effectLst>
        </p:spPr>
      </p:pic>
      <p:sp>
        <p:nvSpPr>
          <p:cNvPr id="3" name="Rectangle 2"/>
          <p:cNvSpPr/>
          <p:nvPr/>
        </p:nvSpPr>
        <p:spPr>
          <a:xfrm>
            <a:off x="0" y="273177"/>
            <a:ext cx="3724835" cy="1179105"/>
          </a:xfrm>
          <a:prstGeom prst="rect">
            <a:avLst/>
          </a:prstGeom>
          <a:effectLst>
            <a:outerShdw blurRad="50800" dist="50800" dir="5400000" algn="ctr" rotWithShape="0">
              <a:schemeClr val="bg1"/>
            </a:outerShdw>
          </a:effectLst>
        </p:spPr>
        <p:txBody>
          <a:bodyPr wrap="square">
            <a:spAutoFit/>
          </a:bodyPr>
          <a:lstStyle/>
          <a:p>
            <a:pPr algn="ctr">
              <a:lnSpc>
                <a:spcPct val="107000"/>
              </a:lnSpc>
            </a:pPr>
            <a:r>
              <a:rPr lang="en-US" sz="6600" dirty="0">
                <a:effectLst/>
                <a:latin typeface="Freestyle Script" panose="030804020302050B0404" pitchFamily="66" charset="0"/>
                <a:ea typeface="Calibri" panose="020F0502020204030204" pitchFamily="34" charset="0"/>
                <a:cs typeface="Times New Roman" panose="02020603050405020304" pitchFamily="18" charset="0"/>
              </a:rPr>
              <a:t>“Greetings”</a:t>
            </a:r>
          </a:p>
        </p:txBody>
      </p:sp>
      <p:sp>
        <p:nvSpPr>
          <p:cNvPr id="4" name="Rectangle 3"/>
          <p:cNvSpPr/>
          <p:nvPr/>
        </p:nvSpPr>
        <p:spPr>
          <a:xfrm>
            <a:off x="4698446" y="609354"/>
            <a:ext cx="4578270" cy="117910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6600" dirty="0" err="1">
                <a:latin typeface="Freestyle Script" panose="030804020302050B0404" pitchFamily="66" charset="0"/>
                <a:ea typeface="Calibri" panose="020F0502020204030204" pitchFamily="34" charset="0"/>
                <a:cs typeface="Times New Roman" panose="02020603050405020304" pitchFamily="18" charset="0"/>
              </a:rPr>
              <a:t>Chairein</a:t>
            </a:r>
            <a:r>
              <a:rPr lang="en-US" sz="6600" dirty="0">
                <a:latin typeface="Freestyle Script" panose="030804020302050B0404" pitchFamily="66" charset="0"/>
                <a:ea typeface="Calibri" panose="020F0502020204030204" pitchFamily="34" charset="0"/>
                <a:cs typeface="Times New Roman" panose="02020603050405020304" pitchFamily="18" charset="0"/>
              </a:rPr>
              <a:t> - </a:t>
            </a:r>
            <a:r>
              <a:rPr lang="en-US" sz="4000" dirty="0" err="1">
                <a:latin typeface="Symbol" panose="05050102010706020507" pitchFamily="18" charset="2"/>
                <a:ea typeface="Calibri" panose="020F0502020204030204" pitchFamily="34" charset="0"/>
                <a:cs typeface="Times New Roman" panose="02020603050405020304" pitchFamily="18" charset="0"/>
              </a:rPr>
              <a:t>cairein</a:t>
            </a:r>
            <a:endParaRPr lang="en-US" sz="4000" dirty="0">
              <a:effectLst/>
              <a:latin typeface="Freestyle Script" panose="030804020302050B0404" pitchFamily="66" charset="0"/>
              <a:ea typeface="Calibri" panose="020F0502020204030204" pitchFamily="34" charset="0"/>
              <a:cs typeface="Times New Roman" panose="02020603050405020304" pitchFamily="18" charset="0"/>
            </a:endParaRPr>
          </a:p>
        </p:txBody>
      </p:sp>
      <p:sp>
        <p:nvSpPr>
          <p:cNvPr id="5" name="Rectangle 4"/>
          <p:cNvSpPr/>
          <p:nvPr/>
        </p:nvSpPr>
        <p:spPr>
          <a:xfrm>
            <a:off x="-11692" y="5419164"/>
            <a:ext cx="3724835" cy="117910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6600" dirty="0">
                <a:effectLst/>
                <a:latin typeface="Freestyle Script" panose="030804020302050B0404" pitchFamily="66" charset="0"/>
                <a:ea typeface="Calibri" panose="020F0502020204030204" pitchFamily="34" charset="0"/>
                <a:cs typeface="Times New Roman" panose="02020603050405020304" pitchFamily="18" charset="0"/>
              </a:rPr>
              <a:t>“Grace”</a:t>
            </a:r>
          </a:p>
        </p:txBody>
      </p:sp>
      <p:sp>
        <p:nvSpPr>
          <p:cNvPr id="6" name="Rectangle 5"/>
          <p:cNvSpPr/>
          <p:nvPr/>
        </p:nvSpPr>
        <p:spPr>
          <a:xfrm>
            <a:off x="4632088" y="4728637"/>
            <a:ext cx="4578270" cy="117910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6600" dirty="0">
                <a:latin typeface="Freestyle Script" panose="030804020302050B0404" pitchFamily="66" charset="0"/>
                <a:ea typeface="Calibri" panose="020F0502020204030204" pitchFamily="34" charset="0"/>
                <a:cs typeface="Times New Roman" panose="02020603050405020304" pitchFamily="18" charset="0"/>
              </a:rPr>
              <a:t>Charis - </a:t>
            </a:r>
            <a:r>
              <a:rPr lang="en-US" sz="4000" dirty="0" err="1">
                <a:latin typeface="Symbol" panose="05050102010706020507" pitchFamily="18" charset="2"/>
                <a:ea typeface="Calibri" panose="020F0502020204030204" pitchFamily="34" charset="0"/>
                <a:cs typeface="Times New Roman" panose="02020603050405020304" pitchFamily="18" charset="0"/>
              </a:rPr>
              <a:t>cariV</a:t>
            </a:r>
            <a:endParaRPr lang="en-US" sz="4000" dirty="0">
              <a:effectLst/>
              <a:latin typeface="Freestyle Script" panose="030804020302050B0404" pitchFamily="66" charset="0"/>
              <a:ea typeface="Calibri" panose="020F0502020204030204" pitchFamily="34" charset="0"/>
              <a:cs typeface="Times New Roman" panose="02020603050405020304" pitchFamily="18" charset="0"/>
            </a:endParaRPr>
          </a:p>
        </p:txBody>
      </p:sp>
      <p:sp>
        <p:nvSpPr>
          <p:cNvPr id="7" name="Rectangle 6"/>
          <p:cNvSpPr/>
          <p:nvPr/>
        </p:nvSpPr>
        <p:spPr>
          <a:xfrm>
            <a:off x="-11693" y="1503707"/>
            <a:ext cx="3724835" cy="2265877"/>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6600" b="1" dirty="0">
                <a:effectLst>
                  <a:glow rad="228600">
                    <a:schemeClr val="accent6">
                      <a:satMod val="175000"/>
                      <a:alpha val="40000"/>
                    </a:schemeClr>
                  </a:glow>
                </a:effectLst>
                <a:latin typeface="Freestyle Script" panose="030804020302050B0404" pitchFamily="66" charset="0"/>
                <a:ea typeface="Calibri" panose="020F0502020204030204" pitchFamily="34" charset="0"/>
                <a:cs typeface="Times New Roman" panose="02020603050405020304" pitchFamily="18" charset="0"/>
              </a:rPr>
              <a:t>“Grace, Mercy and Peace”</a:t>
            </a:r>
          </a:p>
        </p:txBody>
      </p:sp>
      <p:sp>
        <p:nvSpPr>
          <p:cNvPr id="8" name="Rectangle 7"/>
          <p:cNvSpPr/>
          <p:nvPr/>
        </p:nvSpPr>
        <p:spPr>
          <a:xfrm>
            <a:off x="5124740" y="3507505"/>
            <a:ext cx="3945795" cy="1409617"/>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4000" b="1" dirty="0">
                <a:effectLst>
                  <a:glow rad="228600">
                    <a:schemeClr val="accent6">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1 &amp; 2 Timothy</a:t>
            </a:r>
          </a:p>
          <a:p>
            <a:pPr algn="ctr">
              <a:lnSpc>
                <a:spcPct val="107000"/>
              </a:lnSpc>
            </a:pPr>
            <a:r>
              <a:rPr lang="en-US" sz="4000" b="1" dirty="0">
                <a:effectLst>
                  <a:glow rad="228600">
                    <a:schemeClr val="accent6">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2 John</a:t>
            </a:r>
          </a:p>
        </p:txBody>
      </p:sp>
    </p:spTree>
    <p:extLst>
      <p:ext uri="{BB962C8B-B14F-4D97-AF65-F5344CB8AC3E}">
        <p14:creationId xmlns:p14="http://schemas.microsoft.com/office/powerpoint/2010/main" val="10753188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682" y="0"/>
            <a:ext cx="3348318" cy="4464424"/>
          </a:xfrm>
          <a:prstGeom prst="rect">
            <a:avLst/>
          </a:prstGeom>
          <a:ln>
            <a:noFill/>
            <a:prstDash val="solid"/>
          </a:ln>
          <a:effectLst>
            <a:softEdge rad="112500"/>
          </a:effectLst>
          <a:extLst>
            <a:ext uri="{91240B29-F687-4F45-9708-019B960494DF}">
              <a14:hiddenLine xmlns:a14="http://schemas.microsoft.com/office/drawing/2010/main">
                <a:solidFill>
                  <a:schemeClr val="tx1"/>
                </a:solidFill>
                <a:prstDash val="solid"/>
              </a14:hiddenLine>
            </a:ext>
          </a:extLst>
        </p:spPr>
      </p:pic>
      <p:sp>
        <p:nvSpPr>
          <p:cNvPr id="3" name="TextBox 2"/>
          <p:cNvSpPr txBox="1"/>
          <p:nvPr/>
        </p:nvSpPr>
        <p:spPr>
          <a:xfrm>
            <a:off x="0" y="244523"/>
            <a:ext cx="5795682" cy="830997"/>
          </a:xfrm>
          <a:prstGeom prst="rect">
            <a:avLst/>
          </a:prstGeom>
          <a:noFill/>
          <a:effectLst>
            <a:outerShdw blurRad="50800" dist="50800" dir="5400000" algn="ctr" rotWithShape="0">
              <a:schemeClr val="bg1"/>
            </a:outerShdw>
          </a:effectLst>
        </p:spPr>
        <p:txBody>
          <a:bodyPr wrap="square" rtlCol="0">
            <a:spAutoFit/>
          </a:bodyPr>
          <a:lstStyle/>
          <a:p>
            <a:pPr algn="ctr"/>
            <a:r>
              <a:rPr lang="en-US" sz="4800" b="1" dirty="0">
                <a:solidFill>
                  <a:srgbClr val="FFFF00"/>
                </a:solidFill>
                <a:latin typeface="Tempus Sans ITC" panose="04020404030D07020202" pitchFamily="82" charset="0"/>
              </a:rPr>
              <a:t>GRACE</a:t>
            </a:r>
          </a:p>
        </p:txBody>
      </p:sp>
      <p:sp>
        <p:nvSpPr>
          <p:cNvPr id="4" name="TextBox 3"/>
          <p:cNvSpPr txBox="1"/>
          <p:nvPr/>
        </p:nvSpPr>
        <p:spPr>
          <a:xfrm>
            <a:off x="5795682" y="2877670"/>
            <a:ext cx="3348318" cy="1569660"/>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200" dirty="0">
                <a:latin typeface="MV Boli" panose="02000500030200090000" pitchFamily="2" charset="0"/>
                <a:cs typeface="MV Boli" panose="02000500030200090000" pitchFamily="2" charset="0"/>
              </a:rPr>
              <a:t>Marilyn Elizabeth </a:t>
            </a:r>
            <a:r>
              <a:rPr lang="en-US" sz="3200" dirty="0" err="1">
                <a:latin typeface="MV Boli" panose="02000500030200090000" pitchFamily="2" charset="0"/>
                <a:cs typeface="MV Boli" panose="02000500030200090000" pitchFamily="2" charset="0"/>
              </a:rPr>
              <a:t>Drucilla</a:t>
            </a:r>
            <a:r>
              <a:rPr lang="en-US" sz="3200" dirty="0">
                <a:latin typeface="MV Boli" panose="02000500030200090000" pitchFamily="2" charset="0"/>
                <a:cs typeface="MV Boli" panose="02000500030200090000" pitchFamily="2" charset="0"/>
              </a:rPr>
              <a:t> </a:t>
            </a:r>
            <a:r>
              <a:rPr lang="en-US" sz="3200" dirty="0">
                <a:solidFill>
                  <a:srgbClr val="FFFF00"/>
                </a:solidFill>
                <a:latin typeface="MV Boli" panose="02000500030200090000" pitchFamily="2" charset="0"/>
                <a:cs typeface="MV Boli" panose="02000500030200090000" pitchFamily="2" charset="0"/>
              </a:rPr>
              <a:t>Grace</a:t>
            </a:r>
          </a:p>
        </p:txBody>
      </p:sp>
      <p:sp>
        <p:nvSpPr>
          <p:cNvPr id="5" name="Rectangle 4"/>
          <p:cNvSpPr/>
          <p:nvPr/>
        </p:nvSpPr>
        <p:spPr>
          <a:xfrm>
            <a:off x="0" y="1159448"/>
            <a:ext cx="5903258" cy="2726900"/>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effectLst/>
                <a:latin typeface="Papyrus" panose="03070502060502030205" pitchFamily="66" charset="0"/>
                <a:ea typeface="Calibri" panose="020F0502020204030204" pitchFamily="34" charset="0"/>
                <a:cs typeface="Times New Roman" panose="02020603050405020304" pitchFamily="18" charset="0"/>
              </a:rPr>
              <a:t>Grace reveals the character of God </a:t>
            </a:r>
          </a:p>
          <a:p>
            <a:pPr marR="0" lvl="0" algn="ctr">
              <a:lnSpc>
                <a:spcPct val="107000"/>
              </a:lnSpc>
              <a:spcBef>
                <a:spcPts val="0"/>
              </a:spcBef>
              <a:spcAft>
                <a:spcPts val="0"/>
              </a:spcAft>
            </a:pPr>
            <a:r>
              <a:rPr lang="en-US" sz="4000" b="1" dirty="0">
                <a:effectLst/>
                <a:latin typeface="Papyrus" panose="03070502060502030205" pitchFamily="66" charset="0"/>
                <a:ea typeface="Calibri" panose="020F0502020204030204" pitchFamily="34" charset="0"/>
                <a:cs typeface="Times New Roman" panose="02020603050405020304" pitchFamily="18" charset="0"/>
              </a:rPr>
              <a:t>but also reveals the character of  man</a:t>
            </a:r>
          </a:p>
        </p:txBody>
      </p:sp>
      <p:sp>
        <p:nvSpPr>
          <p:cNvPr id="8" name="Rectangle 7"/>
          <p:cNvSpPr/>
          <p:nvPr/>
        </p:nvSpPr>
        <p:spPr>
          <a:xfrm>
            <a:off x="0" y="4789741"/>
            <a:ext cx="9144000" cy="206825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For by grace you have been saved – </a:t>
            </a:r>
          </a:p>
          <a:p>
            <a:pPr marR="0" lvl="0" algn="ctr">
              <a:lnSpc>
                <a:spcPct val="107000"/>
              </a:lnSpc>
              <a:spcBef>
                <a:spcPts val="0"/>
              </a:spcBef>
              <a:spcAft>
                <a:spcPts val="0"/>
              </a:spcAft>
            </a:pPr>
            <a:r>
              <a:rPr lang="en-US" sz="40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it is the gift of God.  </a:t>
            </a:r>
          </a:p>
          <a:p>
            <a:pPr marR="0" lvl="0" algn="ctr">
              <a:lnSpc>
                <a:spcPct val="107000"/>
              </a:lnSpc>
              <a:spcBef>
                <a:spcPts val="0"/>
              </a:spcBef>
              <a:spcAft>
                <a:spcPts val="0"/>
              </a:spcAft>
            </a:pPr>
            <a:r>
              <a:rPr lang="en-US" sz="40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Ephesians 2:8</a:t>
            </a:r>
          </a:p>
        </p:txBody>
      </p:sp>
      <p:sp>
        <p:nvSpPr>
          <p:cNvPr id="9" name="Rectangle 8"/>
          <p:cNvSpPr/>
          <p:nvPr/>
        </p:nvSpPr>
        <p:spPr>
          <a:xfrm>
            <a:off x="0" y="4023797"/>
            <a:ext cx="5903258" cy="70788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God’s gives to my need </a:t>
            </a:r>
            <a:endParaRPr lang="en-US" sz="4000" b="1" dirty="0">
              <a:solidFill>
                <a:srgbClr val="FFFF00"/>
              </a:solidFill>
              <a:latin typeface="Tempus Sans ITC" panose="04020404030D07020202" pitchFamily="82" charset="0"/>
            </a:endParaRPr>
          </a:p>
        </p:txBody>
      </p:sp>
    </p:spTree>
    <p:extLst>
      <p:ext uri="{BB962C8B-B14F-4D97-AF65-F5344CB8AC3E}">
        <p14:creationId xmlns:p14="http://schemas.microsoft.com/office/powerpoint/2010/main" val="37299732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682" y="0"/>
            <a:ext cx="3348318" cy="4464424"/>
          </a:xfrm>
          <a:prstGeom prst="rect">
            <a:avLst/>
          </a:prstGeom>
          <a:ln>
            <a:noFill/>
          </a:ln>
          <a:effectLst>
            <a:softEdge rad="112500"/>
          </a:effectLst>
        </p:spPr>
      </p:pic>
      <p:sp>
        <p:nvSpPr>
          <p:cNvPr id="3" name="TextBox 2"/>
          <p:cNvSpPr txBox="1"/>
          <p:nvPr/>
        </p:nvSpPr>
        <p:spPr>
          <a:xfrm>
            <a:off x="0" y="244523"/>
            <a:ext cx="5795682" cy="830997"/>
          </a:xfrm>
          <a:prstGeom prst="rect">
            <a:avLst/>
          </a:prstGeom>
          <a:noFill/>
          <a:effectLst>
            <a:outerShdw blurRad="50800" dist="50800" dir="5400000" algn="ctr" rotWithShape="0">
              <a:schemeClr val="bg1"/>
            </a:outerShdw>
          </a:effectLst>
        </p:spPr>
        <p:txBody>
          <a:bodyPr wrap="square" rtlCol="0">
            <a:spAutoFit/>
          </a:bodyPr>
          <a:lstStyle/>
          <a:p>
            <a:pPr algn="ctr"/>
            <a:r>
              <a:rPr lang="en-US" sz="4800" b="1" dirty="0">
                <a:solidFill>
                  <a:srgbClr val="FFFF00"/>
                </a:solidFill>
                <a:latin typeface="Tempus Sans ITC" panose="04020404030D07020202" pitchFamily="82" charset="0"/>
              </a:rPr>
              <a:t>GRACE</a:t>
            </a:r>
          </a:p>
        </p:txBody>
      </p:sp>
      <p:sp>
        <p:nvSpPr>
          <p:cNvPr id="4" name="TextBox 3"/>
          <p:cNvSpPr txBox="1"/>
          <p:nvPr/>
        </p:nvSpPr>
        <p:spPr>
          <a:xfrm>
            <a:off x="5795682" y="2842681"/>
            <a:ext cx="3348318" cy="1569660"/>
          </a:xfrm>
          <a:prstGeom prst="rect">
            <a:avLst/>
          </a:prstGeom>
          <a:noFill/>
          <a:effectLst>
            <a:outerShdw blurRad="50800" dist="50800" dir="5400000" algn="ctr" rotWithShape="0">
              <a:schemeClr val="bg1"/>
            </a:outerShdw>
          </a:effectLst>
        </p:spPr>
        <p:txBody>
          <a:bodyPr wrap="square" rtlCol="0">
            <a:spAutoFit/>
          </a:bodyPr>
          <a:lstStyle/>
          <a:p>
            <a:pPr algn="ctr"/>
            <a:r>
              <a:rPr lang="en-US" sz="3200" dirty="0">
                <a:latin typeface="MV Boli" panose="02000500030200090000" pitchFamily="2" charset="0"/>
                <a:cs typeface="MV Boli" panose="02000500030200090000" pitchFamily="2" charset="0"/>
              </a:rPr>
              <a:t>Marilyn Elizabeth </a:t>
            </a:r>
            <a:r>
              <a:rPr lang="en-US" sz="3200" dirty="0" err="1">
                <a:latin typeface="MV Boli" panose="02000500030200090000" pitchFamily="2" charset="0"/>
                <a:cs typeface="MV Boli" panose="02000500030200090000" pitchFamily="2" charset="0"/>
              </a:rPr>
              <a:t>Drucilla</a:t>
            </a:r>
            <a:r>
              <a:rPr lang="en-US" sz="3200" dirty="0">
                <a:latin typeface="MV Boli" panose="02000500030200090000" pitchFamily="2" charset="0"/>
                <a:cs typeface="MV Boli" panose="02000500030200090000" pitchFamily="2" charset="0"/>
              </a:rPr>
              <a:t> </a:t>
            </a:r>
            <a:r>
              <a:rPr lang="en-US" sz="3200" dirty="0">
                <a:solidFill>
                  <a:srgbClr val="FFFF00"/>
                </a:solidFill>
                <a:latin typeface="MV Boli" panose="02000500030200090000" pitchFamily="2" charset="0"/>
                <a:cs typeface="MV Boli" panose="02000500030200090000" pitchFamily="2" charset="0"/>
              </a:rPr>
              <a:t>Grace</a:t>
            </a:r>
          </a:p>
        </p:txBody>
      </p:sp>
      <p:sp>
        <p:nvSpPr>
          <p:cNvPr id="6" name="Rectangle 5"/>
          <p:cNvSpPr/>
          <p:nvPr/>
        </p:nvSpPr>
        <p:spPr>
          <a:xfrm>
            <a:off x="0" y="2752889"/>
            <a:ext cx="6485207" cy="223285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4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For by the trespass of the </a:t>
            </a:r>
          </a:p>
          <a:p>
            <a:pPr marR="0" lvl="0" algn="ctr">
              <a:lnSpc>
                <a:spcPct val="107000"/>
              </a:lnSpc>
              <a:spcBef>
                <a:spcPts val="0"/>
              </a:spcBef>
              <a:spcAft>
                <a:spcPts val="0"/>
              </a:spcAft>
            </a:pPr>
            <a:r>
              <a:rPr lang="en-US" sz="34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one man, death reigned… </a:t>
            </a:r>
            <a:r>
              <a:rPr lang="en-US" sz="28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consequently [there was]</a:t>
            </a:r>
          </a:p>
          <a:p>
            <a:pPr marR="0" lvl="0" algn="ctr">
              <a:lnSpc>
                <a:spcPct val="107000"/>
              </a:lnSpc>
              <a:spcBef>
                <a:spcPts val="0"/>
              </a:spcBef>
              <a:spcAft>
                <a:spcPts val="0"/>
              </a:spcAft>
            </a:pPr>
            <a:r>
              <a:rPr lang="en-US" sz="34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condemnation of all…but </a:t>
            </a:r>
          </a:p>
        </p:txBody>
      </p:sp>
      <p:sp>
        <p:nvSpPr>
          <p:cNvPr id="7" name="Rectangle 6"/>
          <p:cNvSpPr/>
          <p:nvPr/>
        </p:nvSpPr>
        <p:spPr>
          <a:xfrm>
            <a:off x="0" y="1018321"/>
            <a:ext cx="5795682" cy="1323439"/>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God’s generosity</a:t>
            </a:r>
          </a:p>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because I’m helpless </a:t>
            </a:r>
            <a:endParaRPr lang="en-US" sz="4000" b="1" dirty="0">
              <a:latin typeface="Tempus Sans ITC" panose="04020404030D07020202" pitchFamily="82" charset="0"/>
            </a:endParaRPr>
          </a:p>
        </p:txBody>
      </p:sp>
      <p:sp>
        <p:nvSpPr>
          <p:cNvPr id="9" name="Rectangle 8"/>
          <p:cNvSpPr/>
          <p:nvPr/>
        </p:nvSpPr>
        <p:spPr>
          <a:xfrm>
            <a:off x="5282420" y="4314772"/>
            <a:ext cx="3756073" cy="65216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4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the gift is not like</a:t>
            </a:r>
          </a:p>
        </p:txBody>
      </p:sp>
      <p:sp>
        <p:nvSpPr>
          <p:cNvPr id="10" name="Rectangle 9"/>
          <p:cNvSpPr/>
          <p:nvPr/>
        </p:nvSpPr>
        <p:spPr>
          <a:xfrm>
            <a:off x="105" y="4875553"/>
            <a:ext cx="9157962" cy="1771832"/>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just">
              <a:lnSpc>
                <a:spcPct val="107000"/>
              </a:lnSpc>
              <a:spcBef>
                <a:spcPts val="0"/>
              </a:spcBef>
              <a:spcAft>
                <a:spcPts val="0"/>
              </a:spcAft>
            </a:pPr>
            <a:r>
              <a:rPr lang="en-US" sz="34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the trespass. How much more did God’s grace and the gift that came by the grace of …Jesus overflow to the many.  </a:t>
            </a:r>
            <a:r>
              <a:rPr lang="en-US" sz="3400" b="1" dirty="0">
                <a:solidFill>
                  <a:srgbClr val="FFC000"/>
                </a:solidFill>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Romans 5:17,18,15</a:t>
            </a:r>
          </a:p>
        </p:txBody>
      </p:sp>
    </p:spTree>
    <p:extLst>
      <p:ext uri="{BB962C8B-B14F-4D97-AF65-F5344CB8AC3E}">
        <p14:creationId xmlns:p14="http://schemas.microsoft.com/office/powerpoint/2010/main" val="17031244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682" y="0"/>
            <a:ext cx="3348318" cy="4464424"/>
          </a:xfrm>
          <a:prstGeom prst="rect">
            <a:avLst/>
          </a:prstGeom>
          <a:ln>
            <a:noFill/>
          </a:ln>
          <a:effectLst>
            <a:softEdge rad="112500"/>
          </a:effectLst>
        </p:spPr>
      </p:pic>
      <p:sp>
        <p:nvSpPr>
          <p:cNvPr id="5" name="TextBox 4"/>
          <p:cNvSpPr txBox="1"/>
          <p:nvPr/>
        </p:nvSpPr>
        <p:spPr>
          <a:xfrm>
            <a:off x="0" y="244523"/>
            <a:ext cx="5795682" cy="830997"/>
          </a:xfrm>
          <a:prstGeom prst="rect">
            <a:avLst/>
          </a:prstGeom>
          <a:noFill/>
          <a:effectLst>
            <a:outerShdw blurRad="50800" dist="50800" dir="5400000" algn="ctr" rotWithShape="0">
              <a:schemeClr val="bg1"/>
            </a:outerShdw>
          </a:effectLst>
        </p:spPr>
        <p:txBody>
          <a:bodyPr wrap="square" rtlCol="0">
            <a:spAutoFit/>
          </a:bodyPr>
          <a:lstStyle/>
          <a:p>
            <a:pPr algn="ctr"/>
            <a:r>
              <a:rPr lang="en-US" sz="4800" b="1" dirty="0">
                <a:solidFill>
                  <a:srgbClr val="FFFF00"/>
                </a:solidFill>
                <a:latin typeface="Tempus Sans ITC" panose="04020404030D07020202" pitchFamily="82" charset="0"/>
              </a:rPr>
              <a:t>GRACE</a:t>
            </a:r>
          </a:p>
        </p:txBody>
      </p:sp>
      <p:sp>
        <p:nvSpPr>
          <p:cNvPr id="6" name="TextBox 5"/>
          <p:cNvSpPr txBox="1"/>
          <p:nvPr/>
        </p:nvSpPr>
        <p:spPr>
          <a:xfrm>
            <a:off x="5795682" y="2842681"/>
            <a:ext cx="3348318" cy="1569660"/>
          </a:xfrm>
          <a:prstGeom prst="rect">
            <a:avLst/>
          </a:prstGeom>
          <a:noFill/>
          <a:effectLst>
            <a:outerShdw blurRad="50800" dist="50800" dir="5400000" algn="ctr" rotWithShape="0">
              <a:schemeClr val="bg1"/>
            </a:outerShdw>
          </a:effectLst>
        </p:spPr>
        <p:txBody>
          <a:bodyPr wrap="square" rtlCol="0">
            <a:spAutoFit/>
          </a:bodyPr>
          <a:lstStyle/>
          <a:p>
            <a:pPr algn="ctr"/>
            <a:r>
              <a:rPr lang="en-US" sz="3200" dirty="0">
                <a:latin typeface="MV Boli" panose="02000500030200090000" pitchFamily="2" charset="0"/>
                <a:cs typeface="MV Boli" panose="02000500030200090000" pitchFamily="2" charset="0"/>
              </a:rPr>
              <a:t>Marilyn Elizabeth </a:t>
            </a:r>
            <a:r>
              <a:rPr lang="en-US" sz="3200" dirty="0" err="1">
                <a:latin typeface="MV Boli" panose="02000500030200090000" pitchFamily="2" charset="0"/>
                <a:cs typeface="MV Boli" panose="02000500030200090000" pitchFamily="2" charset="0"/>
              </a:rPr>
              <a:t>Drucilla</a:t>
            </a:r>
            <a:r>
              <a:rPr lang="en-US" sz="3200" dirty="0">
                <a:latin typeface="MV Boli" panose="02000500030200090000" pitchFamily="2" charset="0"/>
                <a:cs typeface="MV Boli" panose="02000500030200090000" pitchFamily="2" charset="0"/>
              </a:rPr>
              <a:t> </a:t>
            </a:r>
            <a:r>
              <a:rPr lang="en-US" sz="3200" dirty="0">
                <a:solidFill>
                  <a:srgbClr val="FFFF00"/>
                </a:solidFill>
                <a:latin typeface="MV Boli" panose="02000500030200090000" pitchFamily="2" charset="0"/>
                <a:cs typeface="MV Boli" panose="02000500030200090000" pitchFamily="2" charset="0"/>
              </a:rPr>
              <a:t>Grace</a:t>
            </a:r>
          </a:p>
        </p:txBody>
      </p:sp>
      <p:sp>
        <p:nvSpPr>
          <p:cNvPr id="7" name="Rectangle 6"/>
          <p:cNvSpPr/>
          <p:nvPr/>
        </p:nvSpPr>
        <p:spPr>
          <a:xfrm>
            <a:off x="0" y="1018321"/>
            <a:ext cx="5795682" cy="1323439"/>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God’s riches because of my poverty</a:t>
            </a:r>
            <a:endParaRPr lang="en-US" sz="4000" b="1" dirty="0">
              <a:latin typeface="Tempus Sans ITC" panose="04020404030D07020202" pitchFamily="82" charset="0"/>
            </a:endParaRPr>
          </a:p>
        </p:txBody>
      </p:sp>
      <p:sp>
        <p:nvSpPr>
          <p:cNvPr id="8" name="Rectangle 7"/>
          <p:cNvSpPr/>
          <p:nvPr/>
        </p:nvSpPr>
        <p:spPr>
          <a:xfrm>
            <a:off x="0" y="2842681"/>
            <a:ext cx="5795682" cy="4011163"/>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400" b="1" dirty="0">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For you know the grace of our Lord Jesus Christ, that though he was rich, yet for your sakes he became poor, so that you through his poverty might become rich. </a:t>
            </a:r>
          </a:p>
          <a:p>
            <a:pPr marR="0" lvl="0" algn="ctr">
              <a:lnSpc>
                <a:spcPct val="107000"/>
              </a:lnSpc>
              <a:spcBef>
                <a:spcPts val="0"/>
              </a:spcBef>
              <a:spcAft>
                <a:spcPts val="0"/>
              </a:spcAft>
            </a:pPr>
            <a:r>
              <a:rPr lang="en-US" sz="3400" b="1" dirty="0">
                <a:solidFill>
                  <a:srgbClr val="FFC000"/>
                </a:solidFill>
                <a:effectLst>
                  <a:glow rad="2286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2 Cor. 8:9</a:t>
            </a:r>
          </a:p>
        </p:txBody>
      </p:sp>
    </p:spTree>
    <p:extLst>
      <p:ext uri="{BB962C8B-B14F-4D97-AF65-F5344CB8AC3E}">
        <p14:creationId xmlns:p14="http://schemas.microsoft.com/office/powerpoint/2010/main" val="16350939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8" y="882557"/>
            <a:ext cx="9144000" cy="5361468"/>
          </a:xfrm>
          <a:prstGeom prst="rect">
            <a:avLst/>
          </a:prstGeom>
          <a:effectLst>
            <a:outerShdw blurRad="50800" dist="50800" dir="5400000" algn="ctr" rotWithShape="0">
              <a:schemeClr val="bg1"/>
            </a:outerShdw>
          </a:effectLst>
        </p:spPr>
        <p:txBody>
          <a:bodyPr wrap="square">
            <a:spAutoFit/>
          </a:bodyPr>
          <a:lstStyle/>
          <a:p>
            <a:pPr algn="ctr">
              <a:lnSpc>
                <a:spcPct val="107000"/>
              </a:lnSpc>
            </a:pPr>
            <a:r>
              <a:rPr lang="en-US" sz="4000" dirty="0">
                <a:latin typeface="MV Boli" panose="02000500030200090000" pitchFamily="2" charset="0"/>
                <a:cs typeface="MV Boli" panose="02000500030200090000" pitchFamily="2" charset="0"/>
              </a:rPr>
              <a:t>“We read, we hear, we believe a good theology of grace. But that’s not the way we live. </a:t>
            </a:r>
          </a:p>
          <a:p>
            <a:pPr algn="ctr">
              <a:lnSpc>
                <a:spcPct val="107000"/>
              </a:lnSpc>
            </a:pPr>
            <a:r>
              <a:rPr lang="en-US" sz="4000" dirty="0">
                <a:latin typeface="MV Boli" panose="02000500030200090000" pitchFamily="2" charset="0"/>
                <a:cs typeface="MV Boli" panose="02000500030200090000" pitchFamily="2" charset="0"/>
              </a:rPr>
              <a:t>The good news of the gospel of Grace has not penetrated </a:t>
            </a:r>
          </a:p>
          <a:p>
            <a:pPr algn="ctr">
              <a:lnSpc>
                <a:spcPct val="107000"/>
              </a:lnSpc>
            </a:pPr>
            <a:r>
              <a:rPr lang="en-US" sz="4000" dirty="0">
                <a:latin typeface="MV Boli" panose="02000500030200090000" pitchFamily="2" charset="0"/>
                <a:cs typeface="MV Boli" panose="02000500030200090000" pitchFamily="2" charset="0"/>
              </a:rPr>
              <a:t>the level of our emotions.” </a:t>
            </a:r>
          </a:p>
          <a:p>
            <a:pPr algn="ctr">
              <a:lnSpc>
                <a:spcPct val="107000"/>
              </a:lnSpc>
            </a:pPr>
            <a:r>
              <a:rPr lang="en-US" sz="4000" dirty="0">
                <a:latin typeface="MV Boli" panose="02000500030200090000" pitchFamily="2" charset="0"/>
                <a:cs typeface="MV Boli" panose="02000500030200090000" pitchFamily="2" charset="0"/>
              </a:rPr>
              <a:t>David </a:t>
            </a:r>
            <a:r>
              <a:rPr lang="en-US" sz="4000" dirty="0" err="1">
                <a:latin typeface="MV Boli" panose="02000500030200090000" pitchFamily="2" charset="0"/>
                <a:cs typeface="MV Boli" panose="02000500030200090000" pitchFamily="2" charset="0"/>
              </a:rPr>
              <a:t>Seamands</a:t>
            </a:r>
            <a:endParaRPr lang="en-US" sz="4000" dirty="0">
              <a:latin typeface="MV Boli" panose="02000500030200090000" pitchFamily="2" charset="0"/>
              <a:cs typeface="MV Boli" panose="02000500030200090000" pitchFamily="2" charset="0"/>
            </a:endParaRPr>
          </a:p>
          <a:p>
            <a:pPr marR="0" lvl="0" algn="ctr">
              <a:lnSpc>
                <a:spcPct val="107000"/>
              </a:lnSpc>
              <a:spcBef>
                <a:spcPts val="0"/>
              </a:spcBef>
              <a:spcAft>
                <a:spcPts val="0"/>
              </a:spcAft>
            </a:pPr>
            <a:endParaRPr lang="en-US" sz="4000" dirty="0">
              <a:effectLst/>
              <a:latin typeface="MV Boli" panose="02000500030200090000" pitchFamily="2" charset="0"/>
              <a:ea typeface="Calibri" panose="020F0502020204030204" pitchFamily="34" charset="0"/>
              <a:cs typeface="MV Boli" panose="02000500030200090000" pitchFamily="2" charset="0"/>
            </a:endParaRPr>
          </a:p>
        </p:txBody>
      </p:sp>
    </p:spTree>
    <p:extLst>
      <p:ext uri="{BB962C8B-B14F-4D97-AF65-F5344CB8AC3E}">
        <p14:creationId xmlns:p14="http://schemas.microsoft.com/office/powerpoint/2010/main" val="100527854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6813" y="460793"/>
            <a:ext cx="1850186" cy="707886"/>
          </a:xfrm>
          <a:prstGeom prst="rect">
            <a:avLst/>
          </a:prstGeom>
          <a:effectLst>
            <a:outerShdw blurRad="50800" dist="50800" dir="5400000" algn="ctr" rotWithShape="0">
              <a:schemeClr val="bg1"/>
            </a:outerShdw>
          </a:effectLst>
        </p:spPr>
        <p:txBody>
          <a:bodyPr wrap="none">
            <a:spAutoFit/>
          </a:bodyPr>
          <a:lstStyle/>
          <a:p>
            <a:pPr algn="ctr"/>
            <a:r>
              <a:rPr lang="en-US" sz="4000" b="1" dirty="0">
                <a:solidFill>
                  <a:srgbClr val="FFFF00"/>
                </a:solidFill>
                <a:latin typeface="Tempus Sans ITC" panose="04020404030D07020202" pitchFamily="82" charset="0"/>
              </a:rPr>
              <a:t>MERCY</a:t>
            </a:r>
          </a:p>
        </p:txBody>
      </p:sp>
      <p:sp>
        <p:nvSpPr>
          <p:cNvPr id="3" name="Rectangle 2"/>
          <p:cNvSpPr/>
          <p:nvPr/>
        </p:nvSpPr>
        <p:spPr>
          <a:xfrm>
            <a:off x="1" y="1428256"/>
            <a:ext cx="5635751" cy="70788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rPr>
              <a:t>“Is God fair?”</a:t>
            </a:r>
            <a:endParaRPr lang="en-US" sz="4000" b="1" dirty="0">
              <a:latin typeface="Tempus Sans ITC" panose="04020404030D07020202" pitchFamily="82" charset="0"/>
            </a:endParaRPr>
          </a:p>
        </p:txBody>
      </p:sp>
      <p:sp>
        <p:nvSpPr>
          <p:cNvPr id="4" name="Rectangle 3"/>
          <p:cNvSpPr/>
          <p:nvPr/>
        </p:nvSpPr>
        <p:spPr>
          <a:xfrm>
            <a:off x="18784" y="2439707"/>
            <a:ext cx="5635751" cy="685124"/>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solidFill>
                  <a:srgbClr val="FFC000"/>
                </a:solidFill>
                <a:effectLst/>
                <a:latin typeface="Papyrus" panose="03070502060502030205" pitchFamily="66" charset="0"/>
                <a:ea typeface="Calibri" panose="020F0502020204030204" pitchFamily="34" charset="0"/>
                <a:cs typeface="Times New Roman" panose="02020603050405020304" pitchFamily="18" charset="0"/>
              </a:rPr>
              <a:t>Matthew 20:1-16</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5752" y="23533"/>
            <a:ext cx="3508248" cy="3191931"/>
          </a:xfrm>
          <a:prstGeom prst="rect">
            <a:avLst/>
          </a:prstGeom>
          <a:ln>
            <a:noFill/>
          </a:ln>
          <a:effectLst>
            <a:softEdge rad="112500"/>
          </a:effectLst>
        </p:spPr>
      </p:pic>
      <p:sp>
        <p:nvSpPr>
          <p:cNvPr id="7" name="Rectangle 6"/>
          <p:cNvSpPr/>
          <p:nvPr/>
        </p:nvSpPr>
        <p:spPr>
          <a:xfrm>
            <a:off x="18784" y="3228877"/>
            <a:ext cx="9125216" cy="132343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rPr>
              <a:t>God is more than fair which is </a:t>
            </a:r>
          </a:p>
          <a:p>
            <a:pPr algn="ctr"/>
            <a:r>
              <a:rPr lang="en-US" sz="4000" b="1" dirty="0">
                <a:effectLst/>
                <a:latin typeface="Tempus Sans ITC" panose="04020404030D07020202" pitchFamily="82" charset="0"/>
                <a:ea typeface="Calibri" panose="020F0502020204030204" pitchFamily="34" charset="0"/>
              </a:rPr>
              <a:t>wonderfully “unfair”</a:t>
            </a:r>
            <a:endParaRPr lang="en-US" sz="4000" b="1" dirty="0">
              <a:latin typeface="Tempus Sans ITC" panose="04020404030D07020202" pitchFamily="82" charset="0"/>
            </a:endParaRPr>
          </a:p>
        </p:txBody>
      </p:sp>
      <p:sp>
        <p:nvSpPr>
          <p:cNvPr id="8" name="Rectangle 7"/>
          <p:cNvSpPr/>
          <p:nvPr/>
        </p:nvSpPr>
        <p:spPr>
          <a:xfrm>
            <a:off x="18785" y="4795897"/>
            <a:ext cx="9125215" cy="2062103"/>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effectLst/>
                <a:latin typeface="Papyrus" panose="03070502060502030205" pitchFamily="66" charset="0"/>
                <a:ea typeface="Calibri" panose="020F0502020204030204" pitchFamily="34" charset="0"/>
              </a:rPr>
              <a:t>The steadfast love of the Lord never ceases, </a:t>
            </a:r>
          </a:p>
          <a:p>
            <a:pPr algn="ctr"/>
            <a:r>
              <a:rPr lang="en-US" sz="3200" b="1" dirty="0">
                <a:effectLst/>
                <a:latin typeface="Papyrus" panose="03070502060502030205" pitchFamily="66" charset="0"/>
                <a:ea typeface="Calibri" panose="020F0502020204030204" pitchFamily="34" charset="0"/>
              </a:rPr>
              <a:t>his mercies never come to an end. </a:t>
            </a:r>
          </a:p>
          <a:p>
            <a:pPr algn="ctr"/>
            <a:r>
              <a:rPr lang="en-US" sz="3200" b="1" dirty="0">
                <a:effectLst/>
                <a:latin typeface="Papyrus" panose="03070502060502030205" pitchFamily="66" charset="0"/>
                <a:ea typeface="Calibri" panose="020F0502020204030204" pitchFamily="34" charset="0"/>
              </a:rPr>
              <a:t>They are new every morning. </a:t>
            </a:r>
          </a:p>
          <a:p>
            <a:pPr algn="ctr"/>
            <a:r>
              <a:rPr lang="en-US" sz="3200" b="1" dirty="0">
                <a:solidFill>
                  <a:srgbClr val="FFC000"/>
                </a:solidFill>
                <a:effectLst/>
                <a:latin typeface="Papyrus" panose="03070502060502030205" pitchFamily="66" charset="0"/>
                <a:ea typeface="Calibri" panose="020F0502020204030204" pitchFamily="34" charset="0"/>
              </a:rPr>
              <a:t>Lamentations 3:23 </a:t>
            </a:r>
            <a:endParaRPr lang="en-US" sz="3200" b="1" dirty="0">
              <a:solidFill>
                <a:srgbClr val="FFC000"/>
              </a:solidFill>
              <a:latin typeface="Papyrus" panose="03070502060502030205" pitchFamily="66" charset="0"/>
            </a:endParaRPr>
          </a:p>
        </p:txBody>
      </p:sp>
    </p:spTree>
    <p:extLst>
      <p:ext uri="{BB962C8B-B14F-4D97-AF65-F5344CB8AC3E}">
        <p14:creationId xmlns:p14="http://schemas.microsoft.com/office/powerpoint/2010/main" val="2151135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977962"/>
            <a:ext cx="9143999" cy="1212063"/>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You must ask for mercy</a:t>
            </a:r>
          </a:p>
          <a:p>
            <a:pPr marR="0" lvl="0" algn="ctr">
              <a:lnSpc>
                <a:spcPct val="107000"/>
              </a:lnSpc>
              <a:spcBef>
                <a:spcPts val="0"/>
              </a:spcBef>
              <a:spcAft>
                <a:spcPts val="0"/>
              </a:spcAft>
            </a:pPr>
            <a:r>
              <a:rPr lang="en-US" sz="3200" b="1" dirty="0">
                <a:effectLst/>
                <a:latin typeface="Papyrus" panose="03070502060502030205" pitchFamily="66" charset="0"/>
                <a:ea typeface="Calibri" panose="020F0502020204030204" pitchFamily="34" charset="0"/>
                <a:cs typeface="Times New Roman" panose="02020603050405020304" pitchFamily="18" charset="0"/>
              </a:rPr>
              <a:t> </a:t>
            </a:r>
            <a:r>
              <a:rPr lang="en-US" sz="3200" b="1" dirty="0">
                <a:solidFill>
                  <a:srgbClr val="FFC000"/>
                </a:solidFill>
                <a:effectLst/>
                <a:latin typeface="Papyrus" panose="03070502060502030205" pitchFamily="66" charset="0"/>
                <a:ea typeface="Calibri" panose="020F0502020204030204" pitchFamily="34" charset="0"/>
                <a:cs typeface="Times New Roman" panose="02020603050405020304" pitchFamily="18" charset="0"/>
              </a:rPr>
              <a:t>Lk 18:10</a:t>
            </a:r>
          </a:p>
        </p:txBody>
      </p:sp>
      <p:sp>
        <p:nvSpPr>
          <p:cNvPr id="4" name="Rectangle 3"/>
          <p:cNvSpPr/>
          <p:nvPr/>
        </p:nvSpPr>
        <p:spPr>
          <a:xfrm>
            <a:off x="0" y="5660736"/>
            <a:ext cx="9143999" cy="1146211"/>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We must never take advantage of mercy</a:t>
            </a:r>
          </a:p>
          <a:p>
            <a:pPr marR="0" lvl="0" algn="ctr">
              <a:lnSpc>
                <a:spcPct val="107000"/>
              </a:lnSpc>
              <a:spcBef>
                <a:spcPts val="0"/>
              </a:spcBef>
              <a:spcAft>
                <a:spcPts val="0"/>
              </a:spcAft>
            </a:pPr>
            <a:r>
              <a:rPr lang="en-US" sz="3200" b="1" dirty="0">
                <a:solidFill>
                  <a:srgbClr val="FFC000"/>
                </a:solidFill>
                <a:latin typeface="Papyrus" panose="03070502060502030205" pitchFamily="66" charset="0"/>
                <a:ea typeface="Calibri" panose="020F0502020204030204" pitchFamily="34" charset="0"/>
                <a:cs typeface="Times New Roman" panose="02020603050405020304" pitchFamily="18" charset="0"/>
              </a:rPr>
              <a:t>John 8:1-11</a:t>
            </a:r>
            <a:endParaRPr lang="en-US" sz="3200" b="1" dirty="0">
              <a:solidFill>
                <a:srgbClr val="FFC0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5" name="Rectangle 4"/>
          <p:cNvSpPr/>
          <p:nvPr/>
        </p:nvSpPr>
        <p:spPr>
          <a:xfrm>
            <a:off x="876813" y="460793"/>
            <a:ext cx="1850186" cy="707886"/>
          </a:xfrm>
          <a:prstGeom prst="rect">
            <a:avLst/>
          </a:prstGeom>
          <a:effectLst>
            <a:outerShdw blurRad="50800" dist="50800" dir="5400000" algn="ctr" rotWithShape="0">
              <a:schemeClr val="bg1"/>
            </a:outerShdw>
          </a:effectLst>
        </p:spPr>
        <p:txBody>
          <a:bodyPr wrap="none">
            <a:spAutoFit/>
          </a:bodyPr>
          <a:lstStyle/>
          <a:p>
            <a:pPr algn="ctr"/>
            <a:r>
              <a:rPr lang="en-US" sz="4000" b="1" dirty="0">
                <a:solidFill>
                  <a:srgbClr val="FFFF00"/>
                </a:solidFill>
                <a:latin typeface="Tempus Sans ITC" panose="04020404030D07020202" pitchFamily="82" charset="0"/>
              </a:rPr>
              <a:t>MERCY</a:t>
            </a:r>
          </a:p>
        </p:txBody>
      </p:sp>
      <p:sp>
        <p:nvSpPr>
          <p:cNvPr id="6" name="Rectangle 5"/>
          <p:cNvSpPr/>
          <p:nvPr/>
        </p:nvSpPr>
        <p:spPr>
          <a:xfrm>
            <a:off x="1" y="1428256"/>
            <a:ext cx="5635751" cy="1323439"/>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rPr>
              <a:t>3 principles of </a:t>
            </a:r>
          </a:p>
          <a:p>
            <a:pPr algn="ctr"/>
            <a:r>
              <a:rPr lang="en-US" sz="4000" b="1" dirty="0">
                <a:effectLst/>
                <a:latin typeface="Tempus Sans ITC" panose="04020404030D07020202" pitchFamily="82" charset="0"/>
                <a:ea typeface="Calibri" panose="020F0502020204030204" pitchFamily="34" charset="0"/>
              </a:rPr>
              <a:t>God’s mercy</a:t>
            </a:r>
            <a:endParaRPr lang="en-US" sz="4000" b="1" dirty="0">
              <a:latin typeface="Tempus Sans ITC" panose="04020404030D07020202" pitchFamily="82" charset="0"/>
            </a:endParaRPr>
          </a:p>
        </p:txBody>
      </p:sp>
      <p:sp>
        <p:nvSpPr>
          <p:cNvPr id="7" name="Rectangle 6"/>
          <p:cNvSpPr/>
          <p:nvPr/>
        </p:nvSpPr>
        <p:spPr>
          <a:xfrm>
            <a:off x="1" y="4299870"/>
            <a:ext cx="9143999" cy="1212063"/>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Once you’ve received mercy you must give mercy</a:t>
            </a:r>
          </a:p>
          <a:p>
            <a:pPr marR="0" lvl="0" algn="ctr">
              <a:lnSpc>
                <a:spcPct val="107000"/>
              </a:lnSpc>
              <a:spcBef>
                <a:spcPts val="0"/>
              </a:spcBef>
              <a:spcAft>
                <a:spcPts val="0"/>
              </a:spcAft>
            </a:pPr>
            <a:r>
              <a:rPr lang="en-US" sz="3600" b="1" dirty="0">
                <a:solidFill>
                  <a:srgbClr val="FFC000"/>
                </a:solidFill>
                <a:effectLst/>
                <a:latin typeface="Papyrus" panose="03070502060502030205" pitchFamily="66" charset="0"/>
                <a:ea typeface="Calibri" panose="020F0502020204030204" pitchFamily="34" charset="0"/>
                <a:cs typeface="Times New Roman" panose="02020603050405020304" pitchFamily="18" charset="0"/>
              </a:rPr>
              <a:t>Matthew 18:21ff</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5752" y="23533"/>
            <a:ext cx="3508248" cy="3191931"/>
          </a:xfrm>
          <a:prstGeom prst="rect">
            <a:avLst/>
          </a:prstGeom>
          <a:ln>
            <a:noFill/>
          </a:ln>
          <a:effectLst>
            <a:softEdge rad="112500"/>
          </a:effectLst>
        </p:spPr>
      </p:pic>
    </p:spTree>
    <p:extLst>
      <p:ext uri="{BB962C8B-B14F-4D97-AF65-F5344CB8AC3E}">
        <p14:creationId xmlns:p14="http://schemas.microsoft.com/office/powerpoint/2010/main" val="1693608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491089"/>
            <a:ext cx="4343461" cy="707886"/>
          </a:xfrm>
          <a:prstGeom prst="rect">
            <a:avLst/>
          </a:prstGeom>
          <a:noFill/>
          <a:effectLst>
            <a:outerShdw blurRad="50800" dist="50800" dir="5400000" algn="ctr" rotWithShape="0">
              <a:schemeClr val="bg1"/>
            </a:outerShdw>
          </a:effectLst>
        </p:spPr>
        <p:txBody>
          <a:bodyPr wrap="square" rtlCol="0">
            <a:spAutoFit/>
          </a:bodyPr>
          <a:lstStyle/>
          <a:p>
            <a:pPr algn="ctr"/>
            <a:r>
              <a:rPr lang="en-US" sz="4000" b="1" dirty="0">
                <a:solidFill>
                  <a:srgbClr val="FFFF00"/>
                </a:solidFill>
                <a:latin typeface="Tempus Sans ITC" panose="04020404030D07020202" pitchFamily="82" charset="0"/>
              </a:rPr>
              <a:t>PEACE</a:t>
            </a:r>
          </a:p>
        </p:txBody>
      </p:sp>
      <p:sp>
        <p:nvSpPr>
          <p:cNvPr id="3" name="Rectangle 2"/>
          <p:cNvSpPr/>
          <p:nvPr/>
        </p:nvSpPr>
        <p:spPr>
          <a:xfrm>
            <a:off x="-1" y="3986895"/>
            <a:ext cx="9144001" cy="246349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effectLst/>
                <a:latin typeface="Papyrus" panose="03070502060502030205" pitchFamily="66" charset="0"/>
                <a:ea typeface="Calibri" panose="020F0502020204030204" pitchFamily="34" charset="0"/>
                <a:cs typeface="Times New Roman" panose="02020603050405020304" pitchFamily="18" charset="0"/>
              </a:rPr>
              <a:t>Our greatest anxiety is caused by broken relationships and when our relationship </a:t>
            </a:r>
          </a:p>
          <a:p>
            <a:pPr marR="0" lvl="0" algn="ctr">
              <a:lnSpc>
                <a:spcPct val="107000"/>
              </a:lnSpc>
              <a:spcBef>
                <a:spcPts val="0"/>
              </a:spcBef>
              <a:spcAft>
                <a:spcPts val="0"/>
              </a:spcAft>
            </a:pPr>
            <a:r>
              <a:rPr lang="en-US" sz="3600" b="1" dirty="0">
                <a:effectLst/>
                <a:latin typeface="Papyrus" panose="03070502060502030205" pitchFamily="66" charset="0"/>
                <a:ea typeface="Calibri" panose="020F0502020204030204" pitchFamily="34" charset="0"/>
                <a:cs typeface="Times New Roman" panose="02020603050405020304" pitchFamily="18" charset="0"/>
              </a:rPr>
              <a:t>with God is broken through sin we </a:t>
            </a:r>
          </a:p>
          <a:p>
            <a:pPr marR="0" lvl="0" algn="ctr">
              <a:lnSpc>
                <a:spcPct val="107000"/>
              </a:lnSpc>
              <a:spcBef>
                <a:spcPts val="0"/>
              </a:spcBef>
              <a:spcAft>
                <a:spcPts val="0"/>
              </a:spcAft>
            </a:pPr>
            <a:r>
              <a:rPr lang="en-US" sz="3600" b="1" dirty="0">
                <a:effectLst/>
                <a:latin typeface="Papyrus" panose="03070502060502030205" pitchFamily="66" charset="0"/>
                <a:ea typeface="Calibri" panose="020F0502020204030204" pitchFamily="34" charset="0"/>
                <a:cs typeface="Times New Roman" panose="02020603050405020304" pitchFamily="18" charset="0"/>
              </a:rPr>
              <a:t>have our greatest anxiety.</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61" y="0"/>
            <a:ext cx="4800539" cy="3187558"/>
          </a:xfrm>
          <a:prstGeom prst="rect">
            <a:avLst/>
          </a:prstGeom>
          <a:ln>
            <a:noFill/>
          </a:ln>
          <a:effectLst>
            <a:softEdge rad="112500"/>
          </a:effectLst>
        </p:spPr>
      </p:pic>
      <p:sp>
        <p:nvSpPr>
          <p:cNvPr id="10" name="Rectangle 9"/>
          <p:cNvSpPr/>
          <p:nvPr/>
        </p:nvSpPr>
        <p:spPr>
          <a:xfrm>
            <a:off x="174812" y="1397572"/>
            <a:ext cx="4168648" cy="2057486"/>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Comes after we have received grace and mercy</a:t>
            </a:r>
          </a:p>
        </p:txBody>
      </p:sp>
    </p:spTree>
    <p:extLst>
      <p:ext uri="{BB962C8B-B14F-4D97-AF65-F5344CB8AC3E}">
        <p14:creationId xmlns:p14="http://schemas.microsoft.com/office/powerpoint/2010/main" val="31252325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TotalTime>
  <Words>483</Words>
  <Application>Microsoft Office PowerPoint</Application>
  <PresentationFormat>On-screen Show (4:3)</PresentationFormat>
  <Paragraphs>104</Paragraphs>
  <Slides>15</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Calibri Light</vt:lpstr>
      <vt:lpstr>Freestyle Script</vt:lpstr>
      <vt:lpstr>MV Boli</vt:lpstr>
      <vt:lpstr>Papyrus</vt:lpstr>
      <vt:lpstr>Symbol</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dc:creator>
  <cp:lastModifiedBy>AVTeam</cp:lastModifiedBy>
  <cp:revision>8</cp:revision>
  <cp:lastPrinted>2018-03-04T13:27:57Z</cp:lastPrinted>
  <dcterms:created xsi:type="dcterms:W3CDTF">2018-03-03T20:11:29Z</dcterms:created>
  <dcterms:modified xsi:type="dcterms:W3CDTF">2018-03-04T13:28:07Z</dcterms:modified>
</cp:coreProperties>
</file>